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78" r:id="rId3"/>
    <p:sldId id="261" r:id="rId4"/>
    <p:sldId id="272" r:id="rId5"/>
    <p:sldId id="267" r:id="rId6"/>
    <p:sldId id="284" r:id="rId7"/>
    <p:sldId id="268" r:id="rId8"/>
    <p:sldId id="279" r:id="rId9"/>
    <p:sldId id="259" r:id="rId10"/>
    <p:sldId id="280" r:id="rId11"/>
    <p:sldId id="282" r:id="rId12"/>
    <p:sldId id="287" r:id="rId13"/>
    <p:sldId id="283" r:id="rId14"/>
    <p:sldId id="286" r:id="rId15"/>
    <p:sldId id="288" r:id="rId16"/>
    <p:sldId id="285" r:id="rId17"/>
    <p:sldId id="289" r:id="rId18"/>
    <p:sldId id="269" r:id="rId19"/>
    <p:sldId id="258" r:id="rId20"/>
    <p:sldId id="290" r:id="rId21"/>
    <p:sldId id="293" r:id="rId22"/>
    <p:sldId id="294" r:id="rId23"/>
    <p:sldId id="295" r:id="rId24"/>
    <p:sldId id="296" r:id="rId25"/>
    <p:sldId id="291" r:id="rId26"/>
    <p:sldId id="297" r:id="rId27"/>
    <p:sldId id="270" r:id="rId28"/>
    <p:sldId id="266" r:id="rId29"/>
    <p:sldId id="298" r:id="rId30"/>
    <p:sldId id="27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5680"/>
    <a:srgbClr val="B0F7F4"/>
    <a:srgbClr val="F6443B"/>
    <a:srgbClr val="0C152C"/>
    <a:srgbClr val="070C1E"/>
    <a:srgbClr val="1221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99" autoAdjust="0"/>
    <p:restoredTop sz="94660"/>
  </p:normalViewPr>
  <p:slideViewPr>
    <p:cSldViewPr snapToGrid="0">
      <p:cViewPr>
        <p:scale>
          <a:sx n="110" d="100"/>
          <a:sy n="110" d="100"/>
        </p:scale>
        <p:origin x="-594" y="-3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E3CE29-B8C4-4E19-8973-D1E57FE6CCFE}" type="datetimeFigureOut">
              <a:rPr lang="id-ID" smtClean="0"/>
              <a:t>29/07/2018</a:t>
            </a:fld>
            <a:endParaRPr lang="id-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A473EF-BFDE-4BA9-B5CE-CDA099F51259}" type="slidenum">
              <a:rPr lang="id-ID" smtClean="0"/>
              <a:t>‹#›</a:t>
            </a:fld>
            <a:endParaRPr lang="id-ID"/>
          </a:p>
        </p:txBody>
      </p:sp>
    </p:spTree>
    <p:extLst>
      <p:ext uri="{BB962C8B-B14F-4D97-AF65-F5344CB8AC3E}">
        <p14:creationId xmlns:p14="http://schemas.microsoft.com/office/powerpoint/2010/main" val="1745541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BCAB65F-E1CD-4DF5-869D-309059F8B1B3}" type="datetimeFigureOut">
              <a:rPr lang="en-US" smtClean="0"/>
              <a:t>7/29/2018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85ABD7-13F5-4022-B0BE-A42311CF7076}" type="slidenum">
              <a:rPr lang="en-US" smtClean="0"/>
              <a:t>‹#›</a:t>
            </a:fld>
            <a:endParaRPr lang="en-US"/>
          </a:p>
        </p:txBody>
      </p:sp>
    </p:spTree>
    <p:extLst>
      <p:ext uri="{BB962C8B-B14F-4D97-AF65-F5344CB8AC3E}">
        <p14:creationId xmlns:p14="http://schemas.microsoft.com/office/powerpoint/2010/main" val="1860610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CAB65F-E1CD-4DF5-869D-309059F8B1B3}" type="datetimeFigureOut">
              <a:rPr lang="en-US" smtClean="0"/>
              <a:t>7/29/2018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85ABD7-13F5-4022-B0BE-A42311CF7076}" type="slidenum">
              <a:rPr lang="en-US" smtClean="0"/>
              <a:t>‹#›</a:t>
            </a:fld>
            <a:endParaRPr lang="en-US"/>
          </a:p>
        </p:txBody>
      </p:sp>
    </p:spTree>
    <p:extLst>
      <p:ext uri="{BB962C8B-B14F-4D97-AF65-F5344CB8AC3E}">
        <p14:creationId xmlns:p14="http://schemas.microsoft.com/office/powerpoint/2010/main" val="3556895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CAB65F-E1CD-4DF5-869D-309059F8B1B3}" type="datetimeFigureOut">
              <a:rPr lang="en-US" smtClean="0"/>
              <a:t>7/29/2018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85ABD7-13F5-4022-B0BE-A42311CF7076}" type="slidenum">
              <a:rPr lang="en-US" smtClean="0"/>
              <a:t>‹#›</a:t>
            </a:fld>
            <a:endParaRPr lang="en-US"/>
          </a:p>
        </p:txBody>
      </p:sp>
    </p:spTree>
    <p:extLst>
      <p:ext uri="{BB962C8B-B14F-4D97-AF65-F5344CB8AC3E}">
        <p14:creationId xmlns:p14="http://schemas.microsoft.com/office/powerpoint/2010/main" val="1828527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CAB65F-E1CD-4DF5-869D-309059F8B1B3}" type="datetimeFigureOut">
              <a:rPr lang="en-US" smtClean="0"/>
              <a:t>7/29/2018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85ABD7-13F5-4022-B0BE-A42311CF7076}" type="slidenum">
              <a:rPr lang="en-US" smtClean="0"/>
              <a:t>‹#›</a:t>
            </a:fld>
            <a:endParaRPr lang="en-US"/>
          </a:p>
        </p:txBody>
      </p:sp>
    </p:spTree>
    <p:extLst>
      <p:ext uri="{BB962C8B-B14F-4D97-AF65-F5344CB8AC3E}">
        <p14:creationId xmlns:p14="http://schemas.microsoft.com/office/powerpoint/2010/main" val="3096888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CAB65F-E1CD-4DF5-869D-309059F8B1B3}" type="datetimeFigureOut">
              <a:rPr lang="en-US" smtClean="0"/>
              <a:t>7/29/2018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85ABD7-13F5-4022-B0BE-A42311CF7076}" type="slidenum">
              <a:rPr lang="en-US" smtClean="0"/>
              <a:t>‹#›</a:t>
            </a:fld>
            <a:endParaRPr lang="en-US"/>
          </a:p>
        </p:txBody>
      </p:sp>
    </p:spTree>
    <p:extLst>
      <p:ext uri="{BB962C8B-B14F-4D97-AF65-F5344CB8AC3E}">
        <p14:creationId xmlns:p14="http://schemas.microsoft.com/office/powerpoint/2010/main" val="1212041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CAB65F-E1CD-4DF5-869D-309059F8B1B3}" type="datetimeFigureOut">
              <a:rPr lang="en-US" smtClean="0"/>
              <a:t>7/29/2018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85ABD7-13F5-4022-B0BE-A42311CF7076}" type="slidenum">
              <a:rPr lang="en-US" smtClean="0"/>
              <a:t>‹#›</a:t>
            </a:fld>
            <a:endParaRPr lang="en-US"/>
          </a:p>
        </p:txBody>
      </p:sp>
    </p:spTree>
    <p:extLst>
      <p:ext uri="{BB962C8B-B14F-4D97-AF65-F5344CB8AC3E}">
        <p14:creationId xmlns:p14="http://schemas.microsoft.com/office/powerpoint/2010/main" val="4061155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BCAB65F-E1CD-4DF5-869D-309059F8B1B3}" type="datetimeFigureOut">
              <a:rPr lang="en-US" smtClean="0"/>
              <a:t>7/29/2018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85ABD7-13F5-4022-B0BE-A42311CF7076}" type="slidenum">
              <a:rPr lang="en-US" smtClean="0"/>
              <a:t>‹#›</a:t>
            </a:fld>
            <a:endParaRPr lang="en-US"/>
          </a:p>
        </p:txBody>
      </p:sp>
    </p:spTree>
    <p:extLst>
      <p:ext uri="{BB962C8B-B14F-4D97-AF65-F5344CB8AC3E}">
        <p14:creationId xmlns:p14="http://schemas.microsoft.com/office/powerpoint/2010/main" val="1578221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BCAB65F-E1CD-4DF5-869D-309059F8B1B3}" type="datetimeFigureOut">
              <a:rPr lang="en-US" smtClean="0"/>
              <a:t>7/29/2018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85ABD7-13F5-4022-B0BE-A42311CF7076}" type="slidenum">
              <a:rPr lang="en-US" smtClean="0"/>
              <a:t>‹#›</a:t>
            </a:fld>
            <a:endParaRPr lang="en-US"/>
          </a:p>
        </p:txBody>
      </p:sp>
    </p:spTree>
    <p:extLst>
      <p:ext uri="{BB962C8B-B14F-4D97-AF65-F5344CB8AC3E}">
        <p14:creationId xmlns:p14="http://schemas.microsoft.com/office/powerpoint/2010/main" val="3215236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CAB65F-E1CD-4DF5-869D-309059F8B1B3}" type="datetimeFigureOut">
              <a:rPr lang="en-US" smtClean="0"/>
              <a:t>7/29/2018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85ABD7-13F5-4022-B0BE-A42311CF7076}" type="slidenum">
              <a:rPr lang="en-US" smtClean="0"/>
              <a:t>‹#›</a:t>
            </a:fld>
            <a:endParaRPr lang="en-US"/>
          </a:p>
        </p:txBody>
      </p:sp>
    </p:spTree>
    <p:extLst>
      <p:ext uri="{BB962C8B-B14F-4D97-AF65-F5344CB8AC3E}">
        <p14:creationId xmlns:p14="http://schemas.microsoft.com/office/powerpoint/2010/main" val="521019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CAB65F-E1CD-4DF5-869D-309059F8B1B3}" type="datetimeFigureOut">
              <a:rPr lang="en-US" smtClean="0"/>
              <a:t>7/29/2018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85ABD7-13F5-4022-B0BE-A42311CF7076}" type="slidenum">
              <a:rPr lang="en-US" smtClean="0"/>
              <a:t>‹#›</a:t>
            </a:fld>
            <a:endParaRPr lang="en-US"/>
          </a:p>
        </p:txBody>
      </p:sp>
    </p:spTree>
    <p:extLst>
      <p:ext uri="{BB962C8B-B14F-4D97-AF65-F5344CB8AC3E}">
        <p14:creationId xmlns:p14="http://schemas.microsoft.com/office/powerpoint/2010/main" val="2868506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CAB65F-E1CD-4DF5-869D-309059F8B1B3}" type="datetimeFigureOut">
              <a:rPr lang="en-US" smtClean="0"/>
              <a:t>7/29/2018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85ABD7-13F5-4022-B0BE-A42311CF7076}" type="slidenum">
              <a:rPr lang="en-US" smtClean="0"/>
              <a:t>‹#›</a:t>
            </a:fld>
            <a:endParaRPr lang="en-US"/>
          </a:p>
        </p:txBody>
      </p:sp>
    </p:spTree>
    <p:extLst>
      <p:ext uri="{BB962C8B-B14F-4D97-AF65-F5344CB8AC3E}">
        <p14:creationId xmlns:p14="http://schemas.microsoft.com/office/powerpoint/2010/main" val="969774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CAB65F-E1CD-4DF5-869D-309059F8B1B3}" type="datetimeFigureOut">
              <a:rPr lang="en-US" smtClean="0"/>
              <a:t>7/29/2018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85ABD7-13F5-4022-B0BE-A42311CF7076}" type="slidenum">
              <a:rPr lang="en-US" smtClean="0"/>
              <a:t>‹#›</a:t>
            </a:fld>
            <a:endParaRPr lang="en-US"/>
          </a:p>
        </p:txBody>
      </p:sp>
    </p:spTree>
    <p:extLst>
      <p:ext uri="{BB962C8B-B14F-4D97-AF65-F5344CB8AC3E}">
        <p14:creationId xmlns:p14="http://schemas.microsoft.com/office/powerpoint/2010/main" val="1914792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1.png"/></Relationships>
</file>

<file path=ppt/slides/_rels/slide2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hyperlink" Target="mailto:jim@climateviewer.com" TargetMode="External"/><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hyperlink" Target="https://weathermodificationhistory.com/" TargetMode="External"/><Relationship Id="rId5" Type="http://schemas.openxmlformats.org/officeDocument/2006/relationships/hyperlink" Target="http://climateviewer.org/" TargetMode="External"/><Relationship Id="rId4" Type="http://schemas.openxmlformats.org/officeDocument/2006/relationships/hyperlink" Target="https://climateviewer.com/" TargetMode="External"/><Relationship Id="rId9" Type="http://schemas.openxmlformats.org/officeDocument/2006/relationships/image" Target="../media/image61.wm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0" y="0"/>
            <a:ext cx="12188891" cy="5646040"/>
          </a:xfrm>
          <a:prstGeom prst="rect">
            <a:avLst/>
          </a:prstGeom>
          <a:gradFill flip="none" rotWithShape="1">
            <a:gsLst>
              <a:gs pos="36000">
                <a:srgbClr val="09192F"/>
              </a:gs>
              <a:gs pos="100000">
                <a:srgbClr val="125680"/>
              </a:gs>
              <a:gs pos="0">
                <a:srgbClr val="070C1E"/>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9" name="Oval 57"/>
          <p:cNvSpPr>
            <a:spLocks noChangeArrowheads="1"/>
          </p:cNvSpPr>
          <p:nvPr/>
        </p:nvSpPr>
        <p:spPr bwMode="auto">
          <a:xfrm>
            <a:off x="7664344" y="1374182"/>
            <a:ext cx="2558678" cy="2560023"/>
          </a:xfrm>
          <a:prstGeom prst="ellipse">
            <a:avLst/>
          </a:prstGeom>
          <a:gradFill flip="none" rotWithShape="1">
            <a:gsLst>
              <a:gs pos="100000">
                <a:srgbClr val="B0F7F4">
                  <a:alpha val="20000"/>
                </a:srgbClr>
              </a:gs>
              <a:gs pos="0">
                <a:srgbClr val="B0F7F4">
                  <a:alpha val="0"/>
                </a:srgbClr>
              </a:gs>
            </a:gsLst>
            <a:path path="shape">
              <a:fillToRect l="50000" t="50000" r="50000" b="50000"/>
            </a:path>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6"/>
          <p:cNvSpPr>
            <a:spLocks/>
          </p:cNvSpPr>
          <p:nvPr/>
        </p:nvSpPr>
        <p:spPr bwMode="auto">
          <a:xfrm>
            <a:off x="-200025" y="4682838"/>
            <a:ext cx="1939860" cy="963204"/>
          </a:xfrm>
          <a:custGeom>
            <a:avLst/>
            <a:gdLst>
              <a:gd name="T0" fmla="*/ 0 w 1442"/>
              <a:gd name="T1" fmla="*/ 716 h 716"/>
              <a:gd name="T2" fmla="*/ 1442 w 1442"/>
              <a:gd name="T3" fmla="*/ 716 h 716"/>
              <a:gd name="T4" fmla="*/ 725 w 1442"/>
              <a:gd name="T5" fmla="*/ 0 h 716"/>
              <a:gd name="T6" fmla="*/ 0 w 1442"/>
              <a:gd name="T7" fmla="*/ 716 h 716"/>
            </a:gdLst>
            <a:ahLst/>
            <a:cxnLst>
              <a:cxn ang="0">
                <a:pos x="T0" y="T1"/>
              </a:cxn>
              <a:cxn ang="0">
                <a:pos x="T2" y="T3"/>
              </a:cxn>
              <a:cxn ang="0">
                <a:pos x="T4" y="T5"/>
              </a:cxn>
              <a:cxn ang="0">
                <a:pos x="T6" y="T7"/>
              </a:cxn>
            </a:cxnLst>
            <a:rect l="0" t="0" r="r" b="b"/>
            <a:pathLst>
              <a:path w="1442" h="716">
                <a:moveTo>
                  <a:pt x="0" y="716"/>
                </a:moveTo>
                <a:lnTo>
                  <a:pt x="1442" y="716"/>
                </a:lnTo>
                <a:lnTo>
                  <a:pt x="725" y="0"/>
                </a:lnTo>
                <a:lnTo>
                  <a:pt x="0" y="716"/>
                </a:lnTo>
                <a:close/>
              </a:path>
            </a:pathLst>
          </a:custGeom>
          <a:gradFill flip="none" rotWithShape="1">
            <a:gsLst>
              <a:gs pos="43000">
                <a:srgbClr val="09192F">
                  <a:alpha val="73000"/>
                </a:srgbClr>
              </a:gs>
              <a:gs pos="100000">
                <a:srgbClr val="125680"/>
              </a:gs>
              <a:gs pos="0">
                <a:srgbClr val="070C1E"/>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7"/>
          <p:cNvSpPr>
            <a:spLocks/>
          </p:cNvSpPr>
          <p:nvPr/>
        </p:nvSpPr>
        <p:spPr bwMode="auto">
          <a:xfrm>
            <a:off x="851965" y="4156843"/>
            <a:ext cx="2995886" cy="1489199"/>
          </a:xfrm>
          <a:custGeom>
            <a:avLst/>
            <a:gdLst>
              <a:gd name="T0" fmla="*/ 0 w 2227"/>
              <a:gd name="T1" fmla="*/ 1107 h 1107"/>
              <a:gd name="T2" fmla="*/ 2227 w 2227"/>
              <a:gd name="T3" fmla="*/ 1107 h 1107"/>
              <a:gd name="T4" fmla="*/ 1121 w 2227"/>
              <a:gd name="T5" fmla="*/ 0 h 1107"/>
              <a:gd name="T6" fmla="*/ 0 w 2227"/>
              <a:gd name="T7" fmla="*/ 1107 h 1107"/>
            </a:gdLst>
            <a:ahLst/>
            <a:cxnLst>
              <a:cxn ang="0">
                <a:pos x="T0" y="T1"/>
              </a:cxn>
              <a:cxn ang="0">
                <a:pos x="T2" y="T3"/>
              </a:cxn>
              <a:cxn ang="0">
                <a:pos x="T4" y="T5"/>
              </a:cxn>
              <a:cxn ang="0">
                <a:pos x="T6" y="T7"/>
              </a:cxn>
            </a:cxnLst>
            <a:rect l="0" t="0" r="r" b="b"/>
            <a:pathLst>
              <a:path w="2227" h="1107">
                <a:moveTo>
                  <a:pt x="0" y="1107"/>
                </a:moveTo>
                <a:lnTo>
                  <a:pt x="2227" y="1107"/>
                </a:lnTo>
                <a:lnTo>
                  <a:pt x="1121" y="0"/>
                </a:lnTo>
                <a:lnTo>
                  <a:pt x="0" y="1107"/>
                </a:lnTo>
                <a:close/>
              </a:path>
            </a:pathLst>
          </a:custGeom>
          <a:gradFill flip="none" rotWithShape="1">
            <a:gsLst>
              <a:gs pos="43000">
                <a:srgbClr val="09192F">
                  <a:alpha val="73000"/>
                </a:srgbClr>
              </a:gs>
              <a:gs pos="100000">
                <a:srgbClr val="125680"/>
              </a:gs>
              <a:gs pos="0">
                <a:srgbClr val="070C1E"/>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8"/>
          <p:cNvSpPr>
            <a:spLocks/>
          </p:cNvSpPr>
          <p:nvPr/>
        </p:nvSpPr>
        <p:spPr bwMode="auto">
          <a:xfrm>
            <a:off x="4276988" y="5063546"/>
            <a:ext cx="1173064" cy="582496"/>
          </a:xfrm>
          <a:custGeom>
            <a:avLst/>
            <a:gdLst>
              <a:gd name="T0" fmla="*/ 0 w 872"/>
              <a:gd name="T1" fmla="*/ 433 h 433"/>
              <a:gd name="T2" fmla="*/ 872 w 872"/>
              <a:gd name="T3" fmla="*/ 433 h 433"/>
              <a:gd name="T4" fmla="*/ 440 w 872"/>
              <a:gd name="T5" fmla="*/ 0 h 433"/>
              <a:gd name="T6" fmla="*/ 0 w 872"/>
              <a:gd name="T7" fmla="*/ 433 h 433"/>
            </a:gdLst>
            <a:ahLst/>
            <a:cxnLst>
              <a:cxn ang="0">
                <a:pos x="T0" y="T1"/>
              </a:cxn>
              <a:cxn ang="0">
                <a:pos x="T2" y="T3"/>
              </a:cxn>
              <a:cxn ang="0">
                <a:pos x="T4" y="T5"/>
              </a:cxn>
              <a:cxn ang="0">
                <a:pos x="T6" y="T7"/>
              </a:cxn>
            </a:cxnLst>
            <a:rect l="0" t="0" r="r" b="b"/>
            <a:pathLst>
              <a:path w="872" h="433">
                <a:moveTo>
                  <a:pt x="0" y="433"/>
                </a:moveTo>
                <a:lnTo>
                  <a:pt x="872" y="433"/>
                </a:lnTo>
                <a:lnTo>
                  <a:pt x="440" y="0"/>
                </a:lnTo>
                <a:lnTo>
                  <a:pt x="0" y="433"/>
                </a:lnTo>
                <a:close/>
              </a:path>
            </a:pathLst>
          </a:custGeom>
          <a:gradFill flip="none" rotWithShape="1">
            <a:gsLst>
              <a:gs pos="43000">
                <a:srgbClr val="09192F">
                  <a:alpha val="73000"/>
                </a:srgbClr>
              </a:gs>
              <a:gs pos="100000">
                <a:srgbClr val="125680"/>
              </a:gs>
              <a:gs pos="0">
                <a:srgbClr val="070C1E"/>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9"/>
          <p:cNvSpPr>
            <a:spLocks/>
          </p:cNvSpPr>
          <p:nvPr/>
        </p:nvSpPr>
        <p:spPr bwMode="auto">
          <a:xfrm>
            <a:off x="10227057" y="4513336"/>
            <a:ext cx="2280210" cy="1132706"/>
          </a:xfrm>
          <a:custGeom>
            <a:avLst/>
            <a:gdLst>
              <a:gd name="T0" fmla="*/ 0 w 1695"/>
              <a:gd name="T1" fmla="*/ 842 h 842"/>
              <a:gd name="T2" fmla="*/ 1695 w 1695"/>
              <a:gd name="T3" fmla="*/ 842 h 842"/>
              <a:gd name="T4" fmla="*/ 853 w 1695"/>
              <a:gd name="T5" fmla="*/ 0 h 842"/>
              <a:gd name="T6" fmla="*/ 0 w 1695"/>
              <a:gd name="T7" fmla="*/ 842 h 842"/>
            </a:gdLst>
            <a:ahLst/>
            <a:cxnLst>
              <a:cxn ang="0">
                <a:pos x="T0" y="T1"/>
              </a:cxn>
              <a:cxn ang="0">
                <a:pos x="T2" y="T3"/>
              </a:cxn>
              <a:cxn ang="0">
                <a:pos x="T4" y="T5"/>
              </a:cxn>
              <a:cxn ang="0">
                <a:pos x="T6" y="T7"/>
              </a:cxn>
            </a:cxnLst>
            <a:rect l="0" t="0" r="r" b="b"/>
            <a:pathLst>
              <a:path w="1695" h="842">
                <a:moveTo>
                  <a:pt x="0" y="842"/>
                </a:moveTo>
                <a:lnTo>
                  <a:pt x="1695" y="842"/>
                </a:lnTo>
                <a:lnTo>
                  <a:pt x="853" y="0"/>
                </a:lnTo>
                <a:lnTo>
                  <a:pt x="0" y="842"/>
                </a:lnTo>
                <a:close/>
              </a:path>
            </a:pathLst>
          </a:custGeom>
          <a:gradFill flip="none" rotWithShape="1">
            <a:gsLst>
              <a:gs pos="43000">
                <a:srgbClr val="09192F">
                  <a:alpha val="73000"/>
                </a:srgbClr>
              </a:gs>
              <a:gs pos="100000">
                <a:srgbClr val="125680"/>
              </a:gs>
              <a:gs pos="0">
                <a:srgbClr val="070C1E"/>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0"/>
          <p:cNvSpPr>
            <a:spLocks/>
          </p:cNvSpPr>
          <p:nvPr/>
        </p:nvSpPr>
        <p:spPr bwMode="auto">
          <a:xfrm>
            <a:off x="8928885" y="1643904"/>
            <a:ext cx="4818708" cy="1997706"/>
          </a:xfrm>
          <a:custGeom>
            <a:avLst/>
            <a:gdLst>
              <a:gd name="T0" fmla="*/ 0 w 3582"/>
              <a:gd name="T1" fmla="*/ 743 h 1485"/>
              <a:gd name="T2" fmla="*/ 3582 w 3582"/>
              <a:gd name="T3" fmla="*/ 0 h 1485"/>
              <a:gd name="T4" fmla="*/ 3582 w 3582"/>
              <a:gd name="T5" fmla="*/ 1485 h 1485"/>
              <a:gd name="T6" fmla="*/ 0 w 3582"/>
              <a:gd name="T7" fmla="*/ 743 h 1485"/>
            </a:gdLst>
            <a:ahLst/>
            <a:cxnLst>
              <a:cxn ang="0">
                <a:pos x="T0" y="T1"/>
              </a:cxn>
              <a:cxn ang="0">
                <a:pos x="T2" y="T3"/>
              </a:cxn>
              <a:cxn ang="0">
                <a:pos x="T4" y="T5"/>
              </a:cxn>
              <a:cxn ang="0">
                <a:pos x="T6" y="T7"/>
              </a:cxn>
            </a:cxnLst>
            <a:rect l="0" t="0" r="r" b="b"/>
            <a:pathLst>
              <a:path w="3582" h="1485">
                <a:moveTo>
                  <a:pt x="0" y="743"/>
                </a:moveTo>
                <a:lnTo>
                  <a:pt x="3582" y="0"/>
                </a:lnTo>
                <a:lnTo>
                  <a:pt x="3582" y="1485"/>
                </a:lnTo>
                <a:lnTo>
                  <a:pt x="0" y="743"/>
                </a:lnTo>
                <a:close/>
              </a:path>
            </a:pathLst>
          </a:custGeom>
          <a:gradFill flip="none" rotWithShape="1">
            <a:gsLst>
              <a:gs pos="100000">
                <a:srgbClr val="B0F7F4">
                  <a:alpha val="20000"/>
                </a:srgbClr>
              </a:gs>
              <a:gs pos="8000">
                <a:srgbClr val="B0F7F4">
                  <a:alpha val="0"/>
                </a:srgbClr>
              </a:gs>
            </a:gsLst>
            <a:lin ang="108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1"/>
          <p:cNvSpPr>
            <a:spLocks/>
          </p:cNvSpPr>
          <p:nvPr/>
        </p:nvSpPr>
        <p:spPr bwMode="auto">
          <a:xfrm>
            <a:off x="4111522" y="1643904"/>
            <a:ext cx="4817363" cy="1997706"/>
          </a:xfrm>
          <a:custGeom>
            <a:avLst/>
            <a:gdLst>
              <a:gd name="T0" fmla="*/ 3581 w 3581"/>
              <a:gd name="T1" fmla="*/ 743 h 1485"/>
              <a:gd name="T2" fmla="*/ 0 w 3581"/>
              <a:gd name="T3" fmla="*/ 0 h 1485"/>
              <a:gd name="T4" fmla="*/ 0 w 3581"/>
              <a:gd name="T5" fmla="*/ 1485 h 1485"/>
              <a:gd name="T6" fmla="*/ 3581 w 3581"/>
              <a:gd name="T7" fmla="*/ 743 h 1485"/>
            </a:gdLst>
            <a:ahLst/>
            <a:cxnLst>
              <a:cxn ang="0">
                <a:pos x="T0" y="T1"/>
              </a:cxn>
              <a:cxn ang="0">
                <a:pos x="T2" y="T3"/>
              </a:cxn>
              <a:cxn ang="0">
                <a:pos x="T4" y="T5"/>
              </a:cxn>
              <a:cxn ang="0">
                <a:pos x="T6" y="T7"/>
              </a:cxn>
            </a:cxnLst>
            <a:rect l="0" t="0" r="r" b="b"/>
            <a:pathLst>
              <a:path w="3581" h="1485">
                <a:moveTo>
                  <a:pt x="3581" y="743"/>
                </a:moveTo>
                <a:lnTo>
                  <a:pt x="0" y="0"/>
                </a:lnTo>
                <a:lnTo>
                  <a:pt x="0" y="1485"/>
                </a:lnTo>
                <a:lnTo>
                  <a:pt x="3581" y="743"/>
                </a:lnTo>
                <a:close/>
              </a:path>
            </a:pathLst>
          </a:custGeom>
          <a:gradFill flip="none" rotWithShape="1">
            <a:gsLst>
              <a:gs pos="100000">
                <a:srgbClr val="B0F7F4">
                  <a:alpha val="20000"/>
                </a:srgbClr>
              </a:gs>
              <a:gs pos="8000">
                <a:srgbClr val="B0F7F4">
                  <a:alpha val="0"/>
                </a:srgbClr>
              </a:gs>
            </a:gsLst>
            <a:lin ang="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2"/>
          <p:cNvSpPr>
            <a:spLocks/>
          </p:cNvSpPr>
          <p:nvPr/>
        </p:nvSpPr>
        <p:spPr bwMode="auto">
          <a:xfrm>
            <a:off x="8277781" y="3921423"/>
            <a:ext cx="3472107" cy="1724619"/>
          </a:xfrm>
          <a:custGeom>
            <a:avLst/>
            <a:gdLst>
              <a:gd name="T0" fmla="*/ 0 w 2581"/>
              <a:gd name="T1" fmla="*/ 1282 h 1282"/>
              <a:gd name="T2" fmla="*/ 2581 w 2581"/>
              <a:gd name="T3" fmla="*/ 1282 h 1282"/>
              <a:gd name="T4" fmla="*/ 1298 w 2581"/>
              <a:gd name="T5" fmla="*/ 0 h 1282"/>
              <a:gd name="T6" fmla="*/ 0 w 2581"/>
              <a:gd name="T7" fmla="*/ 1282 h 1282"/>
            </a:gdLst>
            <a:ahLst/>
            <a:cxnLst>
              <a:cxn ang="0">
                <a:pos x="T0" y="T1"/>
              </a:cxn>
              <a:cxn ang="0">
                <a:pos x="T2" y="T3"/>
              </a:cxn>
              <a:cxn ang="0">
                <a:pos x="T4" y="T5"/>
              </a:cxn>
              <a:cxn ang="0">
                <a:pos x="T6" y="T7"/>
              </a:cxn>
            </a:cxnLst>
            <a:rect l="0" t="0" r="r" b="b"/>
            <a:pathLst>
              <a:path w="2581" h="1282">
                <a:moveTo>
                  <a:pt x="0" y="1282"/>
                </a:moveTo>
                <a:lnTo>
                  <a:pt x="2581" y="1282"/>
                </a:lnTo>
                <a:lnTo>
                  <a:pt x="1298" y="0"/>
                </a:lnTo>
                <a:lnTo>
                  <a:pt x="0" y="1282"/>
                </a:lnTo>
                <a:close/>
              </a:path>
            </a:pathLst>
          </a:custGeom>
          <a:gradFill flip="none" rotWithShape="1">
            <a:gsLst>
              <a:gs pos="43000">
                <a:srgbClr val="09192F">
                  <a:alpha val="73000"/>
                </a:srgbClr>
              </a:gs>
              <a:gs pos="100000">
                <a:srgbClr val="125680"/>
              </a:gs>
              <a:gs pos="0">
                <a:srgbClr val="070C1E"/>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3"/>
          <p:cNvSpPr>
            <a:spLocks/>
          </p:cNvSpPr>
          <p:nvPr/>
        </p:nvSpPr>
        <p:spPr bwMode="auto">
          <a:xfrm>
            <a:off x="3847851" y="5312418"/>
            <a:ext cx="671283" cy="333624"/>
          </a:xfrm>
          <a:custGeom>
            <a:avLst/>
            <a:gdLst>
              <a:gd name="T0" fmla="*/ 0 w 499"/>
              <a:gd name="T1" fmla="*/ 248 h 248"/>
              <a:gd name="T2" fmla="*/ 499 w 499"/>
              <a:gd name="T3" fmla="*/ 248 h 248"/>
              <a:gd name="T4" fmla="*/ 250 w 499"/>
              <a:gd name="T5" fmla="*/ 0 h 248"/>
              <a:gd name="T6" fmla="*/ 0 w 499"/>
              <a:gd name="T7" fmla="*/ 248 h 248"/>
            </a:gdLst>
            <a:ahLst/>
            <a:cxnLst>
              <a:cxn ang="0">
                <a:pos x="T0" y="T1"/>
              </a:cxn>
              <a:cxn ang="0">
                <a:pos x="T2" y="T3"/>
              </a:cxn>
              <a:cxn ang="0">
                <a:pos x="T4" y="T5"/>
              </a:cxn>
              <a:cxn ang="0">
                <a:pos x="T6" y="T7"/>
              </a:cxn>
            </a:cxnLst>
            <a:rect l="0" t="0" r="r" b="b"/>
            <a:pathLst>
              <a:path w="499" h="248">
                <a:moveTo>
                  <a:pt x="0" y="248"/>
                </a:moveTo>
                <a:lnTo>
                  <a:pt x="499" y="248"/>
                </a:lnTo>
                <a:lnTo>
                  <a:pt x="250" y="0"/>
                </a:lnTo>
                <a:lnTo>
                  <a:pt x="0" y="248"/>
                </a:lnTo>
                <a:close/>
              </a:path>
            </a:pathLst>
          </a:custGeom>
          <a:solidFill>
            <a:srgbClr val="0C1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4"/>
          <p:cNvSpPr>
            <a:spLocks/>
          </p:cNvSpPr>
          <p:nvPr/>
        </p:nvSpPr>
        <p:spPr bwMode="auto">
          <a:xfrm>
            <a:off x="2194531" y="5391789"/>
            <a:ext cx="511197" cy="254253"/>
          </a:xfrm>
          <a:custGeom>
            <a:avLst/>
            <a:gdLst>
              <a:gd name="T0" fmla="*/ 0 w 380"/>
              <a:gd name="T1" fmla="*/ 189 h 189"/>
              <a:gd name="T2" fmla="*/ 380 w 380"/>
              <a:gd name="T3" fmla="*/ 189 h 189"/>
              <a:gd name="T4" fmla="*/ 191 w 380"/>
              <a:gd name="T5" fmla="*/ 0 h 189"/>
              <a:gd name="T6" fmla="*/ 0 w 380"/>
              <a:gd name="T7" fmla="*/ 189 h 189"/>
            </a:gdLst>
            <a:ahLst/>
            <a:cxnLst>
              <a:cxn ang="0">
                <a:pos x="T0" y="T1"/>
              </a:cxn>
              <a:cxn ang="0">
                <a:pos x="T2" y="T3"/>
              </a:cxn>
              <a:cxn ang="0">
                <a:pos x="T4" y="T5"/>
              </a:cxn>
              <a:cxn ang="0">
                <a:pos x="T6" y="T7"/>
              </a:cxn>
            </a:cxnLst>
            <a:rect l="0" t="0" r="r" b="b"/>
            <a:pathLst>
              <a:path w="380" h="189">
                <a:moveTo>
                  <a:pt x="0" y="189"/>
                </a:moveTo>
                <a:lnTo>
                  <a:pt x="380" y="189"/>
                </a:lnTo>
                <a:lnTo>
                  <a:pt x="191" y="0"/>
                </a:lnTo>
                <a:lnTo>
                  <a:pt x="0" y="189"/>
                </a:lnTo>
                <a:close/>
              </a:path>
            </a:pathLst>
          </a:custGeom>
          <a:solidFill>
            <a:srgbClr val="0C1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5"/>
          <p:cNvSpPr>
            <a:spLocks/>
          </p:cNvSpPr>
          <p:nvPr/>
        </p:nvSpPr>
        <p:spPr bwMode="auto">
          <a:xfrm>
            <a:off x="2006195" y="5480575"/>
            <a:ext cx="333624" cy="165467"/>
          </a:xfrm>
          <a:custGeom>
            <a:avLst/>
            <a:gdLst>
              <a:gd name="T0" fmla="*/ 0 w 248"/>
              <a:gd name="T1" fmla="*/ 123 h 123"/>
              <a:gd name="T2" fmla="*/ 248 w 248"/>
              <a:gd name="T3" fmla="*/ 123 h 123"/>
              <a:gd name="T4" fmla="*/ 125 w 248"/>
              <a:gd name="T5" fmla="*/ 0 h 123"/>
              <a:gd name="T6" fmla="*/ 0 w 248"/>
              <a:gd name="T7" fmla="*/ 123 h 123"/>
            </a:gdLst>
            <a:ahLst/>
            <a:cxnLst>
              <a:cxn ang="0">
                <a:pos x="T0" y="T1"/>
              </a:cxn>
              <a:cxn ang="0">
                <a:pos x="T2" y="T3"/>
              </a:cxn>
              <a:cxn ang="0">
                <a:pos x="T4" y="T5"/>
              </a:cxn>
              <a:cxn ang="0">
                <a:pos x="T6" y="T7"/>
              </a:cxn>
            </a:cxnLst>
            <a:rect l="0" t="0" r="r" b="b"/>
            <a:pathLst>
              <a:path w="248" h="123">
                <a:moveTo>
                  <a:pt x="0" y="123"/>
                </a:moveTo>
                <a:lnTo>
                  <a:pt x="248" y="123"/>
                </a:lnTo>
                <a:lnTo>
                  <a:pt x="125" y="0"/>
                </a:lnTo>
                <a:lnTo>
                  <a:pt x="0" y="123"/>
                </a:lnTo>
                <a:close/>
              </a:path>
            </a:pathLst>
          </a:custGeom>
          <a:solidFill>
            <a:srgbClr val="0C1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6"/>
          <p:cNvSpPr>
            <a:spLocks/>
          </p:cNvSpPr>
          <p:nvPr/>
        </p:nvSpPr>
        <p:spPr bwMode="auto">
          <a:xfrm>
            <a:off x="225076" y="5442908"/>
            <a:ext cx="414339" cy="203134"/>
          </a:xfrm>
          <a:custGeom>
            <a:avLst/>
            <a:gdLst>
              <a:gd name="T0" fmla="*/ 308 w 308"/>
              <a:gd name="T1" fmla="*/ 151 h 151"/>
              <a:gd name="T2" fmla="*/ 0 w 308"/>
              <a:gd name="T3" fmla="*/ 151 h 151"/>
              <a:gd name="T4" fmla="*/ 154 w 308"/>
              <a:gd name="T5" fmla="*/ 0 h 151"/>
              <a:gd name="T6" fmla="*/ 308 w 308"/>
              <a:gd name="T7" fmla="*/ 151 h 151"/>
            </a:gdLst>
            <a:ahLst/>
            <a:cxnLst>
              <a:cxn ang="0">
                <a:pos x="T0" y="T1"/>
              </a:cxn>
              <a:cxn ang="0">
                <a:pos x="T2" y="T3"/>
              </a:cxn>
              <a:cxn ang="0">
                <a:pos x="T4" y="T5"/>
              </a:cxn>
              <a:cxn ang="0">
                <a:pos x="T6" y="T7"/>
              </a:cxn>
            </a:cxnLst>
            <a:rect l="0" t="0" r="r" b="b"/>
            <a:pathLst>
              <a:path w="308" h="151">
                <a:moveTo>
                  <a:pt x="308" y="151"/>
                </a:moveTo>
                <a:lnTo>
                  <a:pt x="0" y="151"/>
                </a:lnTo>
                <a:lnTo>
                  <a:pt x="154" y="0"/>
                </a:lnTo>
                <a:lnTo>
                  <a:pt x="308" y="151"/>
                </a:lnTo>
                <a:close/>
              </a:path>
            </a:pathLst>
          </a:custGeom>
          <a:solidFill>
            <a:srgbClr val="0C1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8"/>
          <p:cNvSpPr>
            <a:spLocks/>
          </p:cNvSpPr>
          <p:nvPr/>
        </p:nvSpPr>
        <p:spPr bwMode="auto">
          <a:xfrm>
            <a:off x="3176568" y="5140226"/>
            <a:ext cx="1021050" cy="505816"/>
          </a:xfrm>
          <a:custGeom>
            <a:avLst/>
            <a:gdLst>
              <a:gd name="T0" fmla="*/ 0 w 759"/>
              <a:gd name="T1" fmla="*/ 376 h 376"/>
              <a:gd name="T2" fmla="*/ 759 w 759"/>
              <a:gd name="T3" fmla="*/ 376 h 376"/>
              <a:gd name="T4" fmla="*/ 381 w 759"/>
              <a:gd name="T5" fmla="*/ 0 h 376"/>
              <a:gd name="T6" fmla="*/ 0 w 759"/>
              <a:gd name="T7" fmla="*/ 376 h 376"/>
            </a:gdLst>
            <a:ahLst/>
            <a:cxnLst>
              <a:cxn ang="0">
                <a:pos x="T0" y="T1"/>
              </a:cxn>
              <a:cxn ang="0">
                <a:pos x="T2" y="T3"/>
              </a:cxn>
              <a:cxn ang="0">
                <a:pos x="T4" y="T5"/>
              </a:cxn>
              <a:cxn ang="0">
                <a:pos x="T6" y="T7"/>
              </a:cxn>
            </a:cxnLst>
            <a:rect l="0" t="0" r="r" b="b"/>
            <a:pathLst>
              <a:path w="759" h="376">
                <a:moveTo>
                  <a:pt x="0" y="376"/>
                </a:moveTo>
                <a:lnTo>
                  <a:pt x="759" y="376"/>
                </a:lnTo>
                <a:lnTo>
                  <a:pt x="381" y="0"/>
                </a:lnTo>
                <a:lnTo>
                  <a:pt x="0" y="376"/>
                </a:lnTo>
                <a:close/>
              </a:path>
            </a:pathLst>
          </a:custGeom>
          <a:gradFill>
            <a:gsLst>
              <a:gs pos="100000">
                <a:srgbClr val="B0F7F4"/>
              </a:gs>
              <a:gs pos="0">
                <a:schemeClr val="bg1"/>
              </a:gs>
            </a:gsLst>
            <a:lin ang="54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9"/>
          <p:cNvSpPr>
            <a:spLocks/>
          </p:cNvSpPr>
          <p:nvPr/>
        </p:nvSpPr>
        <p:spPr bwMode="auto">
          <a:xfrm>
            <a:off x="11113581" y="4793149"/>
            <a:ext cx="1717892" cy="852893"/>
          </a:xfrm>
          <a:custGeom>
            <a:avLst/>
            <a:gdLst>
              <a:gd name="T0" fmla="*/ 0 w 1277"/>
              <a:gd name="T1" fmla="*/ 634 h 634"/>
              <a:gd name="T2" fmla="*/ 1277 w 1277"/>
              <a:gd name="T3" fmla="*/ 634 h 634"/>
              <a:gd name="T4" fmla="*/ 641 w 1277"/>
              <a:gd name="T5" fmla="*/ 0 h 634"/>
              <a:gd name="T6" fmla="*/ 0 w 1277"/>
              <a:gd name="T7" fmla="*/ 634 h 634"/>
            </a:gdLst>
            <a:ahLst/>
            <a:cxnLst>
              <a:cxn ang="0">
                <a:pos x="T0" y="T1"/>
              </a:cxn>
              <a:cxn ang="0">
                <a:pos x="T2" y="T3"/>
              </a:cxn>
              <a:cxn ang="0">
                <a:pos x="T4" y="T5"/>
              </a:cxn>
              <a:cxn ang="0">
                <a:pos x="T6" y="T7"/>
              </a:cxn>
            </a:cxnLst>
            <a:rect l="0" t="0" r="r" b="b"/>
            <a:pathLst>
              <a:path w="1277" h="634">
                <a:moveTo>
                  <a:pt x="0" y="634"/>
                </a:moveTo>
                <a:lnTo>
                  <a:pt x="1277" y="634"/>
                </a:lnTo>
                <a:lnTo>
                  <a:pt x="641" y="0"/>
                </a:lnTo>
                <a:lnTo>
                  <a:pt x="0" y="634"/>
                </a:lnTo>
                <a:close/>
              </a:path>
            </a:pathLst>
          </a:custGeom>
          <a:gradFill>
            <a:gsLst>
              <a:gs pos="100000">
                <a:srgbClr val="B0F7F4"/>
              </a:gs>
              <a:gs pos="0">
                <a:schemeClr val="bg1"/>
              </a:gs>
            </a:gsLst>
            <a:lin ang="54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20"/>
          <p:cNvSpPr>
            <a:spLocks/>
          </p:cNvSpPr>
          <p:nvPr/>
        </p:nvSpPr>
        <p:spPr bwMode="auto">
          <a:xfrm>
            <a:off x="8525308" y="2818313"/>
            <a:ext cx="235420" cy="207169"/>
          </a:xfrm>
          <a:custGeom>
            <a:avLst/>
            <a:gdLst>
              <a:gd name="T0" fmla="*/ 175 w 175"/>
              <a:gd name="T1" fmla="*/ 154 h 154"/>
              <a:gd name="T2" fmla="*/ 36 w 175"/>
              <a:gd name="T3" fmla="*/ 154 h 154"/>
              <a:gd name="T4" fmla="*/ 0 w 175"/>
              <a:gd name="T5" fmla="*/ 0 h 154"/>
              <a:gd name="T6" fmla="*/ 142 w 175"/>
              <a:gd name="T7" fmla="*/ 0 h 154"/>
              <a:gd name="T8" fmla="*/ 175 w 175"/>
              <a:gd name="T9" fmla="*/ 154 h 154"/>
            </a:gdLst>
            <a:ahLst/>
            <a:cxnLst>
              <a:cxn ang="0">
                <a:pos x="T0" y="T1"/>
              </a:cxn>
              <a:cxn ang="0">
                <a:pos x="T2" y="T3"/>
              </a:cxn>
              <a:cxn ang="0">
                <a:pos x="T4" y="T5"/>
              </a:cxn>
              <a:cxn ang="0">
                <a:pos x="T6" y="T7"/>
              </a:cxn>
              <a:cxn ang="0">
                <a:pos x="T8" y="T9"/>
              </a:cxn>
            </a:cxnLst>
            <a:rect l="0" t="0" r="r" b="b"/>
            <a:pathLst>
              <a:path w="175" h="154">
                <a:moveTo>
                  <a:pt x="175" y="154"/>
                </a:moveTo>
                <a:lnTo>
                  <a:pt x="36" y="154"/>
                </a:lnTo>
                <a:lnTo>
                  <a:pt x="0" y="0"/>
                </a:lnTo>
                <a:lnTo>
                  <a:pt x="142" y="0"/>
                </a:lnTo>
                <a:lnTo>
                  <a:pt x="175" y="154"/>
                </a:lnTo>
                <a:close/>
              </a:path>
            </a:pathLst>
          </a:cu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1"/>
          <p:cNvSpPr>
            <a:spLocks/>
          </p:cNvSpPr>
          <p:nvPr/>
        </p:nvSpPr>
        <p:spPr bwMode="auto">
          <a:xfrm>
            <a:off x="8413652" y="4828126"/>
            <a:ext cx="248872" cy="391470"/>
          </a:xfrm>
          <a:custGeom>
            <a:avLst/>
            <a:gdLst>
              <a:gd name="T0" fmla="*/ 22 w 185"/>
              <a:gd name="T1" fmla="*/ 0 h 291"/>
              <a:gd name="T2" fmla="*/ 185 w 185"/>
              <a:gd name="T3" fmla="*/ 0 h 291"/>
              <a:gd name="T4" fmla="*/ 171 w 185"/>
              <a:gd name="T5" fmla="*/ 291 h 291"/>
              <a:gd name="T6" fmla="*/ 0 w 185"/>
              <a:gd name="T7" fmla="*/ 291 h 291"/>
              <a:gd name="T8" fmla="*/ 22 w 185"/>
              <a:gd name="T9" fmla="*/ 0 h 291"/>
            </a:gdLst>
            <a:ahLst/>
            <a:cxnLst>
              <a:cxn ang="0">
                <a:pos x="T0" y="T1"/>
              </a:cxn>
              <a:cxn ang="0">
                <a:pos x="T2" y="T3"/>
              </a:cxn>
              <a:cxn ang="0">
                <a:pos x="T4" y="T5"/>
              </a:cxn>
              <a:cxn ang="0">
                <a:pos x="T6" y="T7"/>
              </a:cxn>
              <a:cxn ang="0">
                <a:pos x="T8" y="T9"/>
              </a:cxn>
            </a:cxnLst>
            <a:rect l="0" t="0" r="r" b="b"/>
            <a:pathLst>
              <a:path w="185" h="291">
                <a:moveTo>
                  <a:pt x="22" y="0"/>
                </a:moveTo>
                <a:lnTo>
                  <a:pt x="185" y="0"/>
                </a:lnTo>
                <a:lnTo>
                  <a:pt x="171" y="291"/>
                </a:lnTo>
                <a:lnTo>
                  <a:pt x="0" y="291"/>
                </a:lnTo>
                <a:lnTo>
                  <a:pt x="22" y="0"/>
                </a:lnTo>
                <a:close/>
              </a:path>
            </a:pathLst>
          </a:custGeom>
          <a:solidFill>
            <a:srgbClr val="D3D1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2"/>
          <p:cNvSpPr>
            <a:spLocks/>
          </p:cNvSpPr>
          <p:nvPr/>
        </p:nvSpPr>
        <p:spPr bwMode="auto">
          <a:xfrm>
            <a:off x="8483605" y="3855506"/>
            <a:ext cx="232729" cy="417029"/>
          </a:xfrm>
          <a:custGeom>
            <a:avLst/>
            <a:gdLst>
              <a:gd name="T0" fmla="*/ 22 w 173"/>
              <a:gd name="T1" fmla="*/ 0 h 310"/>
              <a:gd name="T2" fmla="*/ 173 w 173"/>
              <a:gd name="T3" fmla="*/ 0 h 310"/>
              <a:gd name="T4" fmla="*/ 156 w 173"/>
              <a:gd name="T5" fmla="*/ 310 h 310"/>
              <a:gd name="T6" fmla="*/ 0 w 173"/>
              <a:gd name="T7" fmla="*/ 310 h 310"/>
              <a:gd name="T8" fmla="*/ 22 w 173"/>
              <a:gd name="T9" fmla="*/ 0 h 310"/>
            </a:gdLst>
            <a:ahLst/>
            <a:cxnLst>
              <a:cxn ang="0">
                <a:pos x="T0" y="T1"/>
              </a:cxn>
              <a:cxn ang="0">
                <a:pos x="T2" y="T3"/>
              </a:cxn>
              <a:cxn ang="0">
                <a:pos x="T4" y="T5"/>
              </a:cxn>
              <a:cxn ang="0">
                <a:pos x="T6" y="T7"/>
              </a:cxn>
              <a:cxn ang="0">
                <a:pos x="T8" y="T9"/>
              </a:cxn>
            </a:cxnLst>
            <a:rect l="0" t="0" r="r" b="b"/>
            <a:pathLst>
              <a:path w="173" h="310">
                <a:moveTo>
                  <a:pt x="22" y="0"/>
                </a:moveTo>
                <a:lnTo>
                  <a:pt x="173" y="0"/>
                </a:lnTo>
                <a:lnTo>
                  <a:pt x="156" y="310"/>
                </a:lnTo>
                <a:lnTo>
                  <a:pt x="0" y="310"/>
                </a:lnTo>
                <a:lnTo>
                  <a:pt x="22" y="0"/>
                </a:lnTo>
                <a:close/>
              </a:path>
            </a:pathLst>
          </a:custGeom>
          <a:solidFill>
            <a:srgbClr val="D3D1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3"/>
          <p:cNvSpPr>
            <a:spLocks/>
          </p:cNvSpPr>
          <p:nvPr/>
        </p:nvSpPr>
        <p:spPr bwMode="auto">
          <a:xfrm>
            <a:off x="8553558" y="3025483"/>
            <a:ext cx="207169" cy="273087"/>
          </a:xfrm>
          <a:custGeom>
            <a:avLst/>
            <a:gdLst>
              <a:gd name="T0" fmla="*/ 154 w 154"/>
              <a:gd name="T1" fmla="*/ 0 h 203"/>
              <a:gd name="T2" fmla="*/ 142 w 154"/>
              <a:gd name="T3" fmla="*/ 203 h 203"/>
              <a:gd name="T4" fmla="*/ 0 w 154"/>
              <a:gd name="T5" fmla="*/ 203 h 203"/>
              <a:gd name="T6" fmla="*/ 15 w 154"/>
              <a:gd name="T7" fmla="*/ 0 h 203"/>
              <a:gd name="T8" fmla="*/ 154 w 154"/>
              <a:gd name="T9" fmla="*/ 0 h 203"/>
            </a:gdLst>
            <a:ahLst/>
            <a:cxnLst>
              <a:cxn ang="0">
                <a:pos x="T0" y="T1"/>
              </a:cxn>
              <a:cxn ang="0">
                <a:pos x="T2" y="T3"/>
              </a:cxn>
              <a:cxn ang="0">
                <a:pos x="T4" y="T5"/>
              </a:cxn>
              <a:cxn ang="0">
                <a:pos x="T6" y="T7"/>
              </a:cxn>
              <a:cxn ang="0">
                <a:pos x="T8" y="T9"/>
              </a:cxn>
            </a:cxnLst>
            <a:rect l="0" t="0" r="r" b="b"/>
            <a:pathLst>
              <a:path w="154" h="203">
                <a:moveTo>
                  <a:pt x="154" y="0"/>
                </a:moveTo>
                <a:lnTo>
                  <a:pt x="142" y="203"/>
                </a:lnTo>
                <a:lnTo>
                  <a:pt x="0" y="203"/>
                </a:lnTo>
                <a:lnTo>
                  <a:pt x="15" y="0"/>
                </a:lnTo>
                <a:lnTo>
                  <a:pt x="154" y="0"/>
                </a:lnTo>
                <a:close/>
              </a:path>
            </a:pathLst>
          </a:custGeom>
          <a:solidFill>
            <a:srgbClr val="D3D1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4"/>
          <p:cNvSpPr>
            <a:spLocks/>
          </p:cNvSpPr>
          <p:nvPr/>
        </p:nvSpPr>
        <p:spPr bwMode="auto">
          <a:xfrm>
            <a:off x="8693465" y="3855506"/>
            <a:ext cx="474875" cy="417029"/>
          </a:xfrm>
          <a:custGeom>
            <a:avLst/>
            <a:gdLst>
              <a:gd name="T0" fmla="*/ 353 w 353"/>
              <a:gd name="T1" fmla="*/ 310 h 310"/>
              <a:gd name="T2" fmla="*/ 0 w 353"/>
              <a:gd name="T3" fmla="*/ 310 h 310"/>
              <a:gd name="T4" fmla="*/ 17 w 353"/>
              <a:gd name="T5" fmla="*/ 0 h 310"/>
              <a:gd name="T6" fmla="*/ 336 w 353"/>
              <a:gd name="T7" fmla="*/ 0 h 310"/>
              <a:gd name="T8" fmla="*/ 353 w 353"/>
              <a:gd name="T9" fmla="*/ 310 h 310"/>
            </a:gdLst>
            <a:ahLst/>
            <a:cxnLst>
              <a:cxn ang="0">
                <a:pos x="T0" y="T1"/>
              </a:cxn>
              <a:cxn ang="0">
                <a:pos x="T2" y="T3"/>
              </a:cxn>
              <a:cxn ang="0">
                <a:pos x="T4" y="T5"/>
              </a:cxn>
              <a:cxn ang="0">
                <a:pos x="T6" y="T7"/>
              </a:cxn>
              <a:cxn ang="0">
                <a:pos x="T8" y="T9"/>
              </a:cxn>
            </a:cxnLst>
            <a:rect l="0" t="0" r="r" b="b"/>
            <a:pathLst>
              <a:path w="353" h="310">
                <a:moveTo>
                  <a:pt x="353" y="310"/>
                </a:moveTo>
                <a:lnTo>
                  <a:pt x="0" y="310"/>
                </a:lnTo>
                <a:lnTo>
                  <a:pt x="17" y="0"/>
                </a:lnTo>
                <a:lnTo>
                  <a:pt x="336" y="0"/>
                </a:lnTo>
                <a:lnTo>
                  <a:pt x="353" y="310"/>
                </a:lnTo>
                <a:close/>
              </a:path>
            </a:pathLst>
          </a:custGeom>
          <a:solidFill>
            <a:srgbClr val="EEE9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5"/>
          <p:cNvSpPr>
            <a:spLocks/>
          </p:cNvSpPr>
          <p:nvPr/>
        </p:nvSpPr>
        <p:spPr bwMode="auto">
          <a:xfrm>
            <a:off x="8643690" y="4828126"/>
            <a:ext cx="574424" cy="391470"/>
          </a:xfrm>
          <a:custGeom>
            <a:avLst/>
            <a:gdLst>
              <a:gd name="T0" fmla="*/ 427 w 427"/>
              <a:gd name="T1" fmla="*/ 291 h 291"/>
              <a:gd name="T2" fmla="*/ 0 w 427"/>
              <a:gd name="T3" fmla="*/ 291 h 291"/>
              <a:gd name="T4" fmla="*/ 14 w 427"/>
              <a:gd name="T5" fmla="*/ 0 h 291"/>
              <a:gd name="T6" fmla="*/ 411 w 427"/>
              <a:gd name="T7" fmla="*/ 0 h 291"/>
              <a:gd name="T8" fmla="*/ 427 w 427"/>
              <a:gd name="T9" fmla="*/ 291 h 291"/>
            </a:gdLst>
            <a:ahLst/>
            <a:cxnLst>
              <a:cxn ang="0">
                <a:pos x="T0" y="T1"/>
              </a:cxn>
              <a:cxn ang="0">
                <a:pos x="T2" y="T3"/>
              </a:cxn>
              <a:cxn ang="0">
                <a:pos x="T4" y="T5"/>
              </a:cxn>
              <a:cxn ang="0">
                <a:pos x="T6" y="T7"/>
              </a:cxn>
              <a:cxn ang="0">
                <a:pos x="T8" y="T9"/>
              </a:cxn>
            </a:cxnLst>
            <a:rect l="0" t="0" r="r" b="b"/>
            <a:pathLst>
              <a:path w="427" h="291">
                <a:moveTo>
                  <a:pt x="427" y="291"/>
                </a:moveTo>
                <a:lnTo>
                  <a:pt x="0" y="291"/>
                </a:lnTo>
                <a:lnTo>
                  <a:pt x="14" y="0"/>
                </a:lnTo>
                <a:lnTo>
                  <a:pt x="411" y="0"/>
                </a:lnTo>
                <a:lnTo>
                  <a:pt x="427" y="291"/>
                </a:lnTo>
                <a:close/>
              </a:path>
            </a:pathLst>
          </a:custGeom>
          <a:solidFill>
            <a:srgbClr val="EEE9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26"/>
          <p:cNvSpPr>
            <a:spLocks noChangeArrowheads="1"/>
          </p:cNvSpPr>
          <p:nvPr/>
        </p:nvSpPr>
        <p:spPr bwMode="auto">
          <a:xfrm>
            <a:off x="8614095" y="2716074"/>
            <a:ext cx="629580" cy="41703"/>
          </a:xfrm>
          <a:prstGeom prst="rect">
            <a:avLst/>
          </a:prstGeom>
          <a:solidFill>
            <a:srgbClr val="EEE9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Rectangle 27"/>
          <p:cNvSpPr>
            <a:spLocks noChangeArrowheads="1"/>
          </p:cNvSpPr>
          <p:nvPr/>
        </p:nvSpPr>
        <p:spPr bwMode="auto">
          <a:xfrm>
            <a:off x="8739204" y="2570786"/>
            <a:ext cx="380708" cy="145288"/>
          </a:xfrm>
          <a:prstGeom prst="rect">
            <a:avLst/>
          </a:prstGeom>
          <a:solidFill>
            <a:srgbClr val="1221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8"/>
          <p:cNvSpPr>
            <a:spLocks/>
          </p:cNvSpPr>
          <p:nvPr/>
        </p:nvSpPr>
        <p:spPr bwMode="auto">
          <a:xfrm>
            <a:off x="8513200" y="3298570"/>
            <a:ext cx="231384" cy="556936"/>
          </a:xfrm>
          <a:custGeom>
            <a:avLst/>
            <a:gdLst>
              <a:gd name="T0" fmla="*/ 172 w 172"/>
              <a:gd name="T1" fmla="*/ 0 h 414"/>
              <a:gd name="T2" fmla="*/ 151 w 172"/>
              <a:gd name="T3" fmla="*/ 414 h 414"/>
              <a:gd name="T4" fmla="*/ 0 w 172"/>
              <a:gd name="T5" fmla="*/ 414 h 414"/>
              <a:gd name="T6" fmla="*/ 30 w 172"/>
              <a:gd name="T7" fmla="*/ 0 h 414"/>
              <a:gd name="T8" fmla="*/ 172 w 172"/>
              <a:gd name="T9" fmla="*/ 0 h 414"/>
            </a:gdLst>
            <a:ahLst/>
            <a:cxnLst>
              <a:cxn ang="0">
                <a:pos x="T0" y="T1"/>
              </a:cxn>
              <a:cxn ang="0">
                <a:pos x="T2" y="T3"/>
              </a:cxn>
              <a:cxn ang="0">
                <a:pos x="T4" y="T5"/>
              </a:cxn>
              <a:cxn ang="0">
                <a:pos x="T6" y="T7"/>
              </a:cxn>
              <a:cxn ang="0">
                <a:pos x="T8" y="T9"/>
              </a:cxn>
            </a:cxnLst>
            <a:rect l="0" t="0" r="r" b="b"/>
            <a:pathLst>
              <a:path w="172" h="414">
                <a:moveTo>
                  <a:pt x="172" y="0"/>
                </a:moveTo>
                <a:lnTo>
                  <a:pt x="151" y="414"/>
                </a:lnTo>
                <a:lnTo>
                  <a:pt x="0" y="414"/>
                </a:lnTo>
                <a:lnTo>
                  <a:pt x="30" y="0"/>
                </a:lnTo>
                <a:lnTo>
                  <a:pt x="172" y="0"/>
                </a:lnTo>
                <a:close/>
              </a:path>
            </a:pathLst>
          </a:custGeom>
          <a:gradFill flip="none" rotWithShape="1">
            <a:gsLst>
              <a:gs pos="100000">
                <a:srgbClr val="F8716A"/>
              </a:gs>
              <a:gs pos="40000">
                <a:srgbClr val="F6443B"/>
              </a:gs>
            </a:gsLst>
            <a:lin ang="27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29"/>
          <p:cNvSpPr>
            <a:spLocks/>
          </p:cNvSpPr>
          <p:nvPr/>
        </p:nvSpPr>
        <p:spPr bwMode="auto">
          <a:xfrm>
            <a:off x="8662524" y="4272535"/>
            <a:ext cx="534067" cy="555591"/>
          </a:xfrm>
          <a:custGeom>
            <a:avLst/>
            <a:gdLst>
              <a:gd name="T0" fmla="*/ 397 w 397"/>
              <a:gd name="T1" fmla="*/ 413 h 413"/>
              <a:gd name="T2" fmla="*/ 0 w 397"/>
              <a:gd name="T3" fmla="*/ 413 h 413"/>
              <a:gd name="T4" fmla="*/ 23 w 397"/>
              <a:gd name="T5" fmla="*/ 0 h 413"/>
              <a:gd name="T6" fmla="*/ 376 w 397"/>
              <a:gd name="T7" fmla="*/ 0 h 413"/>
              <a:gd name="T8" fmla="*/ 397 w 397"/>
              <a:gd name="T9" fmla="*/ 413 h 413"/>
            </a:gdLst>
            <a:ahLst/>
            <a:cxnLst>
              <a:cxn ang="0">
                <a:pos x="T0" y="T1"/>
              </a:cxn>
              <a:cxn ang="0">
                <a:pos x="T2" y="T3"/>
              </a:cxn>
              <a:cxn ang="0">
                <a:pos x="T4" y="T5"/>
              </a:cxn>
              <a:cxn ang="0">
                <a:pos x="T6" y="T7"/>
              </a:cxn>
              <a:cxn ang="0">
                <a:pos x="T8" y="T9"/>
              </a:cxn>
            </a:cxnLst>
            <a:rect l="0" t="0" r="r" b="b"/>
            <a:pathLst>
              <a:path w="397" h="413">
                <a:moveTo>
                  <a:pt x="397" y="413"/>
                </a:moveTo>
                <a:lnTo>
                  <a:pt x="0" y="413"/>
                </a:lnTo>
                <a:lnTo>
                  <a:pt x="23" y="0"/>
                </a:lnTo>
                <a:lnTo>
                  <a:pt x="376" y="0"/>
                </a:lnTo>
                <a:lnTo>
                  <a:pt x="397" y="413"/>
                </a:lnTo>
                <a:close/>
              </a:path>
            </a:pathLst>
          </a:custGeom>
          <a:gradFill flip="none" rotWithShape="1">
            <a:gsLst>
              <a:gs pos="100000">
                <a:srgbClr val="F8716A"/>
              </a:gs>
              <a:gs pos="32000">
                <a:srgbClr val="F6443B"/>
              </a:gs>
            </a:gsLst>
            <a:lin ang="27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30"/>
          <p:cNvSpPr>
            <a:spLocks/>
          </p:cNvSpPr>
          <p:nvPr/>
        </p:nvSpPr>
        <p:spPr bwMode="auto">
          <a:xfrm>
            <a:off x="8443247" y="4272535"/>
            <a:ext cx="250218" cy="555591"/>
          </a:xfrm>
          <a:custGeom>
            <a:avLst/>
            <a:gdLst>
              <a:gd name="T0" fmla="*/ 186 w 186"/>
              <a:gd name="T1" fmla="*/ 0 h 413"/>
              <a:gd name="T2" fmla="*/ 163 w 186"/>
              <a:gd name="T3" fmla="*/ 413 h 413"/>
              <a:gd name="T4" fmla="*/ 0 w 186"/>
              <a:gd name="T5" fmla="*/ 413 h 413"/>
              <a:gd name="T6" fmla="*/ 30 w 186"/>
              <a:gd name="T7" fmla="*/ 0 h 413"/>
              <a:gd name="T8" fmla="*/ 186 w 186"/>
              <a:gd name="T9" fmla="*/ 0 h 413"/>
            </a:gdLst>
            <a:ahLst/>
            <a:cxnLst>
              <a:cxn ang="0">
                <a:pos x="T0" y="T1"/>
              </a:cxn>
              <a:cxn ang="0">
                <a:pos x="T2" y="T3"/>
              </a:cxn>
              <a:cxn ang="0">
                <a:pos x="T4" y="T5"/>
              </a:cxn>
              <a:cxn ang="0">
                <a:pos x="T6" y="T7"/>
              </a:cxn>
              <a:cxn ang="0">
                <a:pos x="T8" y="T9"/>
              </a:cxn>
            </a:cxnLst>
            <a:rect l="0" t="0" r="r" b="b"/>
            <a:pathLst>
              <a:path w="186" h="413">
                <a:moveTo>
                  <a:pt x="186" y="0"/>
                </a:moveTo>
                <a:lnTo>
                  <a:pt x="163" y="413"/>
                </a:lnTo>
                <a:lnTo>
                  <a:pt x="0" y="413"/>
                </a:lnTo>
                <a:lnTo>
                  <a:pt x="30" y="0"/>
                </a:lnTo>
                <a:lnTo>
                  <a:pt x="186" y="0"/>
                </a:lnTo>
                <a:close/>
              </a:path>
            </a:pathLst>
          </a:custGeom>
          <a:gradFill flip="none" rotWithShape="1">
            <a:gsLst>
              <a:gs pos="83000">
                <a:srgbClr val="F8716A"/>
              </a:gs>
              <a:gs pos="13000">
                <a:srgbClr val="F6443B"/>
              </a:gs>
            </a:gsLst>
            <a:lin ang="27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31"/>
          <p:cNvSpPr>
            <a:spLocks/>
          </p:cNvSpPr>
          <p:nvPr/>
        </p:nvSpPr>
        <p:spPr bwMode="auto">
          <a:xfrm>
            <a:off x="9098387" y="2818313"/>
            <a:ext cx="235420" cy="207169"/>
          </a:xfrm>
          <a:custGeom>
            <a:avLst/>
            <a:gdLst>
              <a:gd name="T0" fmla="*/ 0 w 175"/>
              <a:gd name="T1" fmla="*/ 154 h 154"/>
              <a:gd name="T2" fmla="*/ 141 w 175"/>
              <a:gd name="T3" fmla="*/ 154 h 154"/>
              <a:gd name="T4" fmla="*/ 175 w 175"/>
              <a:gd name="T5" fmla="*/ 0 h 154"/>
              <a:gd name="T6" fmla="*/ 35 w 175"/>
              <a:gd name="T7" fmla="*/ 0 h 154"/>
              <a:gd name="T8" fmla="*/ 0 w 175"/>
              <a:gd name="T9" fmla="*/ 154 h 154"/>
            </a:gdLst>
            <a:ahLst/>
            <a:cxnLst>
              <a:cxn ang="0">
                <a:pos x="T0" y="T1"/>
              </a:cxn>
              <a:cxn ang="0">
                <a:pos x="T2" y="T3"/>
              </a:cxn>
              <a:cxn ang="0">
                <a:pos x="T4" y="T5"/>
              </a:cxn>
              <a:cxn ang="0">
                <a:pos x="T6" y="T7"/>
              </a:cxn>
              <a:cxn ang="0">
                <a:pos x="T8" y="T9"/>
              </a:cxn>
            </a:cxnLst>
            <a:rect l="0" t="0" r="r" b="b"/>
            <a:pathLst>
              <a:path w="175" h="154">
                <a:moveTo>
                  <a:pt x="0" y="154"/>
                </a:moveTo>
                <a:lnTo>
                  <a:pt x="141" y="154"/>
                </a:lnTo>
                <a:lnTo>
                  <a:pt x="175" y="0"/>
                </a:lnTo>
                <a:lnTo>
                  <a:pt x="35" y="0"/>
                </a:lnTo>
                <a:lnTo>
                  <a:pt x="0" y="154"/>
                </a:lnTo>
                <a:close/>
              </a:path>
            </a:pathLst>
          </a:custGeom>
          <a:solidFill>
            <a:srgbClr val="122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2"/>
          <p:cNvSpPr>
            <a:spLocks/>
          </p:cNvSpPr>
          <p:nvPr/>
        </p:nvSpPr>
        <p:spPr bwMode="auto">
          <a:xfrm>
            <a:off x="9196591" y="4828126"/>
            <a:ext cx="247527" cy="391470"/>
          </a:xfrm>
          <a:custGeom>
            <a:avLst/>
            <a:gdLst>
              <a:gd name="T0" fmla="*/ 163 w 184"/>
              <a:gd name="T1" fmla="*/ 0 h 291"/>
              <a:gd name="T2" fmla="*/ 0 w 184"/>
              <a:gd name="T3" fmla="*/ 0 h 291"/>
              <a:gd name="T4" fmla="*/ 16 w 184"/>
              <a:gd name="T5" fmla="*/ 291 h 291"/>
              <a:gd name="T6" fmla="*/ 184 w 184"/>
              <a:gd name="T7" fmla="*/ 291 h 291"/>
              <a:gd name="T8" fmla="*/ 163 w 184"/>
              <a:gd name="T9" fmla="*/ 0 h 291"/>
            </a:gdLst>
            <a:ahLst/>
            <a:cxnLst>
              <a:cxn ang="0">
                <a:pos x="T0" y="T1"/>
              </a:cxn>
              <a:cxn ang="0">
                <a:pos x="T2" y="T3"/>
              </a:cxn>
              <a:cxn ang="0">
                <a:pos x="T4" y="T5"/>
              </a:cxn>
              <a:cxn ang="0">
                <a:pos x="T6" y="T7"/>
              </a:cxn>
              <a:cxn ang="0">
                <a:pos x="T8" y="T9"/>
              </a:cxn>
            </a:cxnLst>
            <a:rect l="0" t="0" r="r" b="b"/>
            <a:pathLst>
              <a:path w="184" h="291">
                <a:moveTo>
                  <a:pt x="163" y="0"/>
                </a:moveTo>
                <a:lnTo>
                  <a:pt x="0" y="0"/>
                </a:lnTo>
                <a:lnTo>
                  <a:pt x="16" y="291"/>
                </a:lnTo>
                <a:lnTo>
                  <a:pt x="184" y="291"/>
                </a:lnTo>
                <a:lnTo>
                  <a:pt x="163" y="0"/>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3"/>
          <p:cNvSpPr>
            <a:spLocks/>
          </p:cNvSpPr>
          <p:nvPr/>
        </p:nvSpPr>
        <p:spPr bwMode="auto">
          <a:xfrm>
            <a:off x="9145471" y="3855506"/>
            <a:ext cx="232729" cy="417029"/>
          </a:xfrm>
          <a:custGeom>
            <a:avLst/>
            <a:gdLst>
              <a:gd name="T0" fmla="*/ 149 w 173"/>
              <a:gd name="T1" fmla="*/ 0 h 310"/>
              <a:gd name="T2" fmla="*/ 0 w 173"/>
              <a:gd name="T3" fmla="*/ 0 h 310"/>
              <a:gd name="T4" fmla="*/ 17 w 173"/>
              <a:gd name="T5" fmla="*/ 310 h 310"/>
              <a:gd name="T6" fmla="*/ 173 w 173"/>
              <a:gd name="T7" fmla="*/ 310 h 310"/>
              <a:gd name="T8" fmla="*/ 149 w 173"/>
              <a:gd name="T9" fmla="*/ 0 h 310"/>
            </a:gdLst>
            <a:ahLst/>
            <a:cxnLst>
              <a:cxn ang="0">
                <a:pos x="T0" y="T1"/>
              </a:cxn>
              <a:cxn ang="0">
                <a:pos x="T2" y="T3"/>
              </a:cxn>
              <a:cxn ang="0">
                <a:pos x="T4" y="T5"/>
              </a:cxn>
              <a:cxn ang="0">
                <a:pos x="T6" y="T7"/>
              </a:cxn>
              <a:cxn ang="0">
                <a:pos x="T8" y="T9"/>
              </a:cxn>
            </a:cxnLst>
            <a:rect l="0" t="0" r="r" b="b"/>
            <a:pathLst>
              <a:path w="173" h="310">
                <a:moveTo>
                  <a:pt x="149" y="0"/>
                </a:moveTo>
                <a:lnTo>
                  <a:pt x="0" y="0"/>
                </a:lnTo>
                <a:lnTo>
                  <a:pt x="17" y="310"/>
                </a:lnTo>
                <a:lnTo>
                  <a:pt x="173" y="310"/>
                </a:lnTo>
                <a:lnTo>
                  <a:pt x="149" y="0"/>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4"/>
          <p:cNvSpPr>
            <a:spLocks/>
          </p:cNvSpPr>
          <p:nvPr/>
        </p:nvSpPr>
        <p:spPr bwMode="auto">
          <a:xfrm>
            <a:off x="9098387" y="3025483"/>
            <a:ext cx="209860" cy="273087"/>
          </a:xfrm>
          <a:custGeom>
            <a:avLst/>
            <a:gdLst>
              <a:gd name="T0" fmla="*/ 0 w 156"/>
              <a:gd name="T1" fmla="*/ 0 h 203"/>
              <a:gd name="T2" fmla="*/ 11 w 156"/>
              <a:gd name="T3" fmla="*/ 203 h 203"/>
              <a:gd name="T4" fmla="*/ 156 w 156"/>
              <a:gd name="T5" fmla="*/ 203 h 203"/>
              <a:gd name="T6" fmla="*/ 141 w 156"/>
              <a:gd name="T7" fmla="*/ 0 h 203"/>
              <a:gd name="T8" fmla="*/ 0 w 156"/>
              <a:gd name="T9" fmla="*/ 0 h 203"/>
            </a:gdLst>
            <a:ahLst/>
            <a:cxnLst>
              <a:cxn ang="0">
                <a:pos x="T0" y="T1"/>
              </a:cxn>
              <a:cxn ang="0">
                <a:pos x="T2" y="T3"/>
              </a:cxn>
              <a:cxn ang="0">
                <a:pos x="T4" y="T5"/>
              </a:cxn>
              <a:cxn ang="0">
                <a:pos x="T6" y="T7"/>
              </a:cxn>
              <a:cxn ang="0">
                <a:pos x="T8" y="T9"/>
              </a:cxn>
            </a:cxnLst>
            <a:rect l="0" t="0" r="r" b="b"/>
            <a:pathLst>
              <a:path w="156" h="203">
                <a:moveTo>
                  <a:pt x="0" y="0"/>
                </a:moveTo>
                <a:lnTo>
                  <a:pt x="11" y="203"/>
                </a:lnTo>
                <a:lnTo>
                  <a:pt x="156" y="203"/>
                </a:lnTo>
                <a:lnTo>
                  <a:pt x="141" y="0"/>
                </a:lnTo>
                <a:lnTo>
                  <a:pt x="0" y="0"/>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5"/>
          <p:cNvSpPr>
            <a:spLocks/>
          </p:cNvSpPr>
          <p:nvPr/>
        </p:nvSpPr>
        <p:spPr bwMode="auto">
          <a:xfrm>
            <a:off x="8716334" y="2818313"/>
            <a:ext cx="429137" cy="207169"/>
          </a:xfrm>
          <a:custGeom>
            <a:avLst/>
            <a:gdLst>
              <a:gd name="T0" fmla="*/ 158 w 319"/>
              <a:gd name="T1" fmla="*/ 0 h 154"/>
              <a:gd name="T2" fmla="*/ 0 w 319"/>
              <a:gd name="T3" fmla="*/ 0 h 154"/>
              <a:gd name="T4" fmla="*/ 33 w 319"/>
              <a:gd name="T5" fmla="*/ 154 h 154"/>
              <a:gd name="T6" fmla="*/ 158 w 319"/>
              <a:gd name="T7" fmla="*/ 154 h 154"/>
              <a:gd name="T8" fmla="*/ 284 w 319"/>
              <a:gd name="T9" fmla="*/ 154 h 154"/>
              <a:gd name="T10" fmla="*/ 319 w 319"/>
              <a:gd name="T11" fmla="*/ 0 h 154"/>
              <a:gd name="T12" fmla="*/ 158 w 319"/>
              <a:gd name="T13" fmla="*/ 0 h 154"/>
            </a:gdLst>
            <a:ahLst/>
            <a:cxnLst>
              <a:cxn ang="0">
                <a:pos x="T0" y="T1"/>
              </a:cxn>
              <a:cxn ang="0">
                <a:pos x="T2" y="T3"/>
              </a:cxn>
              <a:cxn ang="0">
                <a:pos x="T4" y="T5"/>
              </a:cxn>
              <a:cxn ang="0">
                <a:pos x="T6" y="T7"/>
              </a:cxn>
              <a:cxn ang="0">
                <a:pos x="T8" y="T9"/>
              </a:cxn>
              <a:cxn ang="0">
                <a:pos x="T10" y="T11"/>
              </a:cxn>
              <a:cxn ang="0">
                <a:pos x="T12" y="T13"/>
              </a:cxn>
            </a:cxnLst>
            <a:rect l="0" t="0" r="r" b="b"/>
            <a:pathLst>
              <a:path w="319" h="154">
                <a:moveTo>
                  <a:pt x="158" y="0"/>
                </a:moveTo>
                <a:lnTo>
                  <a:pt x="0" y="0"/>
                </a:lnTo>
                <a:lnTo>
                  <a:pt x="33" y="154"/>
                </a:lnTo>
                <a:lnTo>
                  <a:pt x="158" y="154"/>
                </a:lnTo>
                <a:lnTo>
                  <a:pt x="284" y="154"/>
                </a:lnTo>
                <a:lnTo>
                  <a:pt x="319" y="0"/>
                </a:lnTo>
                <a:lnTo>
                  <a:pt x="158" y="0"/>
                </a:lnTo>
                <a:close/>
              </a:path>
            </a:pathLst>
          </a:cu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6"/>
          <p:cNvSpPr>
            <a:spLocks/>
          </p:cNvSpPr>
          <p:nvPr/>
        </p:nvSpPr>
        <p:spPr bwMode="auto">
          <a:xfrm>
            <a:off x="8744585" y="3025483"/>
            <a:ext cx="368600" cy="273087"/>
          </a:xfrm>
          <a:custGeom>
            <a:avLst/>
            <a:gdLst>
              <a:gd name="T0" fmla="*/ 263 w 274"/>
              <a:gd name="T1" fmla="*/ 0 h 203"/>
              <a:gd name="T2" fmla="*/ 137 w 274"/>
              <a:gd name="T3" fmla="*/ 0 h 203"/>
              <a:gd name="T4" fmla="*/ 12 w 274"/>
              <a:gd name="T5" fmla="*/ 0 h 203"/>
              <a:gd name="T6" fmla="*/ 0 w 274"/>
              <a:gd name="T7" fmla="*/ 203 h 203"/>
              <a:gd name="T8" fmla="*/ 137 w 274"/>
              <a:gd name="T9" fmla="*/ 203 h 203"/>
              <a:gd name="T10" fmla="*/ 274 w 274"/>
              <a:gd name="T11" fmla="*/ 203 h 203"/>
              <a:gd name="T12" fmla="*/ 263 w 274"/>
              <a:gd name="T13" fmla="*/ 0 h 203"/>
            </a:gdLst>
            <a:ahLst/>
            <a:cxnLst>
              <a:cxn ang="0">
                <a:pos x="T0" y="T1"/>
              </a:cxn>
              <a:cxn ang="0">
                <a:pos x="T2" y="T3"/>
              </a:cxn>
              <a:cxn ang="0">
                <a:pos x="T4" y="T5"/>
              </a:cxn>
              <a:cxn ang="0">
                <a:pos x="T6" y="T7"/>
              </a:cxn>
              <a:cxn ang="0">
                <a:pos x="T8" y="T9"/>
              </a:cxn>
              <a:cxn ang="0">
                <a:pos x="T10" y="T11"/>
              </a:cxn>
              <a:cxn ang="0">
                <a:pos x="T12" y="T13"/>
              </a:cxn>
            </a:cxnLst>
            <a:rect l="0" t="0" r="r" b="b"/>
            <a:pathLst>
              <a:path w="274" h="203">
                <a:moveTo>
                  <a:pt x="263" y="0"/>
                </a:moveTo>
                <a:lnTo>
                  <a:pt x="137" y="0"/>
                </a:lnTo>
                <a:lnTo>
                  <a:pt x="12" y="0"/>
                </a:lnTo>
                <a:lnTo>
                  <a:pt x="0" y="203"/>
                </a:lnTo>
                <a:lnTo>
                  <a:pt x="137" y="203"/>
                </a:lnTo>
                <a:lnTo>
                  <a:pt x="274" y="203"/>
                </a:lnTo>
                <a:lnTo>
                  <a:pt x="263" y="0"/>
                </a:lnTo>
                <a:close/>
              </a:path>
            </a:pathLst>
          </a:custGeom>
          <a:solidFill>
            <a:srgbClr val="EEE9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7"/>
          <p:cNvSpPr>
            <a:spLocks/>
          </p:cNvSpPr>
          <p:nvPr/>
        </p:nvSpPr>
        <p:spPr bwMode="auto">
          <a:xfrm>
            <a:off x="8525308" y="2757777"/>
            <a:ext cx="808499" cy="60537"/>
          </a:xfrm>
          <a:custGeom>
            <a:avLst/>
            <a:gdLst>
              <a:gd name="T0" fmla="*/ 300 w 601"/>
              <a:gd name="T1" fmla="*/ 0 h 45"/>
              <a:gd name="T2" fmla="*/ 0 w 601"/>
              <a:gd name="T3" fmla="*/ 0 h 45"/>
              <a:gd name="T4" fmla="*/ 0 w 601"/>
              <a:gd name="T5" fmla="*/ 45 h 45"/>
              <a:gd name="T6" fmla="*/ 300 w 601"/>
              <a:gd name="T7" fmla="*/ 45 h 45"/>
              <a:gd name="T8" fmla="*/ 601 w 601"/>
              <a:gd name="T9" fmla="*/ 45 h 45"/>
              <a:gd name="T10" fmla="*/ 601 w 601"/>
              <a:gd name="T11" fmla="*/ 0 h 45"/>
              <a:gd name="T12" fmla="*/ 300 w 601"/>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601" h="45">
                <a:moveTo>
                  <a:pt x="300" y="0"/>
                </a:moveTo>
                <a:lnTo>
                  <a:pt x="0" y="0"/>
                </a:lnTo>
                <a:lnTo>
                  <a:pt x="0" y="45"/>
                </a:lnTo>
                <a:lnTo>
                  <a:pt x="300" y="45"/>
                </a:lnTo>
                <a:lnTo>
                  <a:pt x="601" y="45"/>
                </a:lnTo>
                <a:lnTo>
                  <a:pt x="601" y="0"/>
                </a:lnTo>
                <a:lnTo>
                  <a:pt x="300" y="0"/>
                </a:lnTo>
                <a:close/>
              </a:path>
            </a:pathLst>
          </a:custGeom>
          <a:solidFill>
            <a:srgbClr val="122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Rectangle 38"/>
          <p:cNvSpPr>
            <a:spLocks noChangeArrowheads="1"/>
          </p:cNvSpPr>
          <p:nvPr/>
        </p:nvSpPr>
        <p:spPr bwMode="auto">
          <a:xfrm>
            <a:off x="8658488" y="2449713"/>
            <a:ext cx="347076" cy="121073"/>
          </a:xfrm>
          <a:prstGeom prst="rect">
            <a:avLst/>
          </a:prstGeom>
          <a:solidFill>
            <a:srgbClr val="EEE9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9"/>
          <p:cNvSpPr>
            <a:spLocks/>
          </p:cNvSpPr>
          <p:nvPr/>
        </p:nvSpPr>
        <p:spPr bwMode="auto">
          <a:xfrm>
            <a:off x="8658488" y="2179316"/>
            <a:ext cx="347076" cy="270397"/>
          </a:xfrm>
          <a:custGeom>
            <a:avLst/>
            <a:gdLst>
              <a:gd name="T0" fmla="*/ 109 w 109"/>
              <a:gd name="T1" fmla="*/ 85 h 85"/>
              <a:gd name="T2" fmla="*/ 0 w 109"/>
              <a:gd name="T3" fmla="*/ 85 h 85"/>
              <a:gd name="T4" fmla="*/ 69 w 109"/>
              <a:gd name="T5" fmla="*/ 44 h 85"/>
              <a:gd name="T6" fmla="*/ 69 w 109"/>
              <a:gd name="T7" fmla="*/ 11 h 85"/>
              <a:gd name="T8" fmla="*/ 76 w 109"/>
              <a:gd name="T9" fmla="*/ 0 h 85"/>
              <a:gd name="T10" fmla="*/ 85 w 109"/>
              <a:gd name="T11" fmla="*/ 0 h 85"/>
              <a:gd name="T12" fmla="*/ 85 w 109"/>
              <a:gd name="T13" fmla="*/ 52 h 85"/>
              <a:gd name="T14" fmla="*/ 109 w 10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85">
                <a:moveTo>
                  <a:pt x="109" y="85"/>
                </a:moveTo>
                <a:cubicBezTo>
                  <a:pt x="0" y="85"/>
                  <a:pt x="0" y="85"/>
                  <a:pt x="0" y="85"/>
                </a:cubicBezTo>
                <a:cubicBezTo>
                  <a:pt x="69" y="44"/>
                  <a:pt x="69" y="44"/>
                  <a:pt x="69" y="44"/>
                </a:cubicBezTo>
                <a:cubicBezTo>
                  <a:pt x="69" y="44"/>
                  <a:pt x="69" y="19"/>
                  <a:pt x="69" y="11"/>
                </a:cubicBezTo>
                <a:cubicBezTo>
                  <a:pt x="69" y="3"/>
                  <a:pt x="72" y="0"/>
                  <a:pt x="76" y="0"/>
                </a:cubicBezTo>
                <a:cubicBezTo>
                  <a:pt x="80" y="0"/>
                  <a:pt x="85" y="0"/>
                  <a:pt x="85" y="0"/>
                </a:cubicBezTo>
                <a:cubicBezTo>
                  <a:pt x="85" y="52"/>
                  <a:pt x="85" y="52"/>
                  <a:pt x="85" y="52"/>
                </a:cubicBezTo>
                <a:lnTo>
                  <a:pt x="109" y="85"/>
                </a:lnTo>
                <a:close/>
              </a:path>
            </a:pathLst>
          </a:custGeom>
          <a:solidFill>
            <a:srgbClr val="F64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40"/>
          <p:cNvSpPr>
            <a:spLocks/>
          </p:cNvSpPr>
          <p:nvPr/>
        </p:nvSpPr>
        <p:spPr bwMode="auto">
          <a:xfrm>
            <a:off x="9113185" y="3298570"/>
            <a:ext cx="232729" cy="556936"/>
          </a:xfrm>
          <a:custGeom>
            <a:avLst/>
            <a:gdLst>
              <a:gd name="T0" fmla="*/ 0 w 173"/>
              <a:gd name="T1" fmla="*/ 0 h 414"/>
              <a:gd name="T2" fmla="*/ 24 w 173"/>
              <a:gd name="T3" fmla="*/ 414 h 414"/>
              <a:gd name="T4" fmla="*/ 173 w 173"/>
              <a:gd name="T5" fmla="*/ 414 h 414"/>
              <a:gd name="T6" fmla="*/ 145 w 173"/>
              <a:gd name="T7" fmla="*/ 0 h 414"/>
              <a:gd name="T8" fmla="*/ 0 w 173"/>
              <a:gd name="T9" fmla="*/ 0 h 414"/>
            </a:gdLst>
            <a:ahLst/>
            <a:cxnLst>
              <a:cxn ang="0">
                <a:pos x="T0" y="T1"/>
              </a:cxn>
              <a:cxn ang="0">
                <a:pos x="T2" y="T3"/>
              </a:cxn>
              <a:cxn ang="0">
                <a:pos x="T4" y="T5"/>
              </a:cxn>
              <a:cxn ang="0">
                <a:pos x="T6" y="T7"/>
              </a:cxn>
              <a:cxn ang="0">
                <a:pos x="T8" y="T9"/>
              </a:cxn>
            </a:cxnLst>
            <a:rect l="0" t="0" r="r" b="b"/>
            <a:pathLst>
              <a:path w="173" h="414">
                <a:moveTo>
                  <a:pt x="0" y="0"/>
                </a:moveTo>
                <a:lnTo>
                  <a:pt x="24" y="414"/>
                </a:lnTo>
                <a:lnTo>
                  <a:pt x="173" y="414"/>
                </a:lnTo>
                <a:lnTo>
                  <a:pt x="145" y="0"/>
                </a:lnTo>
                <a:lnTo>
                  <a:pt x="0" y="0"/>
                </a:lnTo>
                <a:close/>
              </a:path>
            </a:pathLst>
          </a:custGeom>
          <a:solidFill>
            <a:srgbClr val="8E1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41"/>
          <p:cNvSpPr>
            <a:spLocks/>
          </p:cNvSpPr>
          <p:nvPr/>
        </p:nvSpPr>
        <p:spPr bwMode="auto">
          <a:xfrm>
            <a:off x="8716334" y="3298570"/>
            <a:ext cx="429137" cy="556936"/>
          </a:xfrm>
          <a:custGeom>
            <a:avLst/>
            <a:gdLst>
              <a:gd name="T0" fmla="*/ 295 w 319"/>
              <a:gd name="T1" fmla="*/ 0 h 414"/>
              <a:gd name="T2" fmla="*/ 158 w 319"/>
              <a:gd name="T3" fmla="*/ 0 h 414"/>
              <a:gd name="T4" fmla="*/ 21 w 319"/>
              <a:gd name="T5" fmla="*/ 0 h 414"/>
              <a:gd name="T6" fmla="*/ 0 w 319"/>
              <a:gd name="T7" fmla="*/ 414 h 414"/>
              <a:gd name="T8" fmla="*/ 158 w 319"/>
              <a:gd name="T9" fmla="*/ 414 h 414"/>
              <a:gd name="T10" fmla="*/ 319 w 319"/>
              <a:gd name="T11" fmla="*/ 414 h 414"/>
              <a:gd name="T12" fmla="*/ 295 w 319"/>
              <a:gd name="T13" fmla="*/ 0 h 414"/>
            </a:gdLst>
            <a:ahLst/>
            <a:cxnLst>
              <a:cxn ang="0">
                <a:pos x="T0" y="T1"/>
              </a:cxn>
              <a:cxn ang="0">
                <a:pos x="T2" y="T3"/>
              </a:cxn>
              <a:cxn ang="0">
                <a:pos x="T4" y="T5"/>
              </a:cxn>
              <a:cxn ang="0">
                <a:pos x="T6" y="T7"/>
              </a:cxn>
              <a:cxn ang="0">
                <a:pos x="T8" y="T9"/>
              </a:cxn>
              <a:cxn ang="0">
                <a:pos x="T10" y="T11"/>
              </a:cxn>
              <a:cxn ang="0">
                <a:pos x="T12" y="T13"/>
              </a:cxn>
            </a:cxnLst>
            <a:rect l="0" t="0" r="r" b="b"/>
            <a:pathLst>
              <a:path w="319" h="414">
                <a:moveTo>
                  <a:pt x="295" y="0"/>
                </a:moveTo>
                <a:lnTo>
                  <a:pt x="158" y="0"/>
                </a:lnTo>
                <a:lnTo>
                  <a:pt x="21" y="0"/>
                </a:lnTo>
                <a:lnTo>
                  <a:pt x="0" y="414"/>
                </a:lnTo>
                <a:lnTo>
                  <a:pt x="158" y="414"/>
                </a:lnTo>
                <a:lnTo>
                  <a:pt x="319" y="414"/>
                </a:lnTo>
                <a:lnTo>
                  <a:pt x="295" y="0"/>
                </a:lnTo>
                <a:close/>
              </a:path>
            </a:pathLst>
          </a:custGeom>
          <a:gradFill flip="none" rotWithShape="1">
            <a:gsLst>
              <a:gs pos="100000">
                <a:srgbClr val="F8716A"/>
              </a:gs>
              <a:gs pos="38000">
                <a:srgbClr val="F6443B"/>
              </a:gs>
            </a:gsLst>
            <a:lin ang="27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42"/>
          <p:cNvSpPr>
            <a:spLocks/>
          </p:cNvSpPr>
          <p:nvPr/>
        </p:nvSpPr>
        <p:spPr bwMode="auto">
          <a:xfrm>
            <a:off x="9168340" y="4272535"/>
            <a:ext cx="247527" cy="555591"/>
          </a:xfrm>
          <a:custGeom>
            <a:avLst/>
            <a:gdLst>
              <a:gd name="T0" fmla="*/ 0 w 184"/>
              <a:gd name="T1" fmla="*/ 0 h 413"/>
              <a:gd name="T2" fmla="*/ 21 w 184"/>
              <a:gd name="T3" fmla="*/ 413 h 413"/>
              <a:gd name="T4" fmla="*/ 184 w 184"/>
              <a:gd name="T5" fmla="*/ 413 h 413"/>
              <a:gd name="T6" fmla="*/ 156 w 184"/>
              <a:gd name="T7" fmla="*/ 0 h 413"/>
              <a:gd name="T8" fmla="*/ 0 w 184"/>
              <a:gd name="T9" fmla="*/ 0 h 413"/>
            </a:gdLst>
            <a:ahLst/>
            <a:cxnLst>
              <a:cxn ang="0">
                <a:pos x="T0" y="T1"/>
              </a:cxn>
              <a:cxn ang="0">
                <a:pos x="T2" y="T3"/>
              </a:cxn>
              <a:cxn ang="0">
                <a:pos x="T4" y="T5"/>
              </a:cxn>
              <a:cxn ang="0">
                <a:pos x="T6" y="T7"/>
              </a:cxn>
              <a:cxn ang="0">
                <a:pos x="T8" y="T9"/>
              </a:cxn>
            </a:cxnLst>
            <a:rect l="0" t="0" r="r" b="b"/>
            <a:pathLst>
              <a:path w="184" h="413">
                <a:moveTo>
                  <a:pt x="0" y="0"/>
                </a:moveTo>
                <a:lnTo>
                  <a:pt x="21" y="413"/>
                </a:lnTo>
                <a:lnTo>
                  <a:pt x="184" y="413"/>
                </a:lnTo>
                <a:lnTo>
                  <a:pt x="156" y="0"/>
                </a:lnTo>
                <a:lnTo>
                  <a:pt x="0" y="0"/>
                </a:lnTo>
                <a:close/>
              </a:path>
            </a:pathLst>
          </a:custGeom>
          <a:solidFill>
            <a:srgbClr val="8E1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Rectangle 43"/>
          <p:cNvSpPr>
            <a:spLocks noChangeArrowheads="1"/>
          </p:cNvSpPr>
          <p:nvPr/>
        </p:nvSpPr>
        <p:spPr bwMode="auto">
          <a:xfrm>
            <a:off x="8798395" y="2570786"/>
            <a:ext cx="260980" cy="145288"/>
          </a:xfrm>
          <a:prstGeom prst="rect">
            <a:avLst/>
          </a:prstGeom>
          <a:solidFill>
            <a:srgbClr val="1256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Rectangle 44"/>
          <p:cNvSpPr>
            <a:spLocks noChangeArrowheads="1"/>
          </p:cNvSpPr>
          <p:nvPr/>
        </p:nvSpPr>
        <p:spPr bwMode="auto">
          <a:xfrm>
            <a:off x="9005564" y="2449713"/>
            <a:ext cx="197753" cy="121073"/>
          </a:xfrm>
          <a:prstGeom prst="rect">
            <a:avLst/>
          </a:prstGeom>
          <a:solidFill>
            <a:srgbClr val="9191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5"/>
          <p:cNvSpPr>
            <a:spLocks/>
          </p:cNvSpPr>
          <p:nvPr/>
        </p:nvSpPr>
        <p:spPr bwMode="auto">
          <a:xfrm>
            <a:off x="8928885" y="2179316"/>
            <a:ext cx="274432" cy="270397"/>
          </a:xfrm>
          <a:custGeom>
            <a:avLst/>
            <a:gdLst>
              <a:gd name="T0" fmla="*/ 86 w 86"/>
              <a:gd name="T1" fmla="*/ 85 h 85"/>
              <a:gd name="T2" fmla="*/ 24 w 86"/>
              <a:gd name="T3" fmla="*/ 85 h 85"/>
              <a:gd name="T4" fmla="*/ 0 w 86"/>
              <a:gd name="T5" fmla="*/ 52 h 85"/>
              <a:gd name="T6" fmla="*/ 0 w 86"/>
              <a:gd name="T7" fmla="*/ 0 h 85"/>
              <a:gd name="T8" fmla="*/ 9 w 86"/>
              <a:gd name="T9" fmla="*/ 0 h 85"/>
              <a:gd name="T10" fmla="*/ 17 w 86"/>
              <a:gd name="T11" fmla="*/ 11 h 85"/>
              <a:gd name="T12" fmla="*/ 17 w 86"/>
              <a:gd name="T13" fmla="*/ 44 h 85"/>
              <a:gd name="T14" fmla="*/ 86 w 86"/>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85">
                <a:moveTo>
                  <a:pt x="86" y="85"/>
                </a:moveTo>
                <a:cubicBezTo>
                  <a:pt x="24" y="85"/>
                  <a:pt x="24" y="85"/>
                  <a:pt x="24" y="85"/>
                </a:cubicBezTo>
                <a:cubicBezTo>
                  <a:pt x="0" y="52"/>
                  <a:pt x="0" y="52"/>
                  <a:pt x="0" y="52"/>
                </a:cubicBezTo>
                <a:cubicBezTo>
                  <a:pt x="0" y="0"/>
                  <a:pt x="0" y="0"/>
                  <a:pt x="0" y="0"/>
                </a:cubicBezTo>
                <a:cubicBezTo>
                  <a:pt x="0" y="0"/>
                  <a:pt x="5" y="0"/>
                  <a:pt x="9" y="0"/>
                </a:cubicBezTo>
                <a:cubicBezTo>
                  <a:pt x="13" y="0"/>
                  <a:pt x="17" y="3"/>
                  <a:pt x="17" y="11"/>
                </a:cubicBezTo>
                <a:cubicBezTo>
                  <a:pt x="17" y="19"/>
                  <a:pt x="17" y="44"/>
                  <a:pt x="17" y="44"/>
                </a:cubicBezTo>
                <a:lnTo>
                  <a:pt x="86" y="85"/>
                </a:lnTo>
                <a:close/>
              </a:path>
            </a:pathLst>
          </a:custGeom>
          <a:solidFill>
            <a:srgbClr val="8E1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6"/>
          <p:cNvSpPr>
            <a:spLocks/>
          </p:cNvSpPr>
          <p:nvPr/>
        </p:nvSpPr>
        <p:spPr bwMode="auto">
          <a:xfrm>
            <a:off x="5990845" y="3718290"/>
            <a:ext cx="3879719" cy="1927752"/>
          </a:xfrm>
          <a:custGeom>
            <a:avLst/>
            <a:gdLst>
              <a:gd name="T0" fmla="*/ 0 w 2884"/>
              <a:gd name="T1" fmla="*/ 1433 h 1433"/>
              <a:gd name="T2" fmla="*/ 2884 w 2884"/>
              <a:gd name="T3" fmla="*/ 1433 h 1433"/>
              <a:gd name="T4" fmla="*/ 1452 w 2884"/>
              <a:gd name="T5" fmla="*/ 0 h 1433"/>
              <a:gd name="T6" fmla="*/ 0 w 2884"/>
              <a:gd name="T7" fmla="*/ 1433 h 1433"/>
            </a:gdLst>
            <a:ahLst/>
            <a:cxnLst>
              <a:cxn ang="0">
                <a:pos x="T0" y="T1"/>
              </a:cxn>
              <a:cxn ang="0">
                <a:pos x="T2" y="T3"/>
              </a:cxn>
              <a:cxn ang="0">
                <a:pos x="T4" y="T5"/>
              </a:cxn>
              <a:cxn ang="0">
                <a:pos x="T6" y="T7"/>
              </a:cxn>
            </a:cxnLst>
            <a:rect l="0" t="0" r="r" b="b"/>
            <a:pathLst>
              <a:path w="2884" h="1433">
                <a:moveTo>
                  <a:pt x="0" y="1433"/>
                </a:moveTo>
                <a:lnTo>
                  <a:pt x="2884" y="1433"/>
                </a:lnTo>
                <a:lnTo>
                  <a:pt x="1452" y="0"/>
                </a:lnTo>
                <a:lnTo>
                  <a:pt x="0" y="1433"/>
                </a:lnTo>
                <a:close/>
              </a:path>
            </a:pathLst>
          </a:custGeom>
          <a:gradFill>
            <a:gsLst>
              <a:gs pos="100000">
                <a:srgbClr val="B0F7F4"/>
              </a:gs>
              <a:gs pos="0">
                <a:schemeClr val="bg1"/>
              </a:gs>
            </a:gsLst>
            <a:lin ang="54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47"/>
          <p:cNvSpPr>
            <a:spLocks/>
          </p:cNvSpPr>
          <p:nvPr/>
        </p:nvSpPr>
        <p:spPr bwMode="auto">
          <a:xfrm>
            <a:off x="8942337" y="4717815"/>
            <a:ext cx="1869906" cy="928227"/>
          </a:xfrm>
          <a:custGeom>
            <a:avLst/>
            <a:gdLst>
              <a:gd name="T0" fmla="*/ 0 w 1390"/>
              <a:gd name="T1" fmla="*/ 690 h 690"/>
              <a:gd name="T2" fmla="*/ 1390 w 1390"/>
              <a:gd name="T3" fmla="*/ 690 h 690"/>
              <a:gd name="T4" fmla="*/ 700 w 1390"/>
              <a:gd name="T5" fmla="*/ 0 h 690"/>
              <a:gd name="T6" fmla="*/ 0 w 1390"/>
              <a:gd name="T7" fmla="*/ 690 h 690"/>
            </a:gdLst>
            <a:ahLst/>
            <a:cxnLst>
              <a:cxn ang="0">
                <a:pos x="T0" y="T1"/>
              </a:cxn>
              <a:cxn ang="0">
                <a:pos x="T2" y="T3"/>
              </a:cxn>
              <a:cxn ang="0">
                <a:pos x="T4" y="T5"/>
              </a:cxn>
              <a:cxn ang="0">
                <a:pos x="T6" y="T7"/>
              </a:cxn>
            </a:cxnLst>
            <a:rect l="0" t="0" r="r" b="b"/>
            <a:pathLst>
              <a:path w="1390" h="690">
                <a:moveTo>
                  <a:pt x="0" y="690"/>
                </a:moveTo>
                <a:lnTo>
                  <a:pt x="1390" y="690"/>
                </a:lnTo>
                <a:lnTo>
                  <a:pt x="700" y="0"/>
                </a:lnTo>
                <a:lnTo>
                  <a:pt x="0" y="690"/>
                </a:lnTo>
                <a:close/>
              </a:path>
            </a:pathLst>
          </a:custGeom>
          <a:gradFill>
            <a:gsLst>
              <a:gs pos="100000">
                <a:srgbClr val="B0F7F4"/>
              </a:gs>
              <a:gs pos="0">
                <a:schemeClr val="bg1"/>
              </a:gs>
            </a:gsLst>
            <a:lin ang="54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50" name="Rectangle 48"/>
          <p:cNvSpPr>
            <a:spLocks noChangeArrowheads="1"/>
          </p:cNvSpPr>
          <p:nvPr/>
        </p:nvSpPr>
        <p:spPr bwMode="auto">
          <a:xfrm>
            <a:off x="3110" y="5647558"/>
            <a:ext cx="12188890" cy="1210442"/>
          </a:xfrm>
          <a:prstGeom prst="rect">
            <a:avLst/>
          </a:prstGeom>
          <a:gradFill flip="none" rotWithShape="1">
            <a:gsLst>
              <a:gs pos="100000">
                <a:srgbClr val="070C1E"/>
              </a:gs>
              <a:gs pos="0">
                <a:srgbClr val="122141"/>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49"/>
          <p:cNvSpPr>
            <a:spLocks/>
          </p:cNvSpPr>
          <p:nvPr/>
        </p:nvSpPr>
        <p:spPr bwMode="auto">
          <a:xfrm>
            <a:off x="324625" y="5646042"/>
            <a:ext cx="1662737" cy="827333"/>
          </a:xfrm>
          <a:custGeom>
            <a:avLst/>
            <a:gdLst>
              <a:gd name="T0" fmla="*/ 0 w 1236"/>
              <a:gd name="T1" fmla="*/ 0 h 615"/>
              <a:gd name="T2" fmla="*/ 1236 w 1236"/>
              <a:gd name="T3" fmla="*/ 0 h 615"/>
              <a:gd name="T4" fmla="*/ 621 w 1236"/>
              <a:gd name="T5" fmla="*/ 615 h 615"/>
              <a:gd name="T6" fmla="*/ 0 w 1236"/>
              <a:gd name="T7" fmla="*/ 0 h 615"/>
            </a:gdLst>
            <a:ahLst/>
            <a:cxnLst>
              <a:cxn ang="0">
                <a:pos x="T0" y="T1"/>
              </a:cxn>
              <a:cxn ang="0">
                <a:pos x="T2" y="T3"/>
              </a:cxn>
              <a:cxn ang="0">
                <a:pos x="T4" y="T5"/>
              </a:cxn>
              <a:cxn ang="0">
                <a:pos x="T6" y="T7"/>
              </a:cxn>
            </a:cxnLst>
            <a:rect l="0" t="0" r="r" b="b"/>
            <a:pathLst>
              <a:path w="1236" h="615">
                <a:moveTo>
                  <a:pt x="0" y="0"/>
                </a:moveTo>
                <a:lnTo>
                  <a:pt x="1236" y="0"/>
                </a:lnTo>
                <a:lnTo>
                  <a:pt x="621" y="615"/>
                </a:lnTo>
                <a:lnTo>
                  <a:pt x="0" y="0"/>
                </a:lnTo>
                <a:close/>
              </a:path>
            </a:pathLst>
          </a:custGeom>
          <a:gradFill flip="none" rotWithShape="1">
            <a:gsLst>
              <a:gs pos="100000">
                <a:srgbClr val="B0F7F4">
                  <a:alpha val="10000"/>
                </a:srgbClr>
              </a:gs>
              <a:gs pos="21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50"/>
          <p:cNvSpPr>
            <a:spLocks/>
          </p:cNvSpPr>
          <p:nvPr/>
        </p:nvSpPr>
        <p:spPr bwMode="auto">
          <a:xfrm>
            <a:off x="1224601" y="5646042"/>
            <a:ext cx="2565404" cy="1275303"/>
          </a:xfrm>
          <a:custGeom>
            <a:avLst/>
            <a:gdLst>
              <a:gd name="T0" fmla="*/ 0 w 1907"/>
              <a:gd name="T1" fmla="*/ 0 h 948"/>
              <a:gd name="T2" fmla="*/ 1907 w 1907"/>
              <a:gd name="T3" fmla="*/ 0 h 948"/>
              <a:gd name="T4" fmla="*/ 962 w 1907"/>
              <a:gd name="T5" fmla="*/ 948 h 948"/>
              <a:gd name="T6" fmla="*/ 0 w 1907"/>
              <a:gd name="T7" fmla="*/ 0 h 948"/>
            </a:gdLst>
            <a:ahLst/>
            <a:cxnLst>
              <a:cxn ang="0">
                <a:pos x="T0" y="T1"/>
              </a:cxn>
              <a:cxn ang="0">
                <a:pos x="T2" y="T3"/>
              </a:cxn>
              <a:cxn ang="0">
                <a:pos x="T4" y="T5"/>
              </a:cxn>
              <a:cxn ang="0">
                <a:pos x="T6" y="T7"/>
              </a:cxn>
            </a:cxnLst>
            <a:rect l="0" t="0" r="r" b="b"/>
            <a:pathLst>
              <a:path w="1907" h="948">
                <a:moveTo>
                  <a:pt x="0" y="0"/>
                </a:moveTo>
                <a:lnTo>
                  <a:pt x="1907" y="0"/>
                </a:lnTo>
                <a:lnTo>
                  <a:pt x="962" y="948"/>
                </a:lnTo>
                <a:lnTo>
                  <a:pt x="0" y="0"/>
                </a:lnTo>
                <a:close/>
              </a:path>
            </a:pathLst>
          </a:custGeom>
          <a:gradFill flip="none" rotWithShape="1">
            <a:gsLst>
              <a:gs pos="100000">
                <a:srgbClr val="B0F7F4">
                  <a:alpha val="20000"/>
                </a:srgbClr>
              </a:gs>
              <a:gs pos="22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51"/>
          <p:cNvSpPr>
            <a:spLocks/>
          </p:cNvSpPr>
          <p:nvPr/>
        </p:nvSpPr>
        <p:spPr bwMode="auto">
          <a:xfrm>
            <a:off x="4162641" y="5646042"/>
            <a:ext cx="1004907" cy="499090"/>
          </a:xfrm>
          <a:custGeom>
            <a:avLst/>
            <a:gdLst>
              <a:gd name="T0" fmla="*/ 0 w 747"/>
              <a:gd name="T1" fmla="*/ 0 h 371"/>
              <a:gd name="T2" fmla="*/ 747 w 747"/>
              <a:gd name="T3" fmla="*/ 0 h 371"/>
              <a:gd name="T4" fmla="*/ 376 w 747"/>
              <a:gd name="T5" fmla="*/ 371 h 371"/>
              <a:gd name="T6" fmla="*/ 0 w 747"/>
              <a:gd name="T7" fmla="*/ 0 h 371"/>
            </a:gdLst>
            <a:ahLst/>
            <a:cxnLst>
              <a:cxn ang="0">
                <a:pos x="T0" y="T1"/>
              </a:cxn>
              <a:cxn ang="0">
                <a:pos x="T2" y="T3"/>
              </a:cxn>
              <a:cxn ang="0">
                <a:pos x="T4" y="T5"/>
              </a:cxn>
              <a:cxn ang="0">
                <a:pos x="T6" y="T7"/>
              </a:cxn>
            </a:cxnLst>
            <a:rect l="0" t="0" r="r" b="b"/>
            <a:pathLst>
              <a:path w="747" h="371">
                <a:moveTo>
                  <a:pt x="0" y="0"/>
                </a:moveTo>
                <a:lnTo>
                  <a:pt x="747" y="0"/>
                </a:lnTo>
                <a:lnTo>
                  <a:pt x="376" y="371"/>
                </a:lnTo>
                <a:lnTo>
                  <a:pt x="0" y="0"/>
                </a:lnTo>
                <a:close/>
              </a:path>
            </a:pathLst>
          </a:custGeom>
          <a:gradFill flip="none" rotWithShape="1">
            <a:gsLst>
              <a:gs pos="100000">
                <a:srgbClr val="B0F7F4">
                  <a:alpha val="20000"/>
                </a:srgbClr>
              </a:gs>
              <a:gs pos="22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52"/>
          <p:cNvSpPr>
            <a:spLocks/>
          </p:cNvSpPr>
          <p:nvPr/>
        </p:nvSpPr>
        <p:spPr bwMode="auto">
          <a:xfrm>
            <a:off x="10138270" y="5646042"/>
            <a:ext cx="1951967" cy="969930"/>
          </a:xfrm>
          <a:custGeom>
            <a:avLst/>
            <a:gdLst>
              <a:gd name="T0" fmla="*/ 0 w 1451"/>
              <a:gd name="T1" fmla="*/ 0 h 721"/>
              <a:gd name="T2" fmla="*/ 1451 w 1451"/>
              <a:gd name="T3" fmla="*/ 0 h 721"/>
              <a:gd name="T4" fmla="*/ 730 w 1451"/>
              <a:gd name="T5" fmla="*/ 721 h 721"/>
              <a:gd name="T6" fmla="*/ 0 w 1451"/>
              <a:gd name="T7" fmla="*/ 0 h 721"/>
            </a:gdLst>
            <a:ahLst/>
            <a:cxnLst>
              <a:cxn ang="0">
                <a:pos x="T0" y="T1"/>
              </a:cxn>
              <a:cxn ang="0">
                <a:pos x="T2" y="T3"/>
              </a:cxn>
              <a:cxn ang="0">
                <a:pos x="T4" y="T5"/>
              </a:cxn>
              <a:cxn ang="0">
                <a:pos x="T6" y="T7"/>
              </a:cxn>
            </a:cxnLst>
            <a:rect l="0" t="0" r="r" b="b"/>
            <a:pathLst>
              <a:path w="1451" h="721">
                <a:moveTo>
                  <a:pt x="0" y="0"/>
                </a:moveTo>
                <a:lnTo>
                  <a:pt x="1451" y="0"/>
                </a:lnTo>
                <a:lnTo>
                  <a:pt x="730" y="721"/>
                </a:lnTo>
                <a:lnTo>
                  <a:pt x="0" y="0"/>
                </a:lnTo>
                <a:close/>
              </a:path>
            </a:pathLst>
          </a:custGeom>
          <a:gradFill flip="none" rotWithShape="1">
            <a:gsLst>
              <a:gs pos="100000">
                <a:srgbClr val="B0F7F4">
                  <a:alpha val="24000"/>
                </a:srgbClr>
              </a:gs>
              <a:gs pos="7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53"/>
          <p:cNvSpPr>
            <a:spLocks/>
          </p:cNvSpPr>
          <p:nvPr/>
        </p:nvSpPr>
        <p:spPr bwMode="auto">
          <a:xfrm>
            <a:off x="8413652" y="5646043"/>
            <a:ext cx="1030466" cy="1478658"/>
          </a:xfrm>
          <a:custGeom>
            <a:avLst/>
            <a:gdLst>
              <a:gd name="T0" fmla="*/ 324 w 324"/>
              <a:gd name="T1" fmla="*/ 0 h 956"/>
              <a:gd name="T2" fmla="*/ 253 w 324"/>
              <a:gd name="T3" fmla="*/ 0 h 956"/>
              <a:gd name="T4" fmla="*/ 72 w 324"/>
              <a:gd name="T5" fmla="*/ 0 h 956"/>
              <a:gd name="T6" fmla="*/ 0 w 324"/>
              <a:gd name="T7" fmla="*/ 0 h 956"/>
              <a:gd name="T8" fmla="*/ 9 w 324"/>
              <a:gd name="T9" fmla="*/ 123 h 956"/>
              <a:gd name="T10" fmla="*/ 22 w 324"/>
              <a:gd name="T11" fmla="*/ 299 h 956"/>
              <a:gd name="T12" fmla="*/ 22 w 324"/>
              <a:gd name="T13" fmla="*/ 299 h 956"/>
              <a:gd name="T14" fmla="*/ 31 w 324"/>
              <a:gd name="T15" fmla="*/ 429 h 956"/>
              <a:gd name="T16" fmla="*/ 44 w 324"/>
              <a:gd name="T17" fmla="*/ 604 h 956"/>
              <a:gd name="T18" fmla="*/ 44 w 324"/>
              <a:gd name="T19" fmla="*/ 604 h 956"/>
              <a:gd name="T20" fmla="*/ 50 w 324"/>
              <a:gd name="T21" fmla="*/ 690 h 956"/>
              <a:gd name="T22" fmla="*/ 35 w 324"/>
              <a:gd name="T23" fmla="*/ 755 h 956"/>
              <a:gd name="T24" fmla="*/ 35 w 324"/>
              <a:gd name="T25" fmla="*/ 774 h 956"/>
              <a:gd name="T26" fmla="*/ 63 w 324"/>
              <a:gd name="T27" fmla="*/ 774 h 956"/>
              <a:gd name="T28" fmla="*/ 63 w 324"/>
              <a:gd name="T29" fmla="*/ 787 h 956"/>
              <a:gd name="T30" fmla="*/ 102 w 324"/>
              <a:gd name="T31" fmla="*/ 787 h 956"/>
              <a:gd name="T32" fmla="*/ 102 w 324"/>
              <a:gd name="T33" fmla="*/ 833 h 956"/>
              <a:gd name="T34" fmla="*/ 77 w 324"/>
              <a:gd name="T35" fmla="*/ 833 h 956"/>
              <a:gd name="T36" fmla="*/ 77 w 324"/>
              <a:gd name="T37" fmla="*/ 871 h 956"/>
              <a:gd name="T38" fmla="*/ 146 w 324"/>
              <a:gd name="T39" fmla="*/ 912 h 956"/>
              <a:gd name="T40" fmla="*/ 146 w 324"/>
              <a:gd name="T41" fmla="*/ 945 h 956"/>
              <a:gd name="T42" fmla="*/ 153 w 324"/>
              <a:gd name="T43" fmla="*/ 956 h 956"/>
              <a:gd name="T44" fmla="*/ 162 w 324"/>
              <a:gd name="T45" fmla="*/ 956 h 956"/>
              <a:gd name="T46" fmla="*/ 171 w 324"/>
              <a:gd name="T47" fmla="*/ 956 h 956"/>
              <a:gd name="T48" fmla="*/ 179 w 324"/>
              <a:gd name="T49" fmla="*/ 945 h 956"/>
              <a:gd name="T50" fmla="*/ 179 w 324"/>
              <a:gd name="T51" fmla="*/ 912 h 956"/>
              <a:gd name="T52" fmla="*/ 248 w 324"/>
              <a:gd name="T53" fmla="*/ 871 h 956"/>
              <a:gd name="T54" fmla="*/ 248 w 324"/>
              <a:gd name="T55" fmla="*/ 833 h 956"/>
              <a:gd name="T56" fmla="*/ 222 w 324"/>
              <a:gd name="T57" fmla="*/ 833 h 956"/>
              <a:gd name="T58" fmla="*/ 222 w 324"/>
              <a:gd name="T59" fmla="*/ 787 h 956"/>
              <a:gd name="T60" fmla="*/ 261 w 324"/>
              <a:gd name="T61" fmla="*/ 787 h 956"/>
              <a:gd name="T62" fmla="*/ 261 w 324"/>
              <a:gd name="T63" fmla="*/ 774 h 956"/>
              <a:gd name="T64" fmla="*/ 289 w 324"/>
              <a:gd name="T65" fmla="*/ 774 h 956"/>
              <a:gd name="T66" fmla="*/ 289 w 324"/>
              <a:gd name="T67" fmla="*/ 755 h 956"/>
              <a:gd name="T68" fmla="*/ 275 w 324"/>
              <a:gd name="T69" fmla="*/ 690 h 956"/>
              <a:gd name="T70" fmla="*/ 281 w 324"/>
              <a:gd name="T71" fmla="*/ 604 h 956"/>
              <a:gd name="T72" fmla="*/ 281 w 324"/>
              <a:gd name="T73" fmla="*/ 604 h 956"/>
              <a:gd name="T74" fmla="*/ 293 w 324"/>
              <a:gd name="T75" fmla="*/ 429 h 956"/>
              <a:gd name="T76" fmla="*/ 303 w 324"/>
              <a:gd name="T77" fmla="*/ 299 h 956"/>
              <a:gd name="T78" fmla="*/ 303 w 324"/>
              <a:gd name="T79" fmla="*/ 299 h 956"/>
              <a:gd name="T80" fmla="*/ 315 w 324"/>
              <a:gd name="T81" fmla="*/ 123 h 956"/>
              <a:gd name="T82" fmla="*/ 324 w 324"/>
              <a:gd name="T83" fmla="*/ 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4" h="956">
                <a:moveTo>
                  <a:pt x="324" y="0"/>
                </a:moveTo>
                <a:cubicBezTo>
                  <a:pt x="253" y="0"/>
                  <a:pt x="253" y="0"/>
                  <a:pt x="253" y="0"/>
                </a:cubicBezTo>
                <a:cubicBezTo>
                  <a:pt x="72" y="0"/>
                  <a:pt x="72" y="0"/>
                  <a:pt x="72" y="0"/>
                </a:cubicBezTo>
                <a:cubicBezTo>
                  <a:pt x="0" y="0"/>
                  <a:pt x="0" y="0"/>
                  <a:pt x="0" y="0"/>
                </a:cubicBezTo>
                <a:cubicBezTo>
                  <a:pt x="9" y="123"/>
                  <a:pt x="9" y="123"/>
                  <a:pt x="9" y="123"/>
                </a:cubicBezTo>
                <a:cubicBezTo>
                  <a:pt x="22" y="299"/>
                  <a:pt x="22" y="299"/>
                  <a:pt x="22" y="299"/>
                </a:cubicBezTo>
                <a:cubicBezTo>
                  <a:pt x="22" y="299"/>
                  <a:pt x="22" y="299"/>
                  <a:pt x="22" y="299"/>
                </a:cubicBezTo>
                <a:cubicBezTo>
                  <a:pt x="31" y="429"/>
                  <a:pt x="31" y="429"/>
                  <a:pt x="31" y="429"/>
                </a:cubicBezTo>
                <a:cubicBezTo>
                  <a:pt x="44" y="604"/>
                  <a:pt x="44" y="604"/>
                  <a:pt x="44" y="604"/>
                </a:cubicBezTo>
                <a:cubicBezTo>
                  <a:pt x="44" y="604"/>
                  <a:pt x="44" y="604"/>
                  <a:pt x="44" y="604"/>
                </a:cubicBezTo>
                <a:cubicBezTo>
                  <a:pt x="50" y="690"/>
                  <a:pt x="50" y="690"/>
                  <a:pt x="50" y="690"/>
                </a:cubicBezTo>
                <a:cubicBezTo>
                  <a:pt x="35" y="755"/>
                  <a:pt x="35" y="755"/>
                  <a:pt x="35" y="755"/>
                </a:cubicBezTo>
                <a:cubicBezTo>
                  <a:pt x="35" y="774"/>
                  <a:pt x="35" y="774"/>
                  <a:pt x="35" y="774"/>
                </a:cubicBezTo>
                <a:cubicBezTo>
                  <a:pt x="63" y="774"/>
                  <a:pt x="63" y="774"/>
                  <a:pt x="63" y="774"/>
                </a:cubicBezTo>
                <a:cubicBezTo>
                  <a:pt x="63" y="787"/>
                  <a:pt x="63" y="787"/>
                  <a:pt x="63" y="787"/>
                </a:cubicBezTo>
                <a:cubicBezTo>
                  <a:pt x="102" y="787"/>
                  <a:pt x="102" y="787"/>
                  <a:pt x="102" y="787"/>
                </a:cubicBezTo>
                <a:cubicBezTo>
                  <a:pt x="102" y="833"/>
                  <a:pt x="102" y="833"/>
                  <a:pt x="102" y="833"/>
                </a:cubicBezTo>
                <a:cubicBezTo>
                  <a:pt x="77" y="833"/>
                  <a:pt x="77" y="833"/>
                  <a:pt x="77" y="833"/>
                </a:cubicBezTo>
                <a:cubicBezTo>
                  <a:pt x="77" y="871"/>
                  <a:pt x="77" y="871"/>
                  <a:pt x="77" y="871"/>
                </a:cubicBezTo>
                <a:cubicBezTo>
                  <a:pt x="146" y="912"/>
                  <a:pt x="146" y="912"/>
                  <a:pt x="146" y="912"/>
                </a:cubicBezTo>
                <a:cubicBezTo>
                  <a:pt x="146" y="912"/>
                  <a:pt x="146" y="937"/>
                  <a:pt x="146" y="945"/>
                </a:cubicBezTo>
                <a:cubicBezTo>
                  <a:pt x="146" y="953"/>
                  <a:pt x="149" y="956"/>
                  <a:pt x="153" y="956"/>
                </a:cubicBezTo>
                <a:cubicBezTo>
                  <a:pt x="157" y="956"/>
                  <a:pt x="162" y="956"/>
                  <a:pt x="162" y="956"/>
                </a:cubicBezTo>
                <a:cubicBezTo>
                  <a:pt x="162" y="956"/>
                  <a:pt x="167" y="956"/>
                  <a:pt x="171" y="956"/>
                </a:cubicBezTo>
                <a:cubicBezTo>
                  <a:pt x="175" y="956"/>
                  <a:pt x="179" y="953"/>
                  <a:pt x="179" y="945"/>
                </a:cubicBezTo>
                <a:cubicBezTo>
                  <a:pt x="179" y="937"/>
                  <a:pt x="179" y="912"/>
                  <a:pt x="179" y="912"/>
                </a:cubicBezTo>
                <a:cubicBezTo>
                  <a:pt x="248" y="871"/>
                  <a:pt x="248" y="871"/>
                  <a:pt x="248" y="871"/>
                </a:cubicBezTo>
                <a:cubicBezTo>
                  <a:pt x="248" y="833"/>
                  <a:pt x="248" y="833"/>
                  <a:pt x="248" y="833"/>
                </a:cubicBezTo>
                <a:cubicBezTo>
                  <a:pt x="222" y="833"/>
                  <a:pt x="222" y="833"/>
                  <a:pt x="222" y="833"/>
                </a:cubicBezTo>
                <a:cubicBezTo>
                  <a:pt x="222" y="787"/>
                  <a:pt x="222" y="787"/>
                  <a:pt x="222" y="787"/>
                </a:cubicBezTo>
                <a:cubicBezTo>
                  <a:pt x="261" y="787"/>
                  <a:pt x="261" y="787"/>
                  <a:pt x="261" y="787"/>
                </a:cubicBezTo>
                <a:cubicBezTo>
                  <a:pt x="261" y="774"/>
                  <a:pt x="261" y="774"/>
                  <a:pt x="261" y="774"/>
                </a:cubicBezTo>
                <a:cubicBezTo>
                  <a:pt x="289" y="774"/>
                  <a:pt x="289" y="774"/>
                  <a:pt x="289" y="774"/>
                </a:cubicBezTo>
                <a:cubicBezTo>
                  <a:pt x="289" y="755"/>
                  <a:pt x="289" y="755"/>
                  <a:pt x="289" y="755"/>
                </a:cubicBezTo>
                <a:cubicBezTo>
                  <a:pt x="275" y="690"/>
                  <a:pt x="275" y="690"/>
                  <a:pt x="275" y="690"/>
                </a:cubicBezTo>
                <a:cubicBezTo>
                  <a:pt x="281" y="604"/>
                  <a:pt x="281" y="604"/>
                  <a:pt x="281" y="604"/>
                </a:cubicBezTo>
                <a:cubicBezTo>
                  <a:pt x="281" y="604"/>
                  <a:pt x="281" y="604"/>
                  <a:pt x="281" y="604"/>
                </a:cubicBezTo>
                <a:cubicBezTo>
                  <a:pt x="293" y="429"/>
                  <a:pt x="293" y="429"/>
                  <a:pt x="293" y="429"/>
                </a:cubicBezTo>
                <a:cubicBezTo>
                  <a:pt x="303" y="299"/>
                  <a:pt x="303" y="299"/>
                  <a:pt x="303" y="299"/>
                </a:cubicBezTo>
                <a:cubicBezTo>
                  <a:pt x="303" y="299"/>
                  <a:pt x="303" y="299"/>
                  <a:pt x="303" y="299"/>
                </a:cubicBezTo>
                <a:cubicBezTo>
                  <a:pt x="315" y="123"/>
                  <a:pt x="315" y="123"/>
                  <a:pt x="315" y="123"/>
                </a:cubicBezTo>
                <a:lnTo>
                  <a:pt x="324" y="0"/>
                </a:lnTo>
                <a:close/>
              </a:path>
            </a:pathLst>
          </a:custGeom>
          <a:gradFill flip="none" rotWithShape="1">
            <a:gsLst>
              <a:gs pos="100000">
                <a:srgbClr val="B0F7F4">
                  <a:alpha val="10000"/>
                </a:srgbClr>
              </a:gs>
              <a:gs pos="43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54"/>
          <p:cNvSpPr>
            <a:spLocks/>
          </p:cNvSpPr>
          <p:nvPr/>
        </p:nvSpPr>
        <p:spPr bwMode="auto">
          <a:xfrm>
            <a:off x="5450052" y="5646042"/>
            <a:ext cx="5177892" cy="1778429"/>
          </a:xfrm>
          <a:custGeom>
            <a:avLst/>
            <a:gdLst>
              <a:gd name="T0" fmla="*/ 3213 w 3849"/>
              <a:gd name="T1" fmla="*/ 636 h 1322"/>
              <a:gd name="T2" fmla="*/ 2889 w 3849"/>
              <a:gd name="T3" fmla="*/ 317 h 1322"/>
              <a:gd name="T4" fmla="*/ 1884 w 3849"/>
              <a:gd name="T5" fmla="*/ 1322 h 1322"/>
              <a:gd name="T6" fmla="*/ 863 w 3849"/>
              <a:gd name="T7" fmla="*/ 312 h 1322"/>
              <a:gd name="T8" fmla="*/ 594 w 3849"/>
              <a:gd name="T9" fmla="*/ 584 h 1322"/>
              <a:gd name="T10" fmla="*/ 0 w 3849"/>
              <a:gd name="T11" fmla="*/ 0 h 1322"/>
              <a:gd name="T12" fmla="*/ 549 w 3849"/>
              <a:gd name="T13" fmla="*/ 0 h 1322"/>
              <a:gd name="T14" fmla="*/ 1175 w 3849"/>
              <a:gd name="T15" fmla="*/ 0 h 1322"/>
              <a:gd name="T16" fmla="*/ 2570 w 3849"/>
              <a:gd name="T17" fmla="*/ 0 h 1322"/>
              <a:gd name="T18" fmla="*/ 3206 w 3849"/>
              <a:gd name="T19" fmla="*/ 0 h 1322"/>
              <a:gd name="T20" fmla="*/ 3849 w 3849"/>
              <a:gd name="T21" fmla="*/ 0 h 1322"/>
              <a:gd name="T22" fmla="*/ 3213 w 3849"/>
              <a:gd name="T23" fmla="*/ 636 h 1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49" h="1322">
                <a:moveTo>
                  <a:pt x="3213" y="636"/>
                </a:moveTo>
                <a:lnTo>
                  <a:pt x="2889" y="317"/>
                </a:lnTo>
                <a:lnTo>
                  <a:pt x="1884" y="1322"/>
                </a:lnTo>
                <a:lnTo>
                  <a:pt x="863" y="312"/>
                </a:lnTo>
                <a:lnTo>
                  <a:pt x="594" y="584"/>
                </a:lnTo>
                <a:lnTo>
                  <a:pt x="0" y="0"/>
                </a:lnTo>
                <a:lnTo>
                  <a:pt x="549" y="0"/>
                </a:lnTo>
                <a:lnTo>
                  <a:pt x="1175" y="0"/>
                </a:lnTo>
                <a:lnTo>
                  <a:pt x="2570" y="0"/>
                </a:lnTo>
                <a:lnTo>
                  <a:pt x="3206" y="0"/>
                </a:lnTo>
                <a:lnTo>
                  <a:pt x="3849" y="0"/>
                </a:lnTo>
                <a:lnTo>
                  <a:pt x="3213" y="636"/>
                </a:lnTo>
                <a:close/>
              </a:path>
            </a:pathLst>
          </a:custGeom>
          <a:gradFill flip="none" rotWithShape="1">
            <a:gsLst>
              <a:gs pos="100000">
                <a:srgbClr val="B0F7F4">
                  <a:alpha val="24000"/>
                </a:srgbClr>
              </a:gs>
              <a:gs pos="50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55"/>
          <p:cNvSpPr>
            <a:spLocks/>
          </p:cNvSpPr>
          <p:nvPr/>
        </p:nvSpPr>
        <p:spPr bwMode="auto">
          <a:xfrm>
            <a:off x="11295191" y="5646042"/>
            <a:ext cx="1536283" cy="764106"/>
          </a:xfrm>
          <a:custGeom>
            <a:avLst/>
            <a:gdLst>
              <a:gd name="T0" fmla="*/ 0 w 1142"/>
              <a:gd name="T1" fmla="*/ 0 h 568"/>
              <a:gd name="T2" fmla="*/ 1142 w 1142"/>
              <a:gd name="T3" fmla="*/ 0 h 568"/>
              <a:gd name="T4" fmla="*/ 575 w 1142"/>
              <a:gd name="T5" fmla="*/ 568 h 568"/>
              <a:gd name="T6" fmla="*/ 0 w 1142"/>
              <a:gd name="T7" fmla="*/ 0 h 568"/>
            </a:gdLst>
            <a:ahLst/>
            <a:cxnLst>
              <a:cxn ang="0">
                <a:pos x="T0" y="T1"/>
              </a:cxn>
              <a:cxn ang="0">
                <a:pos x="T2" y="T3"/>
              </a:cxn>
              <a:cxn ang="0">
                <a:pos x="T4" y="T5"/>
              </a:cxn>
              <a:cxn ang="0">
                <a:pos x="T6" y="T7"/>
              </a:cxn>
            </a:cxnLst>
            <a:rect l="0" t="0" r="r" b="b"/>
            <a:pathLst>
              <a:path w="1142" h="568">
                <a:moveTo>
                  <a:pt x="0" y="0"/>
                </a:moveTo>
                <a:lnTo>
                  <a:pt x="1142" y="0"/>
                </a:lnTo>
                <a:lnTo>
                  <a:pt x="575" y="568"/>
                </a:lnTo>
                <a:lnTo>
                  <a:pt x="0" y="0"/>
                </a:lnTo>
                <a:close/>
              </a:path>
            </a:pathLst>
          </a:custGeom>
          <a:gradFill flip="none" rotWithShape="1">
            <a:gsLst>
              <a:gs pos="100000">
                <a:srgbClr val="B0F7F4">
                  <a:alpha val="24000"/>
                </a:srgbClr>
              </a:gs>
              <a:gs pos="28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56"/>
          <p:cNvSpPr>
            <a:spLocks/>
          </p:cNvSpPr>
          <p:nvPr/>
        </p:nvSpPr>
        <p:spPr bwMode="auto">
          <a:xfrm>
            <a:off x="3265355" y="5646042"/>
            <a:ext cx="839440" cy="417029"/>
          </a:xfrm>
          <a:custGeom>
            <a:avLst/>
            <a:gdLst>
              <a:gd name="T0" fmla="*/ 0 w 624"/>
              <a:gd name="T1" fmla="*/ 0 h 310"/>
              <a:gd name="T2" fmla="*/ 624 w 624"/>
              <a:gd name="T3" fmla="*/ 0 h 310"/>
              <a:gd name="T4" fmla="*/ 315 w 624"/>
              <a:gd name="T5" fmla="*/ 310 h 310"/>
              <a:gd name="T6" fmla="*/ 0 w 624"/>
              <a:gd name="T7" fmla="*/ 0 h 310"/>
            </a:gdLst>
            <a:ahLst/>
            <a:cxnLst>
              <a:cxn ang="0">
                <a:pos x="T0" y="T1"/>
              </a:cxn>
              <a:cxn ang="0">
                <a:pos x="T2" y="T3"/>
              </a:cxn>
              <a:cxn ang="0">
                <a:pos x="T4" y="T5"/>
              </a:cxn>
              <a:cxn ang="0">
                <a:pos x="T6" y="T7"/>
              </a:cxn>
            </a:cxnLst>
            <a:rect l="0" t="0" r="r" b="b"/>
            <a:pathLst>
              <a:path w="624" h="310">
                <a:moveTo>
                  <a:pt x="0" y="0"/>
                </a:moveTo>
                <a:lnTo>
                  <a:pt x="624" y="0"/>
                </a:lnTo>
                <a:lnTo>
                  <a:pt x="315" y="310"/>
                </a:lnTo>
                <a:lnTo>
                  <a:pt x="0" y="0"/>
                </a:lnTo>
                <a:close/>
              </a:path>
            </a:pathLst>
          </a:custGeom>
          <a:gradFill flip="none" rotWithShape="1">
            <a:gsLst>
              <a:gs pos="100000">
                <a:srgbClr val="B0F7F4">
                  <a:alpha val="20000"/>
                </a:srgbClr>
              </a:gs>
              <a:gs pos="22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grpSp>
        <p:nvGrpSpPr>
          <p:cNvPr id="91" name="Group 90"/>
          <p:cNvGrpSpPr/>
          <p:nvPr/>
        </p:nvGrpSpPr>
        <p:grpSpPr>
          <a:xfrm>
            <a:off x="814298" y="3025483"/>
            <a:ext cx="11103746" cy="1914300"/>
            <a:chOff x="814298" y="3025483"/>
            <a:chExt cx="11103746" cy="1914300"/>
          </a:xfrm>
        </p:grpSpPr>
        <p:sp>
          <p:nvSpPr>
            <p:cNvPr id="60" name="Oval 58"/>
            <p:cNvSpPr>
              <a:spLocks noChangeArrowheads="1"/>
            </p:cNvSpPr>
            <p:nvPr/>
          </p:nvSpPr>
          <p:spPr bwMode="auto">
            <a:xfrm>
              <a:off x="3386428" y="4608849"/>
              <a:ext cx="72644" cy="73989"/>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Oval 59"/>
            <p:cNvSpPr>
              <a:spLocks noChangeArrowheads="1"/>
            </p:cNvSpPr>
            <p:nvPr/>
          </p:nvSpPr>
          <p:spPr bwMode="auto">
            <a:xfrm>
              <a:off x="5030332" y="4828126"/>
              <a:ext cx="73989" cy="73989"/>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60"/>
            <p:cNvSpPr>
              <a:spLocks noChangeArrowheads="1"/>
            </p:cNvSpPr>
            <p:nvPr/>
          </p:nvSpPr>
          <p:spPr bwMode="auto">
            <a:xfrm>
              <a:off x="5415075" y="3921423"/>
              <a:ext cx="73989" cy="73989"/>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Oval 61"/>
            <p:cNvSpPr>
              <a:spLocks noChangeArrowheads="1"/>
            </p:cNvSpPr>
            <p:nvPr/>
          </p:nvSpPr>
          <p:spPr bwMode="auto">
            <a:xfrm>
              <a:off x="814298" y="4182814"/>
              <a:ext cx="72644" cy="76680"/>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62"/>
            <p:cNvSpPr>
              <a:spLocks noChangeArrowheads="1"/>
            </p:cNvSpPr>
            <p:nvPr/>
          </p:nvSpPr>
          <p:spPr bwMode="auto">
            <a:xfrm>
              <a:off x="1949695" y="4214689"/>
              <a:ext cx="7533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Oval 63"/>
            <p:cNvSpPr>
              <a:spLocks noChangeArrowheads="1"/>
            </p:cNvSpPr>
            <p:nvPr/>
          </p:nvSpPr>
          <p:spPr bwMode="auto">
            <a:xfrm>
              <a:off x="3917805" y="4007520"/>
              <a:ext cx="76680" cy="73989"/>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Oval 64"/>
            <p:cNvSpPr>
              <a:spLocks noChangeArrowheads="1"/>
            </p:cNvSpPr>
            <p:nvPr/>
          </p:nvSpPr>
          <p:spPr bwMode="auto">
            <a:xfrm>
              <a:off x="4544694" y="3260902"/>
              <a:ext cx="75334" cy="7533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Oval 65"/>
            <p:cNvSpPr>
              <a:spLocks noChangeArrowheads="1"/>
            </p:cNvSpPr>
            <p:nvPr/>
          </p:nvSpPr>
          <p:spPr bwMode="auto">
            <a:xfrm>
              <a:off x="6254515" y="3396773"/>
              <a:ext cx="73989" cy="76680"/>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Oval 66"/>
            <p:cNvSpPr>
              <a:spLocks noChangeArrowheads="1"/>
            </p:cNvSpPr>
            <p:nvPr/>
          </p:nvSpPr>
          <p:spPr bwMode="auto">
            <a:xfrm>
              <a:off x="1739835" y="3260902"/>
              <a:ext cx="75334" cy="7533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Oval 67"/>
            <p:cNvSpPr>
              <a:spLocks noChangeArrowheads="1"/>
            </p:cNvSpPr>
            <p:nvPr/>
          </p:nvSpPr>
          <p:spPr bwMode="auto">
            <a:xfrm>
              <a:off x="1189625" y="4272535"/>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Oval 68"/>
            <p:cNvSpPr>
              <a:spLocks noChangeArrowheads="1"/>
            </p:cNvSpPr>
            <p:nvPr/>
          </p:nvSpPr>
          <p:spPr bwMode="auto">
            <a:xfrm>
              <a:off x="6664818" y="3816493"/>
              <a:ext cx="73989" cy="76680"/>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Oval 69"/>
            <p:cNvSpPr>
              <a:spLocks noChangeArrowheads="1"/>
            </p:cNvSpPr>
            <p:nvPr/>
          </p:nvSpPr>
          <p:spPr bwMode="auto">
            <a:xfrm>
              <a:off x="11845400" y="4214689"/>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Oval 70"/>
            <p:cNvSpPr>
              <a:spLocks noChangeArrowheads="1"/>
            </p:cNvSpPr>
            <p:nvPr/>
          </p:nvSpPr>
          <p:spPr bwMode="auto">
            <a:xfrm>
              <a:off x="10592967" y="3603943"/>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Oval 71"/>
            <p:cNvSpPr>
              <a:spLocks noChangeArrowheads="1"/>
            </p:cNvSpPr>
            <p:nvPr/>
          </p:nvSpPr>
          <p:spPr bwMode="auto">
            <a:xfrm>
              <a:off x="4197618" y="4867139"/>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Oval 72"/>
            <p:cNvSpPr>
              <a:spLocks noChangeArrowheads="1"/>
            </p:cNvSpPr>
            <p:nvPr/>
          </p:nvSpPr>
          <p:spPr bwMode="auto">
            <a:xfrm>
              <a:off x="5596685" y="4643826"/>
              <a:ext cx="76680" cy="76680"/>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Oval 73"/>
            <p:cNvSpPr>
              <a:spLocks noChangeArrowheads="1"/>
            </p:cNvSpPr>
            <p:nvPr/>
          </p:nvSpPr>
          <p:spPr bwMode="auto">
            <a:xfrm>
              <a:off x="2413808" y="3025483"/>
              <a:ext cx="72644" cy="7533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Oval 74"/>
            <p:cNvSpPr>
              <a:spLocks noChangeArrowheads="1"/>
            </p:cNvSpPr>
            <p:nvPr/>
          </p:nvSpPr>
          <p:spPr bwMode="auto">
            <a:xfrm>
              <a:off x="2887338" y="3531299"/>
              <a:ext cx="72644" cy="7533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Oval 75"/>
            <p:cNvSpPr>
              <a:spLocks noChangeArrowheads="1"/>
            </p:cNvSpPr>
            <p:nvPr/>
          </p:nvSpPr>
          <p:spPr bwMode="auto">
            <a:xfrm>
              <a:off x="4025425" y="4214689"/>
              <a:ext cx="76680" cy="7264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Oval 76"/>
            <p:cNvSpPr>
              <a:spLocks noChangeArrowheads="1"/>
            </p:cNvSpPr>
            <p:nvPr/>
          </p:nvSpPr>
          <p:spPr bwMode="auto">
            <a:xfrm>
              <a:off x="11549444" y="3846089"/>
              <a:ext cx="73989" cy="7533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Oval 77"/>
            <p:cNvSpPr>
              <a:spLocks noChangeArrowheads="1"/>
            </p:cNvSpPr>
            <p:nvPr/>
          </p:nvSpPr>
          <p:spPr bwMode="auto">
            <a:xfrm>
              <a:off x="6738807" y="4421859"/>
              <a:ext cx="75334" cy="7533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Oval 78"/>
            <p:cNvSpPr>
              <a:spLocks noChangeArrowheads="1"/>
            </p:cNvSpPr>
            <p:nvPr/>
          </p:nvSpPr>
          <p:spPr bwMode="auto">
            <a:xfrm>
              <a:off x="10812244" y="4119176"/>
              <a:ext cx="76680" cy="76680"/>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Oval 79"/>
            <p:cNvSpPr>
              <a:spLocks noChangeArrowheads="1"/>
            </p:cNvSpPr>
            <p:nvPr/>
          </p:nvSpPr>
          <p:spPr bwMode="auto">
            <a:xfrm>
              <a:off x="6970191" y="3883756"/>
              <a:ext cx="73989" cy="7264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9" name="Freeform 17"/>
          <p:cNvSpPr>
            <a:spLocks/>
          </p:cNvSpPr>
          <p:nvPr/>
        </p:nvSpPr>
        <p:spPr bwMode="auto">
          <a:xfrm>
            <a:off x="5193108" y="4793149"/>
            <a:ext cx="1716547" cy="852893"/>
          </a:xfrm>
          <a:custGeom>
            <a:avLst/>
            <a:gdLst>
              <a:gd name="T0" fmla="*/ 0 w 1276"/>
              <a:gd name="T1" fmla="*/ 634 h 634"/>
              <a:gd name="T2" fmla="*/ 1276 w 1276"/>
              <a:gd name="T3" fmla="*/ 634 h 634"/>
              <a:gd name="T4" fmla="*/ 640 w 1276"/>
              <a:gd name="T5" fmla="*/ 0 h 634"/>
              <a:gd name="T6" fmla="*/ 0 w 1276"/>
              <a:gd name="T7" fmla="*/ 634 h 634"/>
            </a:gdLst>
            <a:ahLst/>
            <a:cxnLst>
              <a:cxn ang="0">
                <a:pos x="T0" y="T1"/>
              </a:cxn>
              <a:cxn ang="0">
                <a:pos x="T2" y="T3"/>
              </a:cxn>
              <a:cxn ang="0">
                <a:pos x="T4" y="T5"/>
              </a:cxn>
              <a:cxn ang="0">
                <a:pos x="T6" y="T7"/>
              </a:cxn>
            </a:cxnLst>
            <a:rect l="0" t="0" r="r" b="b"/>
            <a:pathLst>
              <a:path w="1276" h="634">
                <a:moveTo>
                  <a:pt x="0" y="634"/>
                </a:moveTo>
                <a:lnTo>
                  <a:pt x="1276" y="634"/>
                </a:lnTo>
                <a:lnTo>
                  <a:pt x="640" y="0"/>
                </a:lnTo>
                <a:lnTo>
                  <a:pt x="0" y="634"/>
                </a:lnTo>
                <a:close/>
              </a:path>
            </a:pathLst>
          </a:custGeom>
          <a:gradFill>
            <a:gsLst>
              <a:gs pos="100000">
                <a:srgbClr val="B0F7F4"/>
              </a:gs>
              <a:gs pos="0">
                <a:schemeClr val="bg1"/>
              </a:gs>
            </a:gsLst>
            <a:lin ang="54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93" name="TextBox 92"/>
          <p:cNvSpPr txBox="1"/>
          <p:nvPr/>
        </p:nvSpPr>
        <p:spPr>
          <a:xfrm>
            <a:off x="570258" y="931973"/>
            <a:ext cx="9325438" cy="1200329"/>
          </a:xfrm>
          <a:prstGeom prst="rect">
            <a:avLst/>
          </a:prstGeom>
          <a:noFill/>
        </p:spPr>
        <p:txBody>
          <a:bodyPr wrap="none" rtlCol="0" anchor="ctr">
            <a:spAutoFit/>
          </a:bodyPr>
          <a:lstStyle/>
          <a:p>
            <a:r>
              <a:rPr lang="cy-GB" sz="7200" dirty="0" smtClean="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The Climate Changers</a:t>
            </a:r>
            <a:endParaRPr lang="en-US" sz="7200" dirty="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endParaRPr>
          </a:p>
        </p:txBody>
      </p:sp>
      <p:sp>
        <p:nvSpPr>
          <p:cNvPr id="96" name="Freeform 14"/>
          <p:cNvSpPr>
            <a:spLocks/>
          </p:cNvSpPr>
          <p:nvPr/>
        </p:nvSpPr>
        <p:spPr bwMode="auto">
          <a:xfrm flipV="1">
            <a:off x="2194532" y="5646041"/>
            <a:ext cx="451444" cy="224534"/>
          </a:xfrm>
          <a:custGeom>
            <a:avLst/>
            <a:gdLst>
              <a:gd name="T0" fmla="*/ 0 w 380"/>
              <a:gd name="T1" fmla="*/ 189 h 189"/>
              <a:gd name="T2" fmla="*/ 380 w 380"/>
              <a:gd name="T3" fmla="*/ 189 h 189"/>
              <a:gd name="T4" fmla="*/ 191 w 380"/>
              <a:gd name="T5" fmla="*/ 0 h 189"/>
              <a:gd name="T6" fmla="*/ 0 w 380"/>
              <a:gd name="T7" fmla="*/ 189 h 189"/>
            </a:gdLst>
            <a:ahLst/>
            <a:cxnLst>
              <a:cxn ang="0">
                <a:pos x="T0" y="T1"/>
              </a:cxn>
              <a:cxn ang="0">
                <a:pos x="T2" y="T3"/>
              </a:cxn>
              <a:cxn ang="0">
                <a:pos x="T4" y="T5"/>
              </a:cxn>
              <a:cxn ang="0">
                <a:pos x="T6" y="T7"/>
              </a:cxn>
            </a:cxnLst>
            <a:rect l="0" t="0" r="r" b="b"/>
            <a:pathLst>
              <a:path w="380" h="189">
                <a:moveTo>
                  <a:pt x="0" y="189"/>
                </a:moveTo>
                <a:lnTo>
                  <a:pt x="380" y="189"/>
                </a:lnTo>
                <a:lnTo>
                  <a:pt x="191" y="0"/>
                </a:lnTo>
                <a:lnTo>
                  <a:pt x="0" y="189"/>
                </a:lnTo>
                <a:close/>
              </a:path>
            </a:pathLst>
          </a:custGeom>
          <a:gradFill>
            <a:gsLst>
              <a:gs pos="100000">
                <a:srgbClr val="122141"/>
              </a:gs>
              <a:gs pos="0">
                <a:srgbClr val="070C1E">
                  <a:alpha val="0"/>
                </a:srgbClr>
              </a:gs>
            </a:gsLst>
            <a:lin ang="162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15"/>
          <p:cNvSpPr>
            <a:spLocks/>
          </p:cNvSpPr>
          <p:nvPr/>
        </p:nvSpPr>
        <p:spPr bwMode="auto">
          <a:xfrm flipV="1">
            <a:off x="2057315" y="5646040"/>
            <a:ext cx="282504" cy="140113"/>
          </a:xfrm>
          <a:custGeom>
            <a:avLst/>
            <a:gdLst>
              <a:gd name="T0" fmla="*/ 0 w 248"/>
              <a:gd name="T1" fmla="*/ 123 h 123"/>
              <a:gd name="T2" fmla="*/ 248 w 248"/>
              <a:gd name="T3" fmla="*/ 123 h 123"/>
              <a:gd name="T4" fmla="*/ 125 w 248"/>
              <a:gd name="T5" fmla="*/ 0 h 123"/>
              <a:gd name="T6" fmla="*/ 0 w 248"/>
              <a:gd name="T7" fmla="*/ 123 h 123"/>
            </a:gdLst>
            <a:ahLst/>
            <a:cxnLst>
              <a:cxn ang="0">
                <a:pos x="T0" y="T1"/>
              </a:cxn>
              <a:cxn ang="0">
                <a:pos x="T2" y="T3"/>
              </a:cxn>
              <a:cxn ang="0">
                <a:pos x="T4" y="T5"/>
              </a:cxn>
              <a:cxn ang="0">
                <a:pos x="T6" y="T7"/>
              </a:cxn>
            </a:cxnLst>
            <a:rect l="0" t="0" r="r" b="b"/>
            <a:pathLst>
              <a:path w="248" h="123">
                <a:moveTo>
                  <a:pt x="0" y="123"/>
                </a:moveTo>
                <a:lnTo>
                  <a:pt x="248" y="123"/>
                </a:lnTo>
                <a:lnTo>
                  <a:pt x="125" y="0"/>
                </a:lnTo>
                <a:lnTo>
                  <a:pt x="0" y="123"/>
                </a:lnTo>
                <a:close/>
              </a:path>
            </a:pathLst>
          </a:custGeom>
          <a:gradFill>
            <a:gsLst>
              <a:gs pos="100000">
                <a:srgbClr val="122141"/>
              </a:gs>
              <a:gs pos="0">
                <a:srgbClr val="070C1E">
                  <a:alpha val="0"/>
                </a:srgbClr>
              </a:gs>
            </a:gsLst>
            <a:lin ang="162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15"/>
          <p:cNvSpPr>
            <a:spLocks/>
          </p:cNvSpPr>
          <p:nvPr/>
        </p:nvSpPr>
        <p:spPr bwMode="auto">
          <a:xfrm flipV="1">
            <a:off x="282921" y="5646039"/>
            <a:ext cx="345585" cy="171399"/>
          </a:xfrm>
          <a:custGeom>
            <a:avLst/>
            <a:gdLst>
              <a:gd name="T0" fmla="*/ 0 w 248"/>
              <a:gd name="T1" fmla="*/ 123 h 123"/>
              <a:gd name="T2" fmla="*/ 248 w 248"/>
              <a:gd name="T3" fmla="*/ 123 h 123"/>
              <a:gd name="T4" fmla="*/ 125 w 248"/>
              <a:gd name="T5" fmla="*/ 0 h 123"/>
              <a:gd name="T6" fmla="*/ 0 w 248"/>
              <a:gd name="T7" fmla="*/ 123 h 123"/>
            </a:gdLst>
            <a:ahLst/>
            <a:cxnLst>
              <a:cxn ang="0">
                <a:pos x="T0" y="T1"/>
              </a:cxn>
              <a:cxn ang="0">
                <a:pos x="T2" y="T3"/>
              </a:cxn>
              <a:cxn ang="0">
                <a:pos x="T4" y="T5"/>
              </a:cxn>
              <a:cxn ang="0">
                <a:pos x="T6" y="T7"/>
              </a:cxn>
            </a:cxnLst>
            <a:rect l="0" t="0" r="r" b="b"/>
            <a:pathLst>
              <a:path w="248" h="123">
                <a:moveTo>
                  <a:pt x="0" y="123"/>
                </a:moveTo>
                <a:lnTo>
                  <a:pt x="248" y="123"/>
                </a:lnTo>
                <a:lnTo>
                  <a:pt x="125" y="0"/>
                </a:lnTo>
                <a:lnTo>
                  <a:pt x="0" y="123"/>
                </a:lnTo>
                <a:close/>
              </a:path>
            </a:pathLst>
          </a:custGeom>
          <a:gradFill>
            <a:gsLst>
              <a:gs pos="100000">
                <a:srgbClr val="122141"/>
              </a:gs>
              <a:gs pos="0">
                <a:srgbClr val="070C1E">
                  <a:alpha val="0"/>
                </a:srgbClr>
              </a:gs>
            </a:gsLst>
            <a:lin ang="162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99" name="TextBox 98"/>
          <p:cNvSpPr txBox="1"/>
          <p:nvPr/>
        </p:nvSpPr>
        <p:spPr>
          <a:xfrm>
            <a:off x="533131" y="2093732"/>
            <a:ext cx="7881260" cy="954107"/>
          </a:xfrm>
          <a:prstGeom prst="rect">
            <a:avLst/>
          </a:prstGeom>
          <a:noFill/>
        </p:spPr>
        <p:txBody>
          <a:bodyPr wrap="none" rtlCol="0" anchor="ctr">
            <a:spAutoFit/>
          </a:bodyPr>
          <a:lstStyle/>
          <a:p>
            <a:r>
              <a:rPr lang="cy-GB" sz="2800" dirty="0" smtClean="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And Water Wars: </a:t>
            </a:r>
            <a:r>
              <a:rPr lang="cy-GB" sz="2800" dirty="0" smtClean="0">
                <a:solidFill>
                  <a:srgbClr val="B0F7F4"/>
                </a:solidFill>
                <a:latin typeface="Segoe UI Semibold" panose="020B0702040204020203" pitchFamily="34" charset="0"/>
                <a:ea typeface="Segoe UI Black" panose="020B0A02040204020203" pitchFamily="34" charset="0"/>
                <a:cs typeface="Segoe UI Semibold" panose="020B0702040204020203" pitchFamily="34" charset="0"/>
              </a:rPr>
              <a:t>Technocracy, </a:t>
            </a:r>
            <a:r>
              <a:rPr lang="cy-GB" sz="2800" dirty="0" smtClean="0">
                <a:solidFill>
                  <a:srgbClr val="B0F7F4"/>
                </a:solidFill>
                <a:latin typeface="Segoe UI Semibold" panose="020B0702040204020203" pitchFamily="34" charset="0"/>
                <a:ea typeface="Segoe UI Black" panose="020B0A02040204020203" pitchFamily="34" charset="0"/>
                <a:cs typeface="Segoe UI Semibold" panose="020B0702040204020203" pitchFamily="34" charset="0"/>
              </a:rPr>
              <a:t>Geoengineering,</a:t>
            </a:r>
            <a:endParaRPr lang="cy-GB" sz="2800" dirty="0" smtClean="0">
              <a:solidFill>
                <a:srgbClr val="B0F7F4"/>
              </a:solidFill>
              <a:latin typeface="Segoe UI Semibold" panose="020B0702040204020203" pitchFamily="34" charset="0"/>
              <a:ea typeface="Segoe UI Black" panose="020B0A02040204020203" pitchFamily="34" charset="0"/>
              <a:cs typeface="Segoe UI Semibold" panose="020B0702040204020203" pitchFamily="34" charset="0"/>
            </a:endParaRPr>
          </a:p>
          <a:p>
            <a:r>
              <a:rPr lang="cy-GB" sz="2800" dirty="0" smtClean="0">
                <a:solidFill>
                  <a:srgbClr val="B0F7F4"/>
                </a:solidFill>
                <a:latin typeface="Segoe UI Semibold" panose="020B0702040204020203" pitchFamily="34" charset="0"/>
                <a:ea typeface="Segoe UI Black" panose="020B0A02040204020203" pitchFamily="34" charset="0"/>
                <a:cs typeface="Segoe UI Semibold" panose="020B0702040204020203" pitchFamily="34" charset="0"/>
              </a:rPr>
              <a:t>And Replacing the Water Cycle</a:t>
            </a:r>
            <a:endParaRPr lang="en-US" sz="2800" dirty="0">
              <a:solidFill>
                <a:srgbClr val="B0F7F4"/>
              </a:solidFill>
              <a:latin typeface="Segoe UI Semibold" panose="020B0702040204020203" pitchFamily="34" charset="0"/>
              <a:ea typeface="Segoe UI Black" panose="020B0A02040204020203" pitchFamily="34" charset="0"/>
              <a:cs typeface="Segoe UI Semibold" panose="020B0702040204020203" pitchFamily="34" charset="0"/>
            </a:endParaRPr>
          </a:p>
        </p:txBody>
      </p:sp>
      <p:sp>
        <p:nvSpPr>
          <p:cNvPr id="92" name="TextBox 91"/>
          <p:cNvSpPr txBox="1"/>
          <p:nvPr/>
        </p:nvSpPr>
        <p:spPr>
          <a:xfrm>
            <a:off x="3520849" y="6384789"/>
            <a:ext cx="5150321" cy="276999"/>
          </a:xfrm>
          <a:prstGeom prst="rect">
            <a:avLst/>
          </a:prstGeom>
          <a:noFill/>
        </p:spPr>
        <p:txBody>
          <a:bodyPr wrap="none" rtlCol="0" anchor="ctr">
            <a:spAutoFit/>
          </a:bodyPr>
          <a:lstStyle/>
          <a:p>
            <a:pPr algn="ctr"/>
            <a:r>
              <a:rPr lang="cy-GB" sz="1200" dirty="0" smtClean="0">
                <a:solidFill>
                  <a:srgbClr val="B0F7F4"/>
                </a:solidFill>
                <a:latin typeface="Segoe UI" panose="020B0502040204020203" pitchFamily="34" charset="0"/>
                <a:ea typeface="Segoe UI Black" panose="020B0A02040204020203" pitchFamily="34" charset="0"/>
                <a:cs typeface="Segoe UI" panose="020B0502040204020203" pitchFamily="34" charset="0"/>
              </a:rPr>
              <a:t>Presentation at the Red Pill Expo, Spokane, Washington. June 21-23, 2018</a:t>
            </a:r>
            <a:endParaRPr lang="en-US" sz="1200" dirty="0">
              <a:solidFill>
                <a:srgbClr val="B0F7F4"/>
              </a:solidFill>
              <a:latin typeface="Segoe UI" panose="020B0502040204020203" pitchFamily="34" charset="0"/>
              <a:ea typeface="Segoe UI Black" panose="020B0A02040204020203" pitchFamily="34" charset="0"/>
              <a:cs typeface="Segoe UI" panose="020B0502040204020203" pitchFamily="34" charset="0"/>
            </a:endParaRPr>
          </a:p>
        </p:txBody>
      </p:sp>
      <p:pic>
        <p:nvPicPr>
          <p:cNvPr id="100" name="Picture 9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04795" y="5765106"/>
            <a:ext cx="3799577" cy="606140"/>
          </a:xfrm>
          <a:prstGeom prst="rect">
            <a:avLst/>
          </a:prstGeom>
          <a:effectLst>
            <a:outerShdw blurRad="38100" dist="25400" dir="5400000" algn="tl" rotWithShape="0">
              <a:prstClr val="black">
                <a:alpha val="20000"/>
              </a:prstClr>
            </a:outerShdw>
          </a:effectLst>
        </p:spPr>
      </p:pic>
    </p:spTree>
    <p:extLst>
      <p:ext uri="{BB962C8B-B14F-4D97-AF65-F5344CB8AC3E}">
        <p14:creationId xmlns:p14="http://schemas.microsoft.com/office/powerpoint/2010/main" val="41068033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37125" y="1518"/>
            <a:ext cx="12188891" cy="5646040"/>
          </a:xfrm>
          <a:prstGeom prst="rect">
            <a:avLst/>
          </a:prstGeom>
          <a:gradFill flip="none" rotWithShape="1">
            <a:gsLst>
              <a:gs pos="36000">
                <a:srgbClr val="09192F"/>
              </a:gs>
              <a:gs pos="100000">
                <a:srgbClr val="125680"/>
              </a:gs>
              <a:gs pos="0">
                <a:srgbClr val="070C1E"/>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0" name="Rectangle 48"/>
          <p:cNvSpPr>
            <a:spLocks noChangeArrowheads="1"/>
          </p:cNvSpPr>
          <p:nvPr/>
        </p:nvSpPr>
        <p:spPr bwMode="auto">
          <a:xfrm>
            <a:off x="3110" y="5647558"/>
            <a:ext cx="12188890" cy="1210442"/>
          </a:xfrm>
          <a:prstGeom prst="rect">
            <a:avLst/>
          </a:prstGeom>
          <a:gradFill flip="none" rotWithShape="1">
            <a:gsLst>
              <a:gs pos="100000">
                <a:srgbClr val="070C1E"/>
              </a:gs>
              <a:gs pos="0">
                <a:srgbClr val="122141"/>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49"/>
          <p:cNvSpPr>
            <a:spLocks/>
          </p:cNvSpPr>
          <p:nvPr/>
        </p:nvSpPr>
        <p:spPr bwMode="auto">
          <a:xfrm>
            <a:off x="324625" y="5646042"/>
            <a:ext cx="1662737" cy="827333"/>
          </a:xfrm>
          <a:custGeom>
            <a:avLst/>
            <a:gdLst>
              <a:gd name="T0" fmla="*/ 0 w 1236"/>
              <a:gd name="T1" fmla="*/ 0 h 615"/>
              <a:gd name="T2" fmla="*/ 1236 w 1236"/>
              <a:gd name="T3" fmla="*/ 0 h 615"/>
              <a:gd name="T4" fmla="*/ 621 w 1236"/>
              <a:gd name="T5" fmla="*/ 615 h 615"/>
              <a:gd name="T6" fmla="*/ 0 w 1236"/>
              <a:gd name="T7" fmla="*/ 0 h 615"/>
            </a:gdLst>
            <a:ahLst/>
            <a:cxnLst>
              <a:cxn ang="0">
                <a:pos x="T0" y="T1"/>
              </a:cxn>
              <a:cxn ang="0">
                <a:pos x="T2" y="T3"/>
              </a:cxn>
              <a:cxn ang="0">
                <a:pos x="T4" y="T5"/>
              </a:cxn>
              <a:cxn ang="0">
                <a:pos x="T6" y="T7"/>
              </a:cxn>
            </a:cxnLst>
            <a:rect l="0" t="0" r="r" b="b"/>
            <a:pathLst>
              <a:path w="1236" h="615">
                <a:moveTo>
                  <a:pt x="0" y="0"/>
                </a:moveTo>
                <a:lnTo>
                  <a:pt x="1236" y="0"/>
                </a:lnTo>
                <a:lnTo>
                  <a:pt x="621" y="615"/>
                </a:lnTo>
                <a:lnTo>
                  <a:pt x="0" y="0"/>
                </a:lnTo>
                <a:close/>
              </a:path>
            </a:pathLst>
          </a:custGeom>
          <a:gradFill flip="none" rotWithShape="1">
            <a:gsLst>
              <a:gs pos="100000">
                <a:srgbClr val="B0F7F4">
                  <a:alpha val="10000"/>
                </a:srgbClr>
              </a:gs>
              <a:gs pos="21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50"/>
          <p:cNvSpPr>
            <a:spLocks/>
          </p:cNvSpPr>
          <p:nvPr/>
        </p:nvSpPr>
        <p:spPr bwMode="auto">
          <a:xfrm>
            <a:off x="1224601" y="5646042"/>
            <a:ext cx="2565404" cy="1275303"/>
          </a:xfrm>
          <a:custGeom>
            <a:avLst/>
            <a:gdLst>
              <a:gd name="T0" fmla="*/ 0 w 1907"/>
              <a:gd name="T1" fmla="*/ 0 h 948"/>
              <a:gd name="T2" fmla="*/ 1907 w 1907"/>
              <a:gd name="T3" fmla="*/ 0 h 948"/>
              <a:gd name="T4" fmla="*/ 962 w 1907"/>
              <a:gd name="T5" fmla="*/ 948 h 948"/>
              <a:gd name="T6" fmla="*/ 0 w 1907"/>
              <a:gd name="T7" fmla="*/ 0 h 948"/>
            </a:gdLst>
            <a:ahLst/>
            <a:cxnLst>
              <a:cxn ang="0">
                <a:pos x="T0" y="T1"/>
              </a:cxn>
              <a:cxn ang="0">
                <a:pos x="T2" y="T3"/>
              </a:cxn>
              <a:cxn ang="0">
                <a:pos x="T4" y="T5"/>
              </a:cxn>
              <a:cxn ang="0">
                <a:pos x="T6" y="T7"/>
              </a:cxn>
            </a:cxnLst>
            <a:rect l="0" t="0" r="r" b="b"/>
            <a:pathLst>
              <a:path w="1907" h="948">
                <a:moveTo>
                  <a:pt x="0" y="0"/>
                </a:moveTo>
                <a:lnTo>
                  <a:pt x="1907" y="0"/>
                </a:lnTo>
                <a:lnTo>
                  <a:pt x="962" y="948"/>
                </a:lnTo>
                <a:lnTo>
                  <a:pt x="0" y="0"/>
                </a:lnTo>
                <a:close/>
              </a:path>
            </a:pathLst>
          </a:custGeom>
          <a:gradFill flip="none" rotWithShape="1">
            <a:gsLst>
              <a:gs pos="100000">
                <a:srgbClr val="B0F7F4">
                  <a:alpha val="20000"/>
                </a:srgbClr>
              </a:gs>
              <a:gs pos="22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51"/>
          <p:cNvSpPr>
            <a:spLocks/>
          </p:cNvSpPr>
          <p:nvPr/>
        </p:nvSpPr>
        <p:spPr bwMode="auto">
          <a:xfrm>
            <a:off x="4162641" y="5646042"/>
            <a:ext cx="1004907" cy="499090"/>
          </a:xfrm>
          <a:custGeom>
            <a:avLst/>
            <a:gdLst>
              <a:gd name="T0" fmla="*/ 0 w 747"/>
              <a:gd name="T1" fmla="*/ 0 h 371"/>
              <a:gd name="T2" fmla="*/ 747 w 747"/>
              <a:gd name="T3" fmla="*/ 0 h 371"/>
              <a:gd name="T4" fmla="*/ 376 w 747"/>
              <a:gd name="T5" fmla="*/ 371 h 371"/>
              <a:gd name="T6" fmla="*/ 0 w 747"/>
              <a:gd name="T7" fmla="*/ 0 h 371"/>
            </a:gdLst>
            <a:ahLst/>
            <a:cxnLst>
              <a:cxn ang="0">
                <a:pos x="T0" y="T1"/>
              </a:cxn>
              <a:cxn ang="0">
                <a:pos x="T2" y="T3"/>
              </a:cxn>
              <a:cxn ang="0">
                <a:pos x="T4" y="T5"/>
              </a:cxn>
              <a:cxn ang="0">
                <a:pos x="T6" y="T7"/>
              </a:cxn>
            </a:cxnLst>
            <a:rect l="0" t="0" r="r" b="b"/>
            <a:pathLst>
              <a:path w="747" h="371">
                <a:moveTo>
                  <a:pt x="0" y="0"/>
                </a:moveTo>
                <a:lnTo>
                  <a:pt x="747" y="0"/>
                </a:lnTo>
                <a:lnTo>
                  <a:pt x="376" y="371"/>
                </a:lnTo>
                <a:lnTo>
                  <a:pt x="0" y="0"/>
                </a:lnTo>
                <a:close/>
              </a:path>
            </a:pathLst>
          </a:custGeom>
          <a:gradFill flip="none" rotWithShape="1">
            <a:gsLst>
              <a:gs pos="100000">
                <a:srgbClr val="B0F7F4">
                  <a:alpha val="20000"/>
                </a:srgbClr>
              </a:gs>
              <a:gs pos="22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52"/>
          <p:cNvSpPr>
            <a:spLocks/>
          </p:cNvSpPr>
          <p:nvPr/>
        </p:nvSpPr>
        <p:spPr bwMode="auto">
          <a:xfrm>
            <a:off x="10138270" y="5646042"/>
            <a:ext cx="1951967" cy="969930"/>
          </a:xfrm>
          <a:custGeom>
            <a:avLst/>
            <a:gdLst>
              <a:gd name="T0" fmla="*/ 0 w 1451"/>
              <a:gd name="T1" fmla="*/ 0 h 721"/>
              <a:gd name="T2" fmla="*/ 1451 w 1451"/>
              <a:gd name="T3" fmla="*/ 0 h 721"/>
              <a:gd name="T4" fmla="*/ 730 w 1451"/>
              <a:gd name="T5" fmla="*/ 721 h 721"/>
              <a:gd name="T6" fmla="*/ 0 w 1451"/>
              <a:gd name="T7" fmla="*/ 0 h 721"/>
            </a:gdLst>
            <a:ahLst/>
            <a:cxnLst>
              <a:cxn ang="0">
                <a:pos x="T0" y="T1"/>
              </a:cxn>
              <a:cxn ang="0">
                <a:pos x="T2" y="T3"/>
              </a:cxn>
              <a:cxn ang="0">
                <a:pos x="T4" y="T5"/>
              </a:cxn>
              <a:cxn ang="0">
                <a:pos x="T6" y="T7"/>
              </a:cxn>
            </a:cxnLst>
            <a:rect l="0" t="0" r="r" b="b"/>
            <a:pathLst>
              <a:path w="1451" h="721">
                <a:moveTo>
                  <a:pt x="0" y="0"/>
                </a:moveTo>
                <a:lnTo>
                  <a:pt x="1451" y="0"/>
                </a:lnTo>
                <a:lnTo>
                  <a:pt x="730" y="721"/>
                </a:lnTo>
                <a:lnTo>
                  <a:pt x="0" y="0"/>
                </a:lnTo>
                <a:close/>
              </a:path>
            </a:pathLst>
          </a:custGeom>
          <a:gradFill flip="none" rotWithShape="1">
            <a:gsLst>
              <a:gs pos="100000">
                <a:srgbClr val="B0F7F4">
                  <a:alpha val="24000"/>
                </a:srgbClr>
              </a:gs>
              <a:gs pos="7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53"/>
          <p:cNvSpPr>
            <a:spLocks/>
          </p:cNvSpPr>
          <p:nvPr/>
        </p:nvSpPr>
        <p:spPr bwMode="auto">
          <a:xfrm>
            <a:off x="8413652" y="5646043"/>
            <a:ext cx="1030466" cy="1478658"/>
          </a:xfrm>
          <a:custGeom>
            <a:avLst/>
            <a:gdLst>
              <a:gd name="T0" fmla="*/ 324 w 324"/>
              <a:gd name="T1" fmla="*/ 0 h 956"/>
              <a:gd name="T2" fmla="*/ 253 w 324"/>
              <a:gd name="T3" fmla="*/ 0 h 956"/>
              <a:gd name="T4" fmla="*/ 72 w 324"/>
              <a:gd name="T5" fmla="*/ 0 h 956"/>
              <a:gd name="T6" fmla="*/ 0 w 324"/>
              <a:gd name="T7" fmla="*/ 0 h 956"/>
              <a:gd name="T8" fmla="*/ 9 w 324"/>
              <a:gd name="T9" fmla="*/ 123 h 956"/>
              <a:gd name="T10" fmla="*/ 22 w 324"/>
              <a:gd name="T11" fmla="*/ 299 h 956"/>
              <a:gd name="T12" fmla="*/ 22 w 324"/>
              <a:gd name="T13" fmla="*/ 299 h 956"/>
              <a:gd name="T14" fmla="*/ 31 w 324"/>
              <a:gd name="T15" fmla="*/ 429 h 956"/>
              <a:gd name="T16" fmla="*/ 44 w 324"/>
              <a:gd name="T17" fmla="*/ 604 h 956"/>
              <a:gd name="T18" fmla="*/ 44 w 324"/>
              <a:gd name="T19" fmla="*/ 604 h 956"/>
              <a:gd name="T20" fmla="*/ 50 w 324"/>
              <a:gd name="T21" fmla="*/ 690 h 956"/>
              <a:gd name="T22" fmla="*/ 35 w 324"/>
              <a:gd name="T23" fmla="*/ 755 h 956"/>
              <a:gd name="T24" fmla="*/ 35 w 324"/>
              <a:gd name="T25" fmla="*/ 774 h 956"/>
              <a:gd name="T26" fmla="*/ 63 w 324"/>
              <a:gd name="T27" fmla="*/ 774 h 956"/>
              <a:gd name="T28" fmla="*/ 63 w 324"/>
              <a:gd name="T29" fmla="*/ 787 h 956"/>
              <a:gd name="T30" fmla="*/ 102 w 324"/>
              <a:gd name="T31" fmla="*/ 787 h 956"/>
              <a:gd name="T32" fmla="*/ 102 w 324"/>
              <a:gd name="T33" fmla="*/ 833 h 956"/>
              <a:gd name="T34" fmla="*/ 77 w 324"/>
              <a:gd name="T35" fmla="*/ 833 h 956"/>
              <a:gd name="T36" fmla="*/ 77 w 324"/>
              <a:gd name="T37" fmla="*/ 871 h 956"/>
              <a:gd name="T38" fmla="*/ 146 w 324"/>
              <a:gd name="T39" fmla="*/ 912 h 956"/>
              <a:gd name="T40" fmla="*/ 146 w 324"/>
              <a:gd name="T41" fmla="*/ 945 h 956"/>
              <a:gd name="T42" fmla="*/ 153 w 324"/>
              <a:gd name="T43" fmla="*/ 956 h 956"/>
              <a:gd name="T44" fmla="*/ 162 w 324"/>
              <a:gd name="T45" fmla="*/ 956 h 956"/>
              <a:gd name="T46" fmla="*/ 171 w 324"/>
              <a:gd name="T47" fmla="*/ 956 h 956"/>
              <a:gd name="T48" fmla="*/ 179 w 324"/>
              <a:gd name="T49" fmla="*/ 945 h 956"/>
              <a:gd name="T50" fmla="*/ 179 w 324"/>
              <a:gd name="T51" fmla="*/ 912 h 956"/>
              <a:gd name="T52" fmla="*/ 248 w 324"/>
              <a:gd name="T53" fmla="*/ 871 h 956"/>
              <a:gd name="T54" fmla="*/ 248 w 324"/>
              <a:gd name="T55" fmla="*/ 833 h 956"/>
              <a:gd name="T56" fmla="*/ 222 w 324"/>
              <a:gd name="T57" fmla="*/ 833 h 956"/>
              <a:gd name="T58" fmla="*/ 222 w 324"/>
              <a:gd name="T59" fmla="*/ 787 h 956"/>
              <a:gd name="T60" fmla="*/ 261 w 324"/>
              <a:gd name="T61" fmla="*/ 787 h 956"/>
              <a:gd name="T62" fmla="*/ 261 w 324"/>
              <a:gd name="T63" fmla="*/ 774 h 956"/>
              <a:gd name="T64" fmla="*/ 289 w 324"/>
              <a:gd name="T65" fmla="*/ 774 h 956"/>
              <a:gd name="T66" fmla="*/ 289 w 324"/>
              <a:gd name="T67" fmla="*/ 755 h 956"/>
              <a:gd name="T68" fmla="*/ 275 w 324"/>
              <a:gd name="T69" fmla="*/ 690 h 956"/>
              <a:gd name="T70" fmla="*/ 281 w 324"/>
              <a:gd name="T71" fmla="*/ 604 h 956"/>
              <a:gd name="T72" fmla="*/ 281 w 324"/>
              <a:gd name="T73" fmla="*/ 604 h 956"/>
              <a:gd name="T74" fmla="*/ 293 w 324"/>
              <a:gd name="T75" fmla="*/ 429 h 956"/>
              <a:gd name="T76" fmla="*/ 303 w 324"/>
              <a:gd name="T77" fmla="*/ 299 h 956"/>
              <a:gd name="T78" fmla="*/ 303 w 324"/>
              <a:gd name="T79" fmla="*/ 299 h 956"/>
              <a:gd name="T80" fmla="*/ 315 w 324"/>
              <a:gd name="T81" fmla="*/ 123 h 956"/>
              <a:gd name="T82" fmla="*/ 324 w 324"/>
              <a:gd name="T83" fmla="*/ 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4" h="956">
                <a:moveTo>
                  <a:pt x="324" y="0"/>
                </a:moveTo>
                <a:cubicBezTo>
                  <a:pt x="253" y="0"/>
                  <a:pt x="253" y="0"/>
                  <a:pt x="253" y="0"/>
                </a:cubicBezTo>
                <a:cubicBezTo>
                  <a:pt x="72" y="0"/>
                  <a:pt x="72" y="0"/>
                  <a:pt x="72" y="0"/>
                </a:cubicBezTo>
                <a:cubicBezTo>
                  <a:pt x="0" y="0"/>
                  <a:pt x="0" y="0"/>
                  <a:pt x="0" y="0"/>
                </a:cubicBezTo>
                <a:cubicBezTo>
                  <a:pt x="9" y="123"/>
                  <a:pt x="9" y="123"/>
                  <a:pt x="9" y="123"/>
                </a:cubicBezTo>
                <a:cubicBezTo>
                  <a:pt x="22" y="299"/>
                  <a:pt x="22" y="299"/>
                  <a:pt x="22" y="299"/>
                </a:cubicBezTo>
                <a:cubicBezTo>
                  <a:pt x="22" y="299"/>
                  <a:pt x="22" y="299"/>
                  <a:pt x="22" y="299"/>
                </a:cubicBezTo>
                <a:cubicBezTo>
                  <a:pt x="31" y="429"/>
                  <a:pt x="31" y="429"/>
                  <a:pt x="31" y="429"/>
                </a:cubicBezTo>
                <a:cubicBezTo>
                  <a:pt x="44" y="604"/>
                  <a:pt x="44" y="604"/>
                  <a:pt x="44" y="604"/>
                </a:cubicBezTo>
                <a:cubicBezTo>
                  <a:pt x="44" y="604"/>
                  <a:pt x="44" y="604"/>
                  <a:pt x="44" y="604"/>
                </a:cubicBezTo>
                <a:cubicBezTo>
                  <a:pt x="50" y="690"/>
                  <a:pt x="50" y="690"/>
                  <a:pt x="50" y="690"/>
                </a:cubicBezTo>
                <a:cubicBezTo>
                  <a:pt x="35" y="755"/>
                  <a:pt x="35" y="755"/>
                  <a:pt x="35" y="755"/>
                </a:cubicBezTo>
                <a:cubicBezTo>
                  <a:pt x="35" y="774"/>
                  <a:pt x="35" y="774"/>
                  <a:pt x="35" y="774"/>
                </a:cubicBezTo>
                <a:cubicBezTo>
                  <a:pt x="63" y="774"/>
                  <a:pt x="63" y="774"/>
                  <a:pt x="63" y="774"/>
                </a:cubicBezTo>
                <a:cubicBezTo>
                  <a:pt x="63" y="787"/>
                  <a:pt x="63" y="787"/>
                  <a:pt x="63" y="787"/>
                </a:cubicBezTo>
                <a:cubicBezTo>
                  <a:pt x="102" y="787"/>
                  <a:pt x="102" y="787"/>
                  <a:pt x="102" y="787"/>
                </a:cubicBezTo>
                <a:cubicBezTo>
                  <a:pt x="102" y="833"/>
                  <a:pt x="102" y="833"/>
                  <a:pt x="102" y="833"/>
                </a:cubicBezTo>
                <a:cubicBezTo>
                  <a:pt x="77" y="833"/>
                  <a:pt x="77" y="833"/>
                  <a:pt x="77" y="833"/>
                </a:cubicBezTo>
                <a:cubicBezTo>
                  <a:pt x="77" y="871"/>
                  <a:pt x="77" y="871"/>
                  <a:pt x="77" y="871"/>
                </a:cubicBezTo>
                <a:cubicBezTo>
                  <a:pt x="146" y="912"/>
                  <a:pt x="146" y="912"/>
                  <a:pt x="146" y="912"/>
                </a:cubicBezTo>
                <a:cubicBezTo>
                  <a:pt x="146" y="912"/>
                  <a:pt x="146" y="937"/>
                  <a:pt x="146" y="945"/>
                </a:cubicBezTo>
                <a:cubicBezTo>
                  <a:pt x="146" y="953"/>
                  <a:pt x="149" y="956"/>
                  <a:pt x="153" y="956"/>
                </a:cubicBezTo>
                <a:cubicBezTo>
                  <a:pt x="157" y="956"/>
                  <a:pt x="162" y="956"/>
                  <a:pt x="162" y="956"/>
                </a:cubicBezTo>
                <a:cubicBezTo>
                  <a:pt x="162" y="956"/>
                  <a:pt x="167" y="956"/>
                  <a:pt x="171" y="956"/>
                </a:cubicBezTo>
                <a:cubicBezTo>
                  <a:pt x="175" y="956"/>
                  <a:pt x="179" y="953"/>
                  <a:pt x="179" y="945"/>
                </a:cubicBezTo>
                <a:cubicBezTo>
                  <a:pt x="179" y="937"/>
                  <a:pt x="179" y="912"/>
                  <a:pt x="179" y="912"/>
                </a:cubicBezTo>
                <a:cubicBezTo>
                  <a:pt x="248" y="871"/>
                  <a:pt x="248" y="871"/>
                  <a:pt x="248" y="871"/>
                </a:cubicBezTo>
                <a:cubicBezTo>
                  <a:pt x="248" y="833"/>
                  <a:pt x="248" y="833"/>
                  <a:pt x="248" y="833"/>
                </a:cubicBezTo>
                <a:cubicBezTo>
                  <a:pt x="222" y="833"/>
                  <a:pt x="222" y="833"/>
                  <a:pt x="222" y="833"/>
                </a:cubicBezTo>
                <a:cubicBezTo>
                  <a:pt x="222" y="787"/>
                  <a:pt x="222" y="787"/>
                  <a:pt x="222" y="787"/>
                </a:cubicBezTo>
                <a:cubicBezTo>
                  <a:pt x="261" y="787"/>
                  <a:pt x="261" y="787"/>
                  <a:pt x="261" y="787"/>
                </a:cubicBezTo>
                <a:cubicBezTo>
                  <a:pt x="261" y="774"/>
                  <a:pt x="261" y="774"/>
                  <a:pt x="261" y="774"/>
                </a:cubicBezTo>
                <a:cubicBezTo>
                  <a:pt x="289" y="774"/>
                  <a:pt x="289" y="774"/>
                  <a:pt x="289" y="774"/>
                </a:cubicBezTo>
                <a:cubicBezTo>
                  <a:pt x="289" y="755"/>
                  <a:pt x="289" y="755"/>
                  <a:pt x="289" y="755"/>
                </a:cubicBezTo>
                <a:cubicBezTo>
                  <a:pt x="275" y="690"/>
                  <a:pt x="275" y="690"/>
                  <a:pt x="275" y="690"/>
                </a:cubicBezTo>
                <a:cubicBezTo>
                  <a:pt x="281" y="604"/>
                  <a:pt x="281" y="604"/>
                  <a:pt x="281" y="604"/>
                </a:cubicBezTo>
                <a:cubicBezTo>
                  <a:pt x="281" y="604"/>
                  <a:pt x="281" y="604"/>
                  <a:pt x="281" y="604"/>
                </a:cubicBezTo>
                <a:cubicBezTo>
                  <a:pt x="293" y="429"/>
                  <a:pt x="293" y="429"/>
                  <a:pt x="293" y="429"/>
                </a:cubicBezTo>
                <a:cubicBezTo>
                  <a:pt x="303" y="299"/>
                  <a:pt x="303" y="299"/>
                  <a:pt x="303" y="299"/>
                </a:cubicBezTo>
                <a:cubicBezTo>
                  <a:pt x="303" y="299"/>
                  <a:pt x="303" y="299"/>
                  <a:pt x="303" y="299"/>
                </a:cubicBezTo>
                <a:cubicBezTo>
                  <a:pt x="315" y="123"/>
                  <a:pt x="315" y="123"/>
                  <a:pt x="315" y="123"/>
                </a:cubicBezTo>
                <a:lnTo>
                  <a:pt x="324" y="0"/>
                </a:lnTo>
                <a:close/>
              </a:path>
            </a:pathLst>
          </a:custGeom>
          <a:gradFill flip="none" rotWithShape="1">
            <a:gsLst>
              <a:gs pos="100000">
                <a:srgbClr val="B0F7F4">
                  <a:alpha val="10000"/>
                </a:srgbClr>
              </a:gs>
              <a:gs pos="43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54"/>
          <p:cNvSpPr>
            <a:spLocks/>
          </p:cNvSpPr>
          <p:nvPr/>
        </p:nvSpPr>
        <p:spPr bwMode="auto">
          <a:xfrm>
            <a:off x="5450052" y="5646042"/>
            <a:ext cx="5177892" cy="1778429"/>
          </a:xfrm>
          <a:custGeom>
            <a:avLst/>
            <a:gdLst>
              <a:gd name="T0" fmla="*/ 3213 w 3849"/>
              <a:gd name="T1" fmla="*/ 636 h 1322"/>
              <a:gd name="T2" fmla="*/ 2889 w 3849"/>
              <a:gd name="T3" fmla="*/ 317 h 1322"/>
              <a:gd name="T4" fmla="*/ 1884 w 3849"/>
              <a:gd name="T5" fmla="*/ 1322 h 1322"/>
              <a:gd name="T6" fmla="*/ 863 w 3849"/>
              <a:gd name="T7" fmla="*/ 312 h 1322"/>
              <a:gd name="T8" fmla="*/ 594 w 3849"/>
              <a:gd name="T9" fmla="*/ 584 h 1322"/>
              <a:gd name="T10" fmla="*/ 0 w 3849"/>
              <a:gd name="T11" fmla="*/ 0 h 1322"/>
              <a:gd name="T12" fmla="*/ 549 w 3849"/>
              <a:gd name="T13" fmla="*/ 0 h 1322"/>
              <a:gd name="T14" fmla="*/ 1175 w 3849"/>
              <a:gd name="T15" fmla="*/ 0 h 1322"/>
              <a:gd name="T16" fmla="*/ 2570 w 3849"/>
              <a:gd name="T17" fmla="*/ 0 h 1322"/>
              <a:gd name="T18" fmla="*/ 3206 w 3849"/>
              <a:gd name="T19" fmla="*/ 0 h 1322"/>
              <a:gd name="T20" fmla="*/ 3849 w 3849"/>
              <a:gd name="T21" fmla="*/ 0 h 1322"/>
              <a:gd name="T22" fmla="*/ 3213 w 3849"/>
              <a:gd name="T23" fmla="*/ 636 h 1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49" h="1322">
                <a:moveTo>
                  <a:pt x="3213" y="636"/>
                </a:moveTo>
                <a:lnTo>
                  <a:pt x="2889" y="317"/>
                </a:lnTo>
                <a:lnTo>
                  <a:pt x="1884" y="1322"/>
                </a:lnTo>
                <a:lnTo>
                  <a:pt x="863" y="312"/>
                </a:lnTo>
                <a:lnTo>
                  <a:pt x="594" y="584"/>
                </a:lnTo>
                <a:lnTo>
                  <a:pt x="0" y="0"/>
                </a:lnTo>
                <a:lnTo>
                  <a:pt x="549" y="0"/>
                </a:lnTo>
                <a:lnTo>
                  <a:pt x="1175" y="0"/>
                </a:lnTo>
                <a:lnTo>
                  <a:pt x="2570" y="0"/>
                </a:lnTo>
                <a:lnTo>
                  <a:pt x="3206" y="0"/>
                </a:lnTo>
                <a:lnTo>
                  <a:pt x="3849" y="0"/>
                </a:lnTo>
                <a:lnTo>
                  <a:pt x="3213" y="636"/>
                </a:lnTo>
                <a:close/>
              </a:path>
            </a:pathLst>
          </a:custGeom>
          <a:gradFill flip="none" rotWithShape="1">
            <a:gsLst>
              <a:gs pos="100000">
                <a:srgbClr val="B0F7F4">
                  <a:alpha val="24000"/>
                </a:srgbClr>
              </a:gs>
              <a:gs pos="50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55"/>
          <p:cNvSpPr>
            <a:spLocks/>
          </p:cNvSpPr>
          <p:nvPr/>
        </p:nvSpPr>
        <p:spPr bwMode="auto">
          <a:xfrm>
            <a:off x="11295191" y="5646042"/>
            <a:ext cx="1536283" cy="764106"/>
          </a:xfrm>
          <a:custGeom>
            <a:avLst/>
            <a:gdLst>
              <a:gd name="T0" fmla="*/ 0 w 1142"/>
              <a:gd name="T1" fmla="*/ 0 h 568"/>
              <a:gd name="T2" fmla="*/ 1142 w 1142"/>
              <a:gd name="T3" fmla="*/ 0 h 568"/>
              <a:gd name="T4" fmla="*/ 575 w 1142"/>
              <a:gd name="T5" fmla="*/ 568 h 568"/>
              <a:gd name="T6" fmla="*/ 0 w 1142"/>
              <a:gd name="T7" fmla="*/ 0 h 568"/>
            </a:gdLst>
            <a:ahLst/>
            <a:cxnLst>
              <a:cxn ang="0">
                <a:pos x="T0" y="T1"/>
              </a:cxn>
              <a:cxn ang="0">
                <a:pos x="T2" y="T3"/>
              </a:cxn>
              <a:cxn ang="0">
                <a:pos x="T4" y="T5"/>
              </a:cxn>
              <a:cxn ang="0">
                <a:pos x="T6" y="T7"/>
              </a:cxn>
            </a:cxnLst>
            <a:rect l="0" t="0" r="r" b="b"/>
            <a:pathLst>
              <a:path w="1142" h="568">
                <a:moveTo>
                  <a:pt x="0" y="0"/>
                </a:moveTo>
                <a:lnTo>
                  <a:pt x="1142" y="0"/>
                </a:lnTo>
                <a:lnTo>
                  <a:pt x="575" y="568"/>
                </a:lnTo>
                <a:lnTo>
                  <a:pt x="0" y="0"/>
                </a:lnTo>
                <a:close/>
              </a:path>
            </a:pathLst>
          </a:custGeom>
          <a:gradFill flip="none" rotWithShape="1">
            <a:gsLst>
              <a:gs pos="100000">
                <a:srgbClr val="B0F7F4">
                  <a:alpha val="24000"/>
                </a:srgbClr>
              </a:gs>
              <a:gs pos="28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56"/>
          <p:cNvSpPr>
            <a:spLocks/>
          </p:cNvSpPr>
          <p:nvPr/>
        </p:nvSpPr>
        <p:spPr bwMode="auto">
          <a:xfrm>
            <a:off x="3265355" y="5646042"/>
            <a:ext cx="839440" cy="417029"/>
          </a:xfrm>
          <a:custGeom>
            <a:avLst/>
            <a:gdLst>
              <a:gd name="T0" fmla="*/ 0 w 624"/>
              <a:gd name="T1" fmla="*/ 0 h 310"/>
              <a:gd name="T2" fmla="*/ 624 w 624"/>
              <a:gd name="T3" fmla="*/ 0 h 310"/>
              <a:gd name="T4" fmla="*/ 315 w 624"/>
              <a:gd name="T5" fmla="*/ 310 h 310"/>
              <a:gd name="T6" fmla="*/ 0 w 624"/>
              <a:gd name="T7" fmla="*/ 0 h 310"/>
            </a:gdLst>
            <a:ahLst/>
            <a:cxnLst>
              <a:cxn ang="0">
                <a:pos x="T0" y="T1"/>
              </a:cxn>
              <a:cxn ang="0">
                <a:pos x="T2" y="T3"/>
              </a:cxn>
              <a:cxn ang="0">
                <a:pos x="T4" y="T5"/>
              </a:cxn>
              <a:cxn ang="0">
                <a:pos x="T6" y="T7"/>
              </a:cxn>
            </a:cxnLst>
            <a:rect l="0" t="0" r="r" b="b"/>
            <a:pathLst>
              <a:path w="624" h="310">
                <a:moveTo>
                  <a:pt x="0" y="0"/>
                </a:moveTo>
                <a:lnTo>
                  <a:pt x="624" y="0"/>
                </a:lnTo>
                <a:lnTo>
                  <a:pt x="315" y="310"/>
                </a:lnTo>
                <a:lnTo>
                  <a:pt x="0" y="0"/>
                </a:lnTo>
                <a:close/>
              </a:path>
            </a:pathLst>
          </a:custGeom>
          <a:gradFill flip="none" rotWithShape="1">
            <a:gsLst>
              <a:gs pos="100000">
                <a:srgbClr val="B0F7F4">
                  <a:alpha val="20000"/>
                </a:srgbClr>
              </a:gs>
              <a:gs pos="22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grpSp>
        <p:nvGrpSpPr>
          <p:cNvPr id="91" name="Group 90"/>
          <p:cNvGrpSpPr/>
          <p:nvPr/>
        </p:nvGrpSpPr>
        <p:grpSpPr>
          <a:xfrm>
            <a:off x="814298" y="3025483"/>
            <a:ext cx="11103746" cy="1914300"/>
            <a:chOff x="814298" y="3025483"/>
            <a:chExt cx="11103746" cy="1914300"/>
          </a:xfrm>
        </p:grpSpPr>
        <p:sp>
          <p:nvSpPr>
            <p:cNvPr id="60" name="Oval 58"/>
            <p:cNvSpPr>
              <a:spLocks noChangeArrowheads="1"/>
            </p:cNvSpPr>
            <p:nvPr/>
          </p:nvSpPr>
          <p:spPr bwMode="auto">
            <a:xfrm>
              <a:off x="3386428" y="4608849"/>
              <a:ext cx="72644" cy="73989"/>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Oval 59"/>
            <p:cNvSpPr>
              <a:spLocks noChangeArrowheads="1"/>
            </p:cNvSpPr>
            <p:nvPr/>
          </p:nvSpPr>
          <p:spPr bwMode="auto">
            <a:xfrm>
              <a:off x="5030332" y="4828126"/>
              <a:ext cx="73989" cy="73989"/>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60"/>
            <p:cNvSpPr>
              <a:spLocks noChangeArrowheads="1"/>
            </p:cNvSpPr>
            <p:nvPr/>
          </p:nvSpPr>
          <p:spPr bwMode="auto">
            <a:xfrm>
              <a:off x="5415075" y="3921423"/>
              <a:ext cx="73989" cy="73989"/>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Oval 61"/>
            <p:cNvSpPr>
              <a:spLocks noChangeArrowheads="1"/>
            </p:cNvSpPr>
            <p:nvPr/>
          </p:nvSpPr>
          <p:spPr bwMode="auto">
            <a:xfrm>
              <a:off x="814298" y="4182814"/>
              <a:ext cx="72644" cy="76680"/>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62"/>
            <p:cNvSpPr>
              <a:spLocks noChangeArrowheads="1"/>
            </p:cNvSpPr>
            <p:nvPr/>
          </p:nvSpPr>
          <p:spPr bwMode="auto">
            <a:xfrm>
              <a:off x="1949695" y="4214689"/>
              <a:ext cx="7533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Oval 63"/>
            <p:cNvSpPr>
              <a:spLocks noChangeArrowheads="1"/>
            </p:cNvSpPr>
            <p:nvPr/>
          </p:nvSpPr>
          <p:spPr bwMode="auto">
            <a:xfrm>
              <a:off x="3917805" y="4007520"/>
              <a:ext cx="76680" cy="73989"/>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Oval 64"/>
            <p:cNvSpPr>
              <a:spLocks noChangeArrowheads="1"/>
            </p:cNvSpPr>
            <p:nvPr/>
          </p:nvSpPr>
          <p:spPr bwMode="auto">
            <a:xfrm>
              <a:off x="4544694" y="3260902"/>
              <a:ext cx="75334" cy="7533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Oval 65"/>
            <p:cNvSpPr>
              <a:spLocks noChangeArrowheads="1"/>
            </p:cNvSpPr>
            <p:nvPr/>
          </p:nvSpPr>
          <p:spPr bwMode="auto">
            <a:xfrm>
              <a:off x="6254515" y="3396773"/>
              <a:ext cx="73989" cy="76680"/>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Oval 66"/>
            <p:cNvSpPr>
              <a:spLocks noChangeArrowheads="1"/>
            </p:cNvSpPr>
            <p:nvPr/>
          </p:nvSpPr>
          <p:spPr bwMode="auto">
            <a:xfrm>
              <a:off x="1739835" y="3260902"/>
              <a:ext cx="75334" cy="7533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Oval 67"/>
            <p:cNvSpPr>
              <a:spLocks noChangeArrowheads="1"/>
            </p:cNvSpPr>
            <p:nvPr/>
          </p:nvSpPr>
          <p:spPr bwMode="auto">
            <a:xfrm>
              <a:off x="1189625" y="4272535"/>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Oval 68"/>
            <p:cNvSpPr>
              <a:spLocks noChangeArrowheads="1"/>
            </p:cNvSpPr>
            <p:nvPr/>
          </p:nvSpPr>
          <p:spPr bwMode="auto">
            <a:xfrm>
              <a:off x="6664818" y="3816493"/>
              <a:ext cx="73989" cy="76680"/>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Oval 69"/>
            <p:cNvSpPr>
              <a:spLocks noChangeArrowheads="1"/>
            </p:cNvSpPr>
            <p:nvPr/>
          </p:nvSpPr>
          <p:spPr bwMode="auto">
            <a:xfrm>
              <a:off x="11845400" y="4214689"/>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Oval 70"/>
            <p:cNvSpPr>
              <a:spLocks noChangeArrowheads="1"/>
            </p:cNvSpPr>
            <p:nvPr/>
          </p:nvSpPr>
          <p:spPr bwMode="auto">
            <a:xfrm>
              <a:off x="10592967" y="3603943"/>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Oval 71"/>
            <p:cNvSpPr>
              <a:spLocks noChangeArrowheads="1"/>
            </p:cNvSpPr>
            <p:nvPr/>
          </p:nvSpPr>
          <p:spPr bwMode="auto">
            <a:xfrm>
              <a:off x="4197618" y="4867139"/>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Oval 72"/>
            <p:cNvSpPr>
              <a:spLocks noChangeArrowheads="1"/>
            </p:cNvSpPr>
            <p:nvPr/>
          </p:nvSpPr>
          <p:spPr bwMode="auto">
            <a:xfrm>
              <a:off x="5596685" y="4643826"/>
              <a:ext cx="76680" cy="76680"/>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Oval 73"/>
            <p:cNvSpPr>
              <a:spLocks noChangeArrowheads="1"/>
            </p:cNvSpPr>
            <p:nvPr/>
          </p:nvSpPr>
          <p:spPr bwMode="auto">
            <a:xfrm>
              <a:off x="2413808" y="3025483"/>
              <a:ext cx="72644" cy="7533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Oval 74"/>
            <p:cNvSpPr>
              <a:spLocks noChangeArrowheads="1"/>
            </p:cNvSpPr>
            <p:nvPr/>
          </p:nvSpPr>
          <p:spPr bwMode="auto">
            <a:xfrm>
              <a:off x="2887338" y="3531299"/>
              <a:ext cx="72644" cy="7533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Oval 75"/>
            <p:cNvSpPr>
              <a:spLocks noChangeArrowheads="1"/>
            </p:cNvSpPr>
            <p:nvPr/>
          </p:nvSpPr>
          <p:spPr bwMode="auto">
            <a:xfrm>
              <a:off x="4025425" y="4214689"/>
              <a:ext cx="76680" cy="7264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Oval 76"/>
            <p:cNvSpPr>
              <a:spLocks noChangeArrowheads="1"/>
            </p:cNvSpPr>
            <p:nvPr/>
          </p:nvSpPr>
          <p:spPr bwMode="auto">
            <a:xfrm>
              <a:off x="11549444" y="3846089"/>
              <a:ext cx="73989" cy="7533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Oval 77"/>
            <p:cNvSpPr>
              <a:spLocks noChangeArrowheads="1"/>
            </p:cNvSpPr>
            <p:nvPr/>
          </p:nvSpPr>
          <p:spPr bwMode="auto">
            <a:xfrm>
              <a:off x="6738807" y="4421859"/>
              <a:ext cx="75334" cy="7533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Oval 78"/>
            <p:cNvSpPr>
              <a:spLocks noChangeArrowheads="1"/>
            </p:cNvSpPr>
            <p:nvPr/>
          </p:nvSpPr>
          <p:spPr bwMode="auto">
            <a:xfrm>
              <a:off x="10812244" y="4119176"/>
              <a:ext cx="76680" cy="76680"/>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Oval 79"/>
            <p:cNvSpPr>
              <a:spLocks noChangeArrowheads="1"/>
            </p:cNvSpPr>
            <p:nvPr/>
          </p:nvSpPr>
          <p:spPr bwMode="auto">
            <a:xfrm>
              <a:off x="6970191" y="3883756"/>
              <a:ext cx="73989" cy="7264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93" name="TextBox 92"/>
          <p:cNvSpPr txBox="1"/>
          <p:nvPr/>
        </p:nvSpPr>
        <p:spPr>
          <a:xfrm>
            <a:off x="612396" y="478424"/>
            <a:ext cx="6947736" cy="923330"/>
          </a:xfrm>
          <a:prstGeom prst="rect">
            <a:avLst/>
          </a:prstGeom>
          <a:noFill/>
        </p:spPr>
        <p:txBody>
          <a:bodyPr wrap="none" rtlCol="0" anchor="ctr">
            <a:spAutoFit/>
          </a:bodyPr>
          <a:lstStyle/>
          <a:p>
            <a:r>
              <a:rPr lang="cy-GB" sz="5400" dirty="0" smtClean="0">
                <a:solidFill>
                  <a:schemeClr val="bg1"/>
                </a:solidFill>
                <a:latin typeface="Lato Black" panose="020F0502020204030203" pitchFamily="34" charset="0"/>
                <a:ea typeface="Lato Black" panose="020F0502020204030203" pitchFamily="34" charset="0"/>
                <a:cs typeface="Lato Black" panose="020F0502020204030203" pitchFamily="34" charset="0"/>
              </a:rPr>
              <a:t>DESTROY BACTERIA</a:t>
            </a:r>
            <a:endParaRPr lang="en-US" sz="5400"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94" name="TextBox 93"/>
          <p:cNvSpPr txBox="1"/>
          <p:nvPr/>
        </p:nvSpPr>
        <p:spPr>
          <a:xfrm>
            <a:off x="3520849" y="6392740"/>
            <a:ext cx="5150321" cy="276999"/>
          </a:xfrm>
          <a:prstGeom prst="rect">
            <a:avLst/>
          </a:prstGeom>
          <a:noFill/>
        </p:spPr>
        <p:txBody>
          <a:bodyPr wrap="none" rtlCol="0" anchor="ctr">
            <a:spAutoFit/>
          </a:bodyPr>
          <a:lstStyle/>
          <a:p>
            <a:pPr algn="ctr"/>
            <a:r>
              <a:rPr lang="cy-GB" sz="1200" dirty="0" smtClean="0">
                <a:solidFill>
                  <a:srgbClr val="B0F7F4"/>
                </a:solidFill>
                <a:latin typeface="Segoe UI" panose="020B0502040204020203" pitchFamily="34" charset="0"/>
                <a:ea typeface="Segoe UI Black" panose="020B0A02040204020203" pitchFamily="34" charset="0"/>
                <a:cs typeface="Segoe UI" panose="020B0502040204020203" pitchFamily="34" charset="0"/>
              </a:rPr>
              <a:t>Presentation at the Red Pill Expo, Spokane, Washington. June 21-23, 2018</a:t>
            </a:r>
            <a:endParaRPr lang="en-US" sz="1200" dirty="0">
              <a:solidFill>
                <a:srgbClr val="B0F7F4"/>
              </a:solidFill>
              <a:latin typeface="Segoe UI" panose="020B0502040204020203" pitchFamily="34" charset="0"/>
              <a:ea typeface="Segoe UI Black" panose="020B0A02040204020203" pitchFamily="34" charset="0"/>
              <a:cs typeface="Segoe UI" panose="020B0502040204020203" pitchFamily="34" charset="0"/>
            </a:endParaRPr>
          </a:p>
        </p:txBody>
      </p:sp>
      <p:pic>
        <p:nvPicPr>
          <p:cNvPr id="95" name="Picture 9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04795" y="5765106"/>
            <a:ext cx="3799577" cy="606140"/>
          </a:xfrm>
          <a:prstGeom prst="rect">
            <a:avLst/>
          </a:prstGeom>
          <a:effectLst>
            <a:outerShdw blurRad="38100" dist="25400" dir="5400000" algn="tl" rotWithShape="0">
              <a:prstClr val="black">
                <a:alpha val="20000"/>
              </a:prstClr>
            </a:outerShdw>
          </a:effectLst>
        </p:spPr>
      </p:pic>
      <p:sp>
        <p:nvSpPr>
          <p:cNvPr id="96" name="Freeform 14"/>
          <p:cNvSpPr>
            <a:spLocks/>
          </p:cNvSpPr>
          <p:nvPr/>
        </p:nvSpPr>
        <p:spPr bwMode="auto">
          <a:xfrm flipV="1">
            <a:off x="2194532" y="5646041"/>
            <a:ext cx="451444" cy="224534"/>
          </a:xfrm>
          <a:custGeom>
            <a:avLst/>
            <a:gdLst>
              <a:gd name="T0" fmla="*/ 0 w 380"/>
              <a:gd name="T1" fmla="*/ 189 h 189"/>
              <a:gd name="T2" fmla="*/ 380 w 380"/>
              <a:gd name="T3" fmla="*/ 189 h 189"/>
              <a:gd name="T4" fmla="*/ 191 w 380"/>
              <a:gd name="T5" fmla="*/ 0 h 189"/>
              <a:gd name="T6" fmla="*/ 0 w 380"/>
              <a:gd name="T7" fmla="*/ 189 h 189"/>
            </a:gdLst>
            <a:ahLst/>
            <a:cxnLst>
              <a:cxn ang="0">
                <a:pos x="T0" y="T1"/>
              </a:cxn>
              <a:cxn ang="0">
                <a:pos x="T2" y="T3"/>
              </a:cxn>
              <a:cxn ang="0">
                <a:pos x="T4" y="T5"/>
              </a:cxn>
              <a:cxn ang="0">
                <a:pos x="T6" y="T7"/>
              </a:cxn>
            </a:cxnLst>
            <a:rect l="0" t="0" r="r" b="b"/>
            <a:pathLst>
              <a:path w="380" h="189">
                <a:moveTo>
                  <a:pt x="0" y="189"/>
                </a:moveTo>
                <a:lnTo>
                  <a:pt x="380" y="189"/>
                </a:lnTo>
                <a:lnTo>
                  <a:pt x="191" y="0"/>
                </a:lnTo>
                <a:lnTo>
                  <a:pt x="0" y="189"/>
                </a:lnTo>
                <a:close/>
              </a:path>
            </a:pathLst>
          </a:custGeom>
          <a:gradFill>
            <a:gsLst>
              <a:gs pos="100000">
                <a:srgbClr val="122141"/>
              </a:gs>
              <a:gs pos="0">
                <a:srgbClr val="070C1E">
                  <a:alpha val="0"/>
                </a:srgbClr>
              </a:gs>
            </a:gsLst>
            <a:lin ang="162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15"/>
          <p:cNvSpPr>
            <a:spLocks/>
          </p:cNvSpPr>
          <p:nvPr/>
        </p:nvSpPr>
        <p:spPr bwMode="auto">
          <a:xfrm flipV="1">
            <a:off x="2057315" y="5646040"/>
            <a:ext cx="282504" cy="140113"/>
          </a:xfrm>
          <a:custGeom>
            <a:avLst/>
            <a:gdLst>
              <a:gd name="T0" fmla="*/ 0 w 248"/>
              <a:gd name="T1" fmla="*/ 123 h 123"/>
              <a:gd name="T2" fmla="*/ 248 w 248"/>
              <a:gd name="T3" fmla="*/ 123 h 123"/>
              <a:gd name="T4" fmla="*/ 125 w 248"/>
              <a:gd name="T5" fmla="*/ 0 h 123"/>
              <a:gd name="T6" fmla="*/ 0 w 248"/>
              <a:gd name="T7" fmla="*/ 123 h 123"/>
            </a:gdLst>
            <a:ahLst/>
            <a:cxnLst>
              <a:cxn ang="0">
                <a:pos x="T0" y="T1"/>
              </a:cxn>
              <a:cxn ang="0">
                <a:pos x="T2" y="T3"/>
              </a:cxn>
              <a:cxn ang="0">
                <a:pos x="T4" y="T5"/>
              </a:cxn>
              <a:cxn ang="0">
                <a:pos x="T6" y="T7"/>
              </a:cxn>
            </a:cxnLst>
            <a:rect l="0" t="0" r="r" b="b"/>
            <a:pathLst>
              <a:path w="248" h="123">
                <a:moveTo>
                  <a:pt x="0" y="123"/>
                </a:moveTo>
                <a:lnTo>
                  <a:pt x="248" y="123"/>
                </a:lnTo>
                <a:lnTo>
                  <a:pt x="125" y="0"/>
                </a:lnTo>
                <a:lnTo>
                  <a:pt x="0" y="123"/>
                </a:lnTo>
                <a:close/>
              </a:path>
            </a:pathLst>
          </a:custGeom>
          <a:gradFill>
            <a:gsLst>
              <a:gs pos="100000">
                <a:srgbClr val="122141"/>
              </a:gs>
              <a:gs pos="0">
                <a:srgbClr val="070C1E">
                  <a:alpha val="0"/>
                </a:srgbClr>
              </a:gs>
            </a:gsLst>
            <a:lin ang="162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15"/>
          <p:cNvSpPr>
            <a:spLocks/>
          </p:cNvSpPr>
          <p:nvPr/>
        </p:nvSpPr>
        <p:spPr bwMode="auto">
          <a:xfrm flipV="1">
            <a:off x="282921" y="5646039"/>
            <a:ext cx="345585" cy="171399"/>
          </a:xfrm>
          <a:custGeom>
            <a:avLst/>
            <a:gdLst>
              <a:gd name="T0" fmla="*/ 0 w 248"/>
              <a:gd name="T1" fmla="*/ 123 h 123"/>
              <a:gd name="T2" fmla="*/ 248 w 248"/>
              <a:gd name="T3" fmla="*/ 123 h 123"/>
              <a:gd name="T4" fmla="*/ 125 w 248"/>
              <a:gd name="T5" fmla="*/ 0 h 123"/>
              <a:gd name="T6" fmla="*/ 0 w 248"/>
              <a:gd name="T7" fmla="*/ 123 h 123"/>
            </a:gdLst>
            <a:ahLst/>
            <a:cxnLst>
              <a:cxn ang="0">
                <a:pos x="T0" y="T1"/>
              </a:cxn>
              <a:cxn ang="0">
                <a:pos x="T2" y="T3"/>
              </a:cxn>
              <a:cxn ang="0">
                <a:pos x="T4" y="T5"/>
              </a:cxn>
              <a:cxn ang="0">
                <a:pos x="T6" y="T7"/>
              </a:cxn>
            </a:cxnLst>
            <a:rect l="0" t="0" r="r" b="b"/>
            <a:pathLst>
              <a:path w="248" h="123">
                <a:moveTo>
                  <a:pt x="0" y="123"/>
                </a:moveTo>
                <a:lnTo>
                  <a:pt x="248" y="123"/>
                </a:lnTo>
                <a:lnTo>
                  <a:pt x="125" y="0"/>
                </a:lnTo>
                <a:lnTo>
                  <a:pt x="0" y="123"/>
                </a:lnTo>
                <a:close/>
              </a:path>
            </a:pathLst>
          </a:custGeom>
          <a:gradFill>
            <a:gsLst>
              <a:gs pos="100000">
                <a:srgbClr val="122141"/>
              </a:gs>
              <a:gs pos="0">
                <a:srgbClr val="070C1E">
                  <a:alpha val="0"/>
                </a:srgbClr>
              </a:gs>
            </a:gsLst>
            <a:lin ang="162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99" name="TextBox 98"/>
          <p:cNvSpPr txBox="1"/>
          <p:nvPr/>
        </p:nvSpPr>
        <p:spPr>
          <a:xfrm>
            <a:off x="552404" y="1296764"/>
            <a:ext cx="6357354" cy="4170372"/>
          </a:xfrm>
          <a:prstGeom prst="rect">
            <a:avLst/>
          </a:prstGeom>
          <a:noFill/>
        </p:spPr>
        <p:txBody>
          <a:bodyPr wrap="square" rtlCol="0" anchor="ctr">
            <a:spAutoFit/>
          </a:bodyPr>
          <a:lstStyle/>
          <a:p>
            <a:r>
              <a:rPr lang="cy-GB" dirty="0">
                <a:solidFill>
                  <a:srgbClr val="B0F7F4"/>
                </a:solidFill>
                <a:latin typeface="Lato Medium" panose="020F0502020204030203" pitchFamily="34" charset="0"/>
                <a:ea typeface="Lato Medium" panose="020F0502020204030203" pitchFamily="34" charset="0"/>
                <a:cs typeface="Lato Medium" panose="020F0502020204030203" pitchFamily="34" charset="0"/>
              </a:rPr>
              <a:t>Pseudomonas syringae (P. syringae) </a:t>
            </a:r>
            <a:r>
              <a:rPr lang="cy-GB" dirty="0" smtClean="0">
                <a:solidFill>
                  <a:srgbClr val="B0F7F4"/>
                </a:solidFill>
                <a:latin typeface="Lato Medium" panose="020F0502020204030203" pitchFamily="34" charset="0"/>
                <a:ea typeface="Lato Medium" panose="020F0502020204030203" pitchFamily="34" charset="0"/>
                <a:cs typeface="Lato Medium" panose="020F0502020204030203" pitchFamily="34" charset="0"/>
              </a:rPr>
              <a:t>bacteria plays major role in cloud formation. Genetically engineered version “ice-minus” released into wild.</a:t>
            </a:r>
          </a:p>
          <a:p>
            <a:endParaRPr lang="en-US" sz="1600" dirty="0" smtClean="0">
              <a:solidFill>
                <a:srgbClr val="B0F7F4"/>
              </a:solidFill>
              <a:latin typeface="Lato Medium" panose="020F0502020204030203" pitchFamily="34" charset="0"/>
              <a:ea typeface="Lato Medium" panose="020F0502020204030203" pitchFamily="34" charset="0"/>
              <a:cs typeface="Lato Medium" panose="020F0502020204030203" pitchFamily="34" charset="0"/>
            </a:endParaRPr>
          </a:p>
          <a:p>
            <a:r>
              <a:rPr lang="en-US" sz="1400" dirty="0" smtClean="0">
                <a:solidFill>
                  <a:srgbClr val="B0F7F4"/>
                </a:solidFill>
                <a:latin typeface="Lato Medium" panose="020F0502020204030203" pitchFamily="34" charset="0"/>
                <a:ea typeface="Lato Medium" panose="020F0502020204030203" pitchFamily="34" charset="0"/>
                <a:cs typeface="Lato Medium" panose="020F0502020204030203" pitchFamily="34" charset="0"/>
              </a:rPr>
              <a:t>Environmentalist </a:t>
            </a:r>
            <a:r>
              <a:rPr lang="en-US" sz="1400" dirty="0">
                <a:solidFill>
                  <a:srgbClr val="B0F7F4"/>
                </a:solidFill>
                <a:latin typeface="Lato Medium" panose="020F0502020204030203" pitchFamily="34" charset="0"/>
                <a:ea typeface="Lato Medium" panose="020F0502020204030203" pitchFamily="34" charset="0"/>
                <a:cs typeface="Lato Medium" panose="020F0502020204030203" pitchFamily="34" charset="0"/>
              </a:rPr>
              <a:t>hysteria intervened, and anti-science activists successfully fought the outdoor testing of </a:t>
            </a:r>
            <a:r>
              <a:rPr lang="en-US" sz="1400" dirty="0">
                <a:solidFill>
                  <a:schemeClr val="bg1"/>
                </a:solidFill>
                <a:latin typeface="Lato Black" panose="020F0502020204030203" pitchFamily="34" charset="0"/>
                <a:ea typeface="Lato Black" panose="020F0502020204030203" pitchFamily="34" charset="0"/>
                <a:cs typeface="Lato Black" panose="020F0502020204030203" pitchFamily="34" charset="0"/>
              </a:rPr>
              <a:t>ice-minus pseudomonas (trademarked as </a:t>
            </a:r>
            <a:r>
              <a:rPr lang="en-US" sz="1400" dirty="0" err="1">
                <a:solidFill>
                  <a:schemeClr val="bg1"/>
                </a:solidFill>
                <a:latin typeface="Lato Black" panose="020F0502020204030203" pitchFamily="34" charset="0"/>
                <a:ea typeface="Lato Black" panose="020F0502020204030203" pitchFamily="34" charset="0"/>
                <a:cs typeface="Lato Black" panose="020F0502020204030203" pitchFamily="34" charset="0"/>
              </a:rPr>
              <a:t>Frostban</a:t>
            </a:r>
            <a:r>
              <a:rPr lang="en-US" sz="1400" dirty="0">
                <a:solidFill>
                  <a:schemeClr val="bg1"/>
                </a:solidFill>
                <a:latin typeface="Lato Black" panose="020F0502020204030203" pitchFamily="34" charset="0"/>
                <a:ea typeface="Lato Black" panose="020F0502020204030203" pitchFamily="34" charset="0"/>
                <a:cs typeface="Lato Black" panose="020F0502020204030203" pitchFamily="34" charset="0"/>
              </a:rPr>
              <a:t>)</a:t>
            </a:r>
            <a:r>
              <a:rPr lang="en-US" sz="1400" dirty="0">
                <a:solidFill>
                  <a:srgbClr val="B0F7F4"/>
                </a:solidFill>
                <a:latin typeface="Lato Medium" panose="020F0502020204030203" pitchFamily="34" charset="0"/>
                <a:ea typeface="Lato Medium" panose="020F0502020204030203" pitchFamily="34" charset="0"/>
                <a:cs typeface="Lato Medium" panose="020F0502020204030203" pitchFamily="34" charset="0"/>
              </a:rPr>
              <a:t> for more than a year.  In January 1986, they alleged that one-celled organisms can cause </a:t>
            </a:r>
            <a:r>
              <a:rPr lang="en-US" sz="1400" b="1"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'more death and destruction than all the wars we have ever fought,' </a:t>
            </a:r>
            <a:r>
              <a:rPr lang="en-US" sz="1400" dirty="0">
                <a:solidFill>
                  <a:srgbClr val="B0F7F4"/>
                </a:solidFill>
                <a:latin typeface="Lato Medium" panose="020F0502020204030203" pitchFamily="34" charset="0"/>
                <a:ea typeface="Lato Medium" panose="020F0502020204030203" pitchFamily="34" charset="0"/>
                <a:cs typeface="Lato Medium" panose="020F0502020204030203" pitchFamily="34" charset="0"/>
              </a:rPr>
              <a:t>that the research that created this technology is morally bankrupt, and that </a:t>
            </a:r>
            <a:r>
              <a:rPr lang="en-US" sz="14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'it is not for scientists, bureaucrats and industrialists to play God.'</a:t>
            </a:r>
            <a:r>
              <a:rPr lang="en-US" sz="1400" dirty="0">
                <a:solidFill>
                  <a:srgbClr val="B0F7F4"/>
                </a:solidFill>
                <a:latin typeface="Lato Medium" panose="020F0502020204030203" pitchFamily="34" charset="0"/>
                <a:ea typeface="Lato Medium" panose="020F0502020204030203" pitchFamily="34" charset="0"/>
                <a:cs typeface="Lato Medium" panose="020F0502020204030203" pitchFamily="34" charset="0"/>
              </a:rPr>
              <a:t>  Jeremy Rifkin, of the Foundation on Economic Trends, </a:t>
            </a:r>
            <a:r>
              <a:rPr lang="en-US" sz="1400" dirty="0">
                <a:solidFill>
                  <a:schemeClr val="bg1"/>
                </a:solidFill>
                <a:latin typeface="Lato Black" panose="020F0502020204030203" pitchFamily="34" charset="0"/>
                <a:ea typeface="Lato Black" panose="020F0502020204030203" pitchFamily="34" charset="0"/>
                <a:cs typeface="Lato Black" panose="020F0502020204030203" pitchFamily="34" charset="0"/>
              </a:rPr>
              <a:t>alleged that the modified bacteria 'may decrease rainfall</a:t>
            </a:r>
            <a:r>
              <a:rPr lang="en-US" sz="1400" dirty="0" smtClean="0">
                <a:solidFill>
                  <a:schemeClr val="bg1"/>
                </a:solidFill>
                <a:latin typeface="Lato Black" panose="020F0502020204030203" pitchFamily="34" charset="0"/>
                <a:ea typeface="Lato Black" panose="020F0502020204030203" pitchFamily="34" charset="0"/>
                <a:cs typeface="Lato Black" panose="020F0502020204030203" pitchFamily="34" charset="0"/>
              </a:rPr>
              <a:t>.‘ </a:t>
            </a:r>
            <a:br>
              <a:rPr lang="en-US" sz="1400" dirty="0" smtClean="0">
                <a:solidFill>
                  <a:schemeClr val="bg1"/>
                </a:solidFill>
                <a:latin typeface="Lato Black" panose="020F0502020204030203" pitchFamily="34" charset="0"/>
                <a:ea typeface="Lato Black" panose="020F0502020204030203" pitchFamily="34" charset="0"/>
                <a:cs typeface="Lato Black" panose="020F0502020204030203" pitchFamily="34" charset="0"/>
              </a:rPr>
            </a:br>
            <a:r>
              <a:rPr lang="en-US" sz="1400" dirty="0" smtClean="0">
                <a:solidFill>
                  <a:schemeClr val="bg1"/>
                </a:solidFill>
                <a:latin typeface="Lato Black" panose="020F0502020204030203" pitchFamily="34" charset="0"/>
                <a:ea typeface="Lato Black" panose="020F0502020204030203" pitchFamily="34" charset="0"/>
                <a:cs typeface="Lato Black" panose="020F0502020204030203" pitchFamily="34" charset="0"/>
              </a:rPr>
              <a:t/>
            </a:r>
            <a:br>
              <a:rPr lang="en-US" sz="1400" dirty="0" smtClean="0">
                <a:solidFill>
                  <a:schemeClr val="bg1"/>
                </a:solidFill>
                <a:latin typeface="Lato Black" panose="020F0502020204030203" pitchFamily="34" charset="0"/>
                <a:ea typeface="Lato Black" panose="020F0502020204030203" pitchFamily="34" charset="0"/>
                <a:cs typeface="Lato Black" panose="020F0502020204030203" pitchFamily="34" charset="0"/>
              </a:rPr>
            </a:br>
            <a:r>
              <a:rPr lang="en-US" sz="1400" dirty="0" smtClean="0">
                <a:solidFill>
                  <a:schemeClr val="bg1"/>
                </a:solidFill>
                <a:latin typeface="Lato Black" panose="020F0502020204030203" pitchFamily="34" charset="0"/>
                <a:ea typeface="Lato Black" panose="020F0502020204030203" pitchFamily="34" charset="0"/>
                <a:cs typeface="Lato Black" panose="020F0502020204030203" pitchFamily="34" charset="0"/>
              </a:rPr>
              <a:t>– </a:t>
            </a:r>
            <a:r>
              <a:rPr lang="en-US" sz="1400" dirty="0" smtClean="0">
                <a:solidFill>
                  <a:schemeClr val="bg1"/>
                </a:solidFill>
                <a:latin typeface="Lato Medium" panose="020F0502020204030203" pitchFamily="34" charset="0"/>
                <a:ea typeface="Lato Medium" panose="020F0502020204030203" pitchFamily="34" charset="0"/>
                <a:cs typeface="Lato Medium" panose="020F0502020204030203" pitchFamily="34" charset="0"/>
              </a:rPr>
              <a:t>Dr. Rick Shankman: </a:t>
            </a:r>
            <a:r>
              <a:rPr lang="en-US" sz="1400" b="1"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Genetically Modified Weather: The Tale of FROSTBAN™ Synthetic </a:t>
            </a:r>
            <a:r>
              <a:rPr lang="en-US" sz="1400" b="1" dirty="0" smtClean="0">
                <a:solidFill>
                  <a:schemeClr val="bg1"/>
                </a:solidFill>
                <a:latin typeface="Lato Medium" panose="020F0502020204030203" pitchFamily="34" charset="0"/>
                <a:ea typeface="Lato Medium" panose="020F0502020204030203" pitchFamily="34" charset="0"/>
                <a:cs typeface="Lato Medium" panose="020F0502020204030203" pitchFamily="34" charset="0"/>
              </a:rPr>
              <a:t>Bacteria</a:t>
            </a:r>
          </a:p>
          <a:p>
            <a:r>
              <a:rPr lang="en-US" sz="1400" b="1"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
            </a:r>
            <a:br>
              <a:rPr lang="en-US" sz="1400" b="1" dirty="0">
                <a:solidFill>
                  <a:schemeClr val="bg1"/>
                </a:solidFill>
                <a:latin typeface="Lato Medium" panose="020F0502020204030203" pitchFamily="34" charset="0"/>
                <a:ea typeface="Lato Medium" panose="020F0502020204030203" pitchFamily="34" charset="0"/>
                <a:cs typeface="Lato Medium" panose="020F0502020204030203" pitchFamily="34" charset="0"/>
              </a:rPr>
            </a:br>
            <a:r>
              <a:rPr lang="en-US" sz="1100" b="1"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https://climatex.mit.edu/genetically-modified-weather-tale-frostban%E2%84%A2-synthetic-bacteria</a:t>
            </a:r>
            <a:endParaRPr lang="en-US" sz="1100" b="1" dirty="0">
              <a:solidFill>
                <a:schemeClr val="bg1"/>
              </a:solidFill>
              <a:latin typeface="Lato Medium" panose="020F0502020204030203" pitchFamily="34" charset="0"/>
              <a:ea typeface="Lato Medium" panose="020F0502020204030203" pitchFamily="34" charset="0"/>
              <a:cs typeface="Lato Medium" panose="020F0502020204030203" pitchFamily="34" charset="0"/>
            </a:endParaRPr>
          </a:p>
          <a:p>
            <a:endParaRPr lang="en-US" sz="1600" i="1"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pic>
        <p:nvPicPr>
          <p:cNvPr id="10242" name="Picture 2" descr="E:\CV News\CONTENT\Geoengineering and Breaking the Water Cycle\Sky High Bacteria Could Affect Climate  Scientists Say   The Weather Channe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7185" y="1365539"/>
            <a:ext cx="4987538" cy="3640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8921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0" y="0"/>
            <a:ext cx="12188891" cy="6858000"/>
          </a:xfrm>
          <a:prstGeom prst="rect">
            <a:avLst/>
          </a:prstGeom>
          <a:gradFill flip="none" rotWithShape="1">
            <a:gsLst>
              <a:gs pos="36000">
                <a:srgbClr val="09192F"/>
              </a:gs>
              <a:gs pos="100000">
                <a:srgbClr val="125680"/>
              </a:gs>
              <a:gs pos="0">
                <a:srgbClr val="070C1E"/>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91" name="Group 90"/>
          <p:cNvGrpSpPr/>
          <p:nvPr/>
        </p:nvGrpSpPr>
        <p:grpSpPr>
          <a:xfrm>
            <a:off x="814298" y="3025483"/>
            <a:ext cx="11103746" cy="1914300"/>
            <a:chOff x="814298" y="3025483"/>
            <a:chExt cx="11103746" cy="1914300"/>
          </a:xfrm>
        </p:grpSpPr>
        <p:sp>
          <p:nvSpPr>
            <p:cNvPr id="60" name="Oval 58"/>
            <p:cNvSpPr>
              <a:spLocks noChangeArrowheads="1"/>
            </p:cNvSpPr>
            <p:nvPr/>
          </p:nvSpPr>
          <p:spPr bwMode="auto">
            <a:xfrm>
              <a:off x="3386428" y="4608849"/>
              <a:ext cx="72644" cy="73989"/>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Oval 59"/>
            <p:cNvSpPr>
              <a:spLocks noChangeArrowheads="1"/>
            </p:cNvSpPr>
            <p:nvPr/>
          </p:nvSpPr>
          <p:spPr bwMode="auto">
            <a:xfrm>
              <a:off x="5030332" y="4828126"/>
              <a:ext cx="73989" cy="73989"/>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60"/>
            <p:cNvSpPr>
              <a:spLocks noChangeArrowheads="1"/>
            </p:cNvSpPr>
            <p:nvPr/>
          </p:nvSpPr>
          <p:spPr bwMode="auto">
            <a:xfrm>
              <a:off x="5415075" y="3921423"/>
              <a:ext cx="73989" cy="73989"/>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Oval 61"/>
            <p:cNvSpPr>
              <a:spLocks noChangeArrowheads="1"/>
            </p:cNvSpPr>
            <p:nvPr/>
          </p:nvSpPr>
          <p:spPr bwMode="auto">
            <a:xfrm>
              <a:off x="814298" y="4182814"/>
              <a:ext cx="72644" cy="76680"/>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62"/>
            <p:cNvSpPr>
              <a:spLocks noChangeArrowheads="1"/>
            </p:cNvSpPr>
            <p:nvPr/>
          </p:nvSpPr>
          <p:spPr bwMode="auto">
            <a:xfrm>
              <a:off x="1949695" y="4214689"/>
              <a:ext cx="7533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Oval 63"/>
            <p:cNvSpPr>
              <a:spLocks noChangeArrowheads="1"/>
            </p:cNvSpPr>
            <p:nvPr/>
          </p:nvSpPr>
          <p:spPr bwMode="auto">
            <a:xfrm>
              <a:off x="3917805" y="4007520"/>
              <a:ext cx="76680" cy="73989"/>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Oval 64"/>
            <p:cNvSpPr>
              <a:spLocks noChangeArrowheads="1"/>
            </p:cNvSpPr>
            <p:nvPr/>
          </p:nvSpPr>
          <p:spPr bwMode="auto">
            <a:xfrm>
              <a:off x="4544694" y="3260902"/>
              <a:ext cx="75334" cy="7533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Oval 65"/>
            <p:cNvSpPr>
              <a:spLocks noChangeArrowheads="1"/>
            </p:cNvSpPr>
            <p:nvPr/>
          </p:nvSpPr>
          <p:spPr bwMode="auto">
            <a:xfrm>
              <a:off x="6254515" y="3396773"/>
              <a:ext cx="73989" cy="76680"/>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Oval 66"/>
            <p:cNvSpPr>
              <a:spLocks noChangeArrowheads="1"/>
            </p:cNvSpPr>
            <p:nvPr/>
          </p:nvSpPr>
          <p:spPr bwMode="auto">
            <a:xfrm>
              <a:off x="1739835" y="3260902"/>
              <a:ext cx="75334" cy="7533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Oval 67"/>
            <p:cNvSpPr>
              <a:spLocks noChangeArrowheads="1"/>
            </p:cNvSpPr>
            <p:nvPr/>
          </p:nvSpPr>
          <p:spPr bwMode="auto">
            <a:xfrm>
              <a:off x="1189625" y="4272535"/>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Oval 68"/>
            <p:cNvSpPr>
              <a:spLocks noChangeArrowheads="1"/>
            </p:cNvSpPr>
            <p:nvPr/>
          </p:nvSpPr>
          <p:spPr bwMode="auto">
            <a:xfrm>
              <a:off x="6664818" y="3816493"/>
              <a:ext cx="73989" cy="76680"/>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Oval 69"/>
            <p:cNvSpPr>
              <a:spLocks noChangeArrowheads="1"/>
            </p:cNvSpPr>
            <p:nvPr/>
          </p:nvSpPr>
          <p:spPr bwMode="auto">
            <a:xfrm>
              <a:off x="11845400" y="4214689"/>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Oval 70"/>
            <p:cNvSpPr>
              <a:spLocks noChangeArrowheads="1"/>
            </p:cNvSpPr>
            <p:nvPr/>
          </p:nvSpPr>
          <p:spPr bwMode="auto">
            <a:xfrm>
              <a:off x="10592967" y="3603943"/>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Oval 71"/>
            <p:cNvSpPr>
              <a:spLocks noChangeArrowheads="1"/>
            </p:cNvSpPr>
            <p:nvPr/>
          </p:nvSpPr>
          <p:spPr bwMode="auto">
            <a:xfrm>
              <a:off x="4197618" y="4867139"/>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Oval 72"/>
            <p:cNvSpPr>
              <a:spLocks noChangeArrowheads="1"/>
            </p:cNvSpPr>
            <p:nvPr/>
          </p:nvSpPr>
          <p:spPr bwMode="auto">
            <a:xfrm>
              <a:off x="5596685" y="4643826"/>
              <a:ext cx="76680" cy="76680"/>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Oval 73"/>
            <p:cNvSpPr>
              <a:spLocks noChangeArrowheads="1"/>
            </p:cNvSpPr>
            <p:nvPr/>
          </p:nvSpPr>
          <p:spPr bwMode="auto">
            <a:xfrm>
              <a:off x="2413808" y="3025483"/>
              <a:ext cx="72644" cy="7533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Oval 74"/>
            <p:cNvSpPr>
              <a:spLocks noChangeArrowheads="1"/>
            </p:cNvSpPr>
            <p:nvPr/>
          </p:nvSpPr>
          <p:spPr bwMode="auto">
            <a:xfrm>
              <a:off x="2887338" y="3531299"/>
              <a:ext cx="72644" cy="7533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Oval 75"/>
            <p:cNvSpPr>
              <a:spLocks noChangeArrowheads="1"/>
            </p:cNvSpPr>
            <p:nvPr/>
          </p:nvSpPr>
          <p:spPr bwMode="auto">
            <a:xfrm>
              <a:off x="4025425" y="4214689"/>
              <a:ext cx="76680" cy="7264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Oval 76"/>
            <p:cNvSpPr>
              <a:spLocks noChangeArrowheads="1"/>
            </p:cNvSpPr>
            <p:nvPr/>
          </p:nvSpPr>
          <p:spPr bwMode="auto">
            <a:xfrm>
              <a:off x="11549444" y="3846089"/>
              <a:ext cx="73989" cy="7533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Oval 77"/>
            <p:cNvSpPr>
              <a:spLocks noChangeArrowheads="1"/>
            </p:cNvSpPr>
            <p:nvPr/>
          </p:nvSpPr>
          <p:spPr bwMode="auto">
            <a:xfrm>
              <a:off x="6738807" y="4421859"/>
              <a:ext cx="75334" cy="7533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Oval 78"/>
            <p:cNvSpPr>
              <a:spLocks noChangeArrowheads="1"/>
            </p:cNvSpPr>
            <p:nvPr/>
          </p:nvSpPr>
          <p:spPr bwMode="auto">
            <a:xfrm>
              <a:off x="10812244" y="4119176"/>
              <a:ext cx="76680" cy="76680"/>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Oval 79"/>
            <p:cNvSpPr>
              <a:spLocks noChangeArrowheads="1"/>
            </p:cNvSpPr>
            <p:nvPr/>
          </p:nvSpPr>
          <p:spPr bwMode="auto">
            <a:xfrm>
              <a:off x="6970191" y="3883756"/>
              <a:ext cx="73989" cy="7264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93" name="TextBox 92"/>
          <p:cNvSpPr txBox="1"/>
          <p:nvPr/>
        </p:nvSpPr>
        <p:spPr>
          <a:xfrm>
            <a:off x="612396" y="478424"/>
            <a:ext cx="9647193" cy="923330"/>
          </a:xfrm>
          <a:prstGeom prst="rect">
            <a:avLst/>
          </a:prstGeom>
          <a:noFill/>
        </p:spPr>
        <p:txBody>
          <a:bodyPr wrap="none" rtlCol="0" anchor="ctr">
            <a:spAutoFit/>
          </a:bodyPr>
          <a:lstStyle/>
          <a:p>
            <a:r>
              <a:rPr lang="cy-GB" sz="5400" dirty="0" smtClean="0">
                <a:solidFill>
                  <a:schemeClr val="bg1"/>
                </a:solidFill>
                <a:latin typeface="Lato Black" panose="020F0502020204030203" pitchFamily="34" charset="0"/>
                <a:ea typeface="Lato Black" panose="020F0502020204030203" pitchFamily="34" charset="0"/>
                <a:cs typeface="Lato Black" panose="020F0502020204030203" pitchFamily="34" charset="0"/>
              </a:rPr>
              <a:t>BACTERIAL CLOUD SEEDING</a:t>
            </a:r>
            <a:endParaRPr lang="en-US" sz="5400"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99" name="TextBox 98"/>
          <p:cNvSpPr txBox="1"/>
          <p:nvPr/>
        </p:nvSpPr>
        <p:spPr>
          <a:xfrm>
            <a:off x="696660" y="1554264"/>
            <a:ext cx="5452179" cy="4555093"/>
          </a:xfrm>
          <a:prstGeom prst="rect">
            <a:avLst/>
          </a:prstGeom>
          <a:noFill/>
        </p:spPr>
        <p:txBody>
          <a:bodyPr wrap="square" rtlCol="0" anchor="ctr">
            <a:spAutoFit/>
          </a:bodyPr>
          <a:lstStyle/>
          <a:p>
            <a:r>
              <a:rPr lang="en-US" sz="2800" dirty="0">
                <a:solidFill>
                  <a:srgbClr val="B0F7F4"/>
                </a:solidFill>
              </a:rPr>
              <a:t>Recent discoveries show that </a:t>
            </a:r>
            <a:r>
              <a:rPr lang="en-US" sz="2800" dirty="0">
                <a:solidFill>
                  <a:schemeClr val="bg1"/>
                </a:solidFill>
              </a:rPr>
              <a:t>“rain-making bacteria” </a:t>
            </a:r>
            <a:r>
              <a:rPr lang="en-US" sz="2800" dirty="0">
                <a:solidFill>
                  <a:srgbClr val="B0F7F4"/>
                </a:solidFill>
              </a:rPr>
              <a:t>are more efficient at forming these nuclei than inert particles, due to their larger size and surface area</a:t>
            </a:r>
            <a:r>
              <a:rPr lang="en-US" sz="2800" dirty="0" smtClean="0">
                <a:solidFill>
                  <a:srgbClr val="B0F7F4"/>
                </a:solidFill>
              </a:rPr>
              <a:t>.</a:t>
            </a:r>
          </a:p>
          <a:p>
            <a:endParaRPr lang="en-US" sz="2800" i="1" dirty="0">
              <a:solidFill>
                <a:srgbClr val="B0F7F4"/>
              </a:solidFill>
              <a:latin typeface="Lato Black" panose="020F0502020204030203" pitchFamily="34" charset="0"/>
              <a:ea typeface="Lato Black" panose="020F0502020204030203" pitchFamily="34" charset="0"/>
              <a:cs typeface="Lato Black" panose="020F0502020204030203" pitchFamily="34" charset="0"/>
            </a:endParaRPr>
          </a:p>
          <a:p>
            <a:r>
              <a:rPr lang="en-US" sz="1600" dirty="0">
                <a:solidFill>
                  <a:srgbClr val="B0F7F4"/>
                </a:solidFill>
              </a:rPr>
              <a:t>Minerals can only orient a few water molecules but bacterial proteins are big and can orient many simultaneously. </a:t>
            </a:r>
            <a:r>
              <a:rPr lang="en-US" sz="1600" dirty="0">
                <a:solidFill>
                  <a:schemeClr val="bg1"/>
                </a:solidFill>
                <a:latin typeface="+mj-lt"/>
              </a:rPr>
              <a:t>Ski resorts exploit this property by using attenuated bacteria for the seeding of artificial snow</a:t>
            </a:r>
            <a:r>
              <a:rPr lang="en-US" sz="1600" dirty="0">
                <a:solidFill>
                  <a:srgbClr val="B0F7F4"/>
                </a:solidFill>
              </a:rPr>
              <a:t>. The older method of seeding clouds with silver iodide has been in use for over 60 years</a:t>
            </a:r>
            <a:r>
              <a:rPr lang="en-US" sz="1600" dirty="0" smtClean="0">
                <a:solidFill>
                  <a:srgbClr val="B0F7F4"/>
                </a:solidFill>
              </a:rPr>
              <a:t>.</a:t>
            </a:r>
          </a:p>
          <a:p>
            <a:endParaRPr lang="en-US" sz="1600" i="1" dirty="0">
              <a:solidFill>
                <a:srgbClr val="B0F7F4"/>
              </a:solidFill>
              <a:latin typeface="Lato Black" panose="020F0502020204030203" pitchFamily="34" charset="0"/>
              <a:ea typeface="Lato Black" panose="020F0502020204030203" pitchFamily="34" charset="0"/>
              <a:cs typeface="Lato Black" panose="020F0502020204030203" pitchFamily="34" charset="0"/>
            </a:endParaRPr>
          </a:p>
          <a:p>
            <a:r>
              <a:rPr lang="en-US" sz="1000" i="1" dirty="0">
                <a:solidFill>
                  <a:schemeClr val="bg1"/>
                </a:solidFill>
                <a:latin typeface="+mj-lt"/>
                <a:ea typeface="Lato Hairline" panose="020F0502020204030203" pitchFamily="34" charset="0"/>
                <a:cs typeface="Lato Hairline" panose="020F0502020204030203" pitchFamily="34" charset="0"/>
              </a:rPr>
              <a:t>http://www.hardydiagnostics.com/wp-content/uploads/2016/05/Ice-Forming-Bacteria.pdf</a:t>
            </a:r>
            <a:endParaRPr lang="en-US" sz="1000" i="1" dirty="0">
              <a:solidFill>
                <a:schemeClr val="bg1"/>
              </a:solidFill>
              <a:latin typeface="+mj-lt"/>
              <a:ea typeface="Lato Hairline" panose="020F0502020204030203" pitchFamily="34" charset="0"/>
              <a:cs typeface="Lato Hairline" panose="020F0502020204030203" pitchFamily="34" charset="0"/>
            </a:endParaRPr>
          </a:p>
        </p:txBody>
      </p:sp>
      <p:pic>
        <p:nvPicPr>
          <p:cNvPr id="8194" name="Picture 2" descr="E:\CV News\CONTENT\Geoengineering and Breaking the Water Cycle\The Rain Making Bacteria   Pseudomonas syringae   Cloud seeding and bioprecipitat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5683" y="1672720"/>
            <a:ext cx="3627749" cy="4656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40647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0" y="0"/>
            <a:ext cx="12188891" cy="6858000"/>
          </a:xfrm>
          <a:prstGeom prst="rect">
            <a:avLst/>
          </a:prstGeom>
          <a:gradFill flip="none" rotWithShape="1">
            <a:gsLst>
              <a:gs pos="36000">
                <a:srgbClr val="09192F"/>
              </a:gs>
              <a:gs pos="100000">
                <a:srgbClr val="125680"/>
              </a:gs>
              <a:gs pos="0">
                <a:srgbClr val="070C1E"/>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91" name="Group 90"/>
          <p:cNvGrpSpPr/>
          <p:nvPr/>
        </p:nvGrpSpPr>
        <p:grpSpPr>
          <a:xfrm>
            <a:off x="814298" y="3025483"/>
            <a:ext cx="11103746" cy="1914300"/>
            <a:chOff x="814298" y="3025483"/>
            <a:chExt cx="11103746" cy="1914300"/>
          </a:xfrm>
        </p:grpSpPr>
        <p:sp>
          <p:nvSpPr>
            <p:cNvPr id="60" name="Oval 58"/>
            <p:cNvSpPr>
              <a:spLocks noChangeArrowheads="1"/>
            </p:cNvSpPr>
            <p:nvPr/>
          </p:nvSpPr>
          <p:spPr bwMode="auto">
            <a:xfrm>
              <a:off x="3386428" y="4608849"/>
              <a:ext cx="72644" cy="73989"/>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Oval 59"/>
            <p:cNvSpPr>
              <a:spLocks noChangeArrowheads="1"/>
            </p:cNvSpPr>
            <p:nvPr/>
          </p:nvSpPr>
          <p:spPr bwMode="auto">
            <a:xfrm>
              <a:off x="5030332" y="4828126"/>
              <a:ext cx="73989" cy="73989"/>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60"/>
            <p:cNvSpPr>
              <a:spLocks noChangeArrowheads="1"/>
            </p:cNvSpPr>
            <p:nvPr/>
          </p:nvSpPr>
          <p:spPr bwMode="auto">
            <a:xfrm>
              <a:off x="5415075" y="3921423"/>
              <a:ext cx="73989" cy="73989"/>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Oval 61"/>
            <p:cNvSpPr>
              <a:spLocks noChangeArrowheads="1"/>
            </p:cNvSpPr>
            <p:nvPr/>
          </p:nvSpPr>
          <p:spPr bwMode="auto">
            <a:xfrm>
              <a:off x="814298" y="4182814"/>
              <a:ext cx="72644" cy="76680"/>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62"/>
            <p:cNvSpPr>
              <a:spLocks noChangeArrowheads="1"/>
            </p:cNvSpPr>
            <p:nvPr/>
          </p:nvSpPr>
          <p:spPr bwMode="auto">
            <a:xfrm>
              <a:off x="1949695" y="4214689"/>
              <a:ext cx="7533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Oval 63"/>
            <p:cNvSpPr>
              <a:spLocks noChangeArrowheads="1"/>
            </p:cNvSpPr>
            <p:nvPr/>
          </p:nvSpPr>
          <p:spPr bwMode="auto">
            <a:xfrm>
              <a:off x="3917805" y="4007520"/>
              <a:ext cx="76680" cy="73989"/>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Oval 64"/>
            <p:cNvSpPr>
              <a:spLocks noChangeArrowheads="1"/>
            </p:cNvSpPr>
            <p:nvPr/>
          </p:nvSpPr>
          <p:spPr bwMode="auto">
            <a:xfrm>
              <a:off x="4544694" y="3260902"/>
              <a:ext cx="75334" cy="7533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Oval 65"/>
            <p:cNvSpPr>
              <a:spLocks noChangeArrowheads="1"/>
            </p:cNvSpPr>
            <p:nvPr/>
          </p:nvSpPr>
          <p:spPr bwMode="auto">
            <a:xfrm>
              <a:off x="6254515" y="3396773"/>
              <a:ext cx="73989" cy="76680"/>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Oval 66"/>
            <p:cNvSpPr>
              <a:spLocks noChangeArrowheads="1"/>
            </p:cNvSpPr>
            <p:nvPr/>
          </p:nvSpPr>
          <p:spPr bwMode="auto">
            <a:xfrm>
              <a:off x="1739835" y="3260902"/>
              <a:ext cx="75334" cy="7533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Oval 67"/>
            <p:cNvSpPr>
              <a:spLocks noChangeArrowheads="1"/>
            </p:cNvSpPr>
            <p:nvPr/>
          </p:nvSpPr>
          <p:spPr bwMode="auto">
            <a:xfrm>
              <a:off x="1189625" y="4272535"/>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Oval 68"/>
            <p:cNvSpPr>
              <a:spLocks noChangeArrowheads="1"/>
            </p:cNvSpPr>
            <p:nvPr/>
          </p:nvSpPr>
          <p:spPr bwMode="auto">
            <a:xfrm>
              <a:off x="6664818" y="3816493"/>
              <a:ext cx="73989" cy="76680"/>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Oval 69"/>
            <p:cNvSpPr>
              <a:spLocks noChangeArrowheads="1"/>
            </p:cNvSpPr>
            <p:nvPr/>
          </p:nvSpPr>
          <p:spPr bwMode="auto">
            <a:xfrm>
              <a:off x="11845400" y="4214689"/>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Oval 70"/>
            <p:cNvSpPr>
              <a:spLocks noChangeArrowheads="1"/>
            </p:cNvSpPr>
            <p:nvPr/>
          </p:nvSpPr>
          <p:spPr bwMode="auto">
            <a:xfrm>
              <a:off x="10592967" y="3603943"/>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Oval 71"/>
            <p:cNvSpPr>
              <a:spLocks noChangeArrowheads="1"/>
            </p:cNvSpPr>
            <p:nvPr/>
          </p:nvSpPr>
          <p:spPr bwMode="auto">
            <a:xfrm>
              <a:off x="4197618" y="4867139"/>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Oval 72"/>
            <p:cNvSpPr>
              <a:spLocks noChangeArrowheads="1"/>
            </p:cNvSpPr>
            <p:nvPr/>
          </p:nvSpPr>
          <p:spPr bwMode="auto">
            <a:xfrm>
              <a:off x="5596685" y="4643826"/>
              <a:ext cx="76680" cy="76680"/>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Oval 73"/>
            <p:cNvSpPr>
              <a:spLocks noChangeArrowheads="1"/>
            </p:cNvSpPr>
            <p:nvPr/>
          </p:nvSpPr>
          <p:spPr bwMode="auto">
            <a:xfrm>
              <a:off x="2413808" y="3025483"/>
              <a:ext cx="72644" cy="7533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Oval 74"/>
            <p:cNvSpPr>
              <a:spLocks noChangeArrowheads="1"/>
            </p:cNvSpPr>
            <p:nvPr/>
          </p:nvSpPr>
          <p:spPr bwMode="auto">
            <a:xfrm>
              <a:off x="2887338" y="3531299"/>
              <a:ext cx="72644" cy="7533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Oval 75"/>
            <p:cNvSpPr>
              <a:spLocks noChangeArrowheads="1"/>
            </p:cNvSpPr>
            <p:nvPr/>
          </p:nvSpPr>
          <p:spPr bwMode="auto">
            <a:xfrm>
              <a:off x="4025425" y="4214689"/>
              <a:ext cx="76680" cy="7264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Oval 76"/>
            <p:cNvSpPr>
              <a:spLocks noChangeArrowheads="1"/>
            </p:cNvSpPr>
            <p:nvPr/>
          </p:nvSpPr>
          <p:spPr bwMode="auto">
            <a:xfrm>
              <a:off x="11549444" y="3846089"/>
              <a:ext cx="73989" cy="7533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Oval 77"/>
            <p:cNvSpPr>
              <a:spLocks noChangeArrowheads="1"/>
            </p:cNvSpPr>
            <p:nvPr/>
          </p:nvSpPr>
          <p:spPr bwMode="auto">
            <a:xfrm>
              <a:off x="6738807" y="4421859"/>
              <a:ext cx="75334" cy="7533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Oval 78"/>
            <p:cNvSpPr>
              <a:spLocks noChangeArrowheads="1"/>
            </p:cNvSpPr>
            <p:nvPr/>
          </p:nvSpPr>
          <p:spPr bwMode="auto">
            <a:xfrm>
              <a:off x="10812244" y="4119176"/>
              <a:ext cx="76680" cy="76680"/>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Oval 79"/>
            <p:cNvSpPr>
              <a:spLocks noChangeArrowheads="1"/>
            </p:cNvSpPr>
            <p:nvPr/>
          </p:nvSpPr>
          <p:spPr bwMode="auto">
            <a:xfrm>
              <a:off x="6970191" y="3883756"/>
              <a:ext cx="73989" cy="7264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4339" name="Picture 3" descr="E:\CV News\CONTENT\Geoengineering and Breaking the Water Cycle\accidental-geoengineering-ship-tracks-contrai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93682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0" y="0"/>
            <a:ext cx="12188891" cy="6858000"/>
          </a:xfrm>
          <a:prstGeom prst="rect">
            <a:avLst/>
          </a:prstGeom>
          <a:gradFill flip="none" rotWithShape="1">
            <a:gsLst>
              <a:gs pos="36000">
                <a:srgbClr val="09192F"/>
              </a:gs>
              <a:gs pos="100000">
                <a:srgbClr val="125680"/>
              </a:gs>
              <a:gs pos="0">
                <a:srgbClr val="070C1E"/>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91" name="Group 90"/>
          <p:cNvGrpSpPr/>
          <p:nvPr/>
        </p:nvGrpSpPr>
        <p:grpSpPr>
          <a:xfrm>
            <a:off x="814298" y="2844337"/>
            <a:ext cx="11103746" cy="1914300"/>
            <a:chOff x="814298" y="3025483"/>
            <a:chExt cx="11103746" cy="1914300"/>
          </a:xfrm>
        </p:grpSpPr>
        <p:sp>
          <p:nvSpPr>
            <p:cNvPr id="60" name="Oval 58"/>
            <p:cNvSpPr>
              <a:spLocks noChangeArrowheads="1"/>
            </p:cNvSpPr>
            <p:nvPr/>
          </p:nvSpPr>
          <p:spPr bwMode="auto">
            <a:xfrm>
              <a:off x="3386428" y="4608849"/>
              <a:ext cx="72644" cy="73989"/>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Oval 59"/>
            <p:cNvSpPr>
              <a:spLocks noChangeArrowheads="1"/>
            </p:cNvSpPr>
            <p:nvPr/>
          </p:nvSpPr>
          <p:spPr bwMode="auto">
            <a:xfrm>
              <a:off x="5030332" y="4828126"/>
              <a:ext cx="73989" cy="73989"/>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60"/>
            <p:cNvSpPr>
              <a:spLocks noChangeArrowheads="1"/>
            </p:cNvSpPr>
            <p:nvPr/>
          </p:nvSpPr>
          <p:spPr bwMode="auto">
            <a:xfrm>
              <a:off x="5415075" y="3921423"/>
              <a:ext cx="73989" cy="73989"/>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Oval 61"/>
            <p:cNvSpPr>
              <a:spLocks noChangeArrowheads="1"/>
            </p:cNvSpPr>
            <p:nvPr/>
          </p:nvSpPr>
          <p:spPr bwMode="auto">
            <a:xfrm>
              <a:off x="814298" y="4182814"/>
              <a:ext cx="72644" cy="76680"/>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62"/>
            <p:cNvSpPr>
              <a:spLocks noChangeArrowheads="1"/>
            </p:cNvSpPr>
            <p:nvPr/>
          </p:nvSpPr>
          <p:spPr bwMode="auto">
            <a:xfrm>
              <a:off x="1949695" y="4214689"/>
              <a:ext cx="7533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Oval 63"/>
            <p:cNvSpPr>
              <a:spLocks noChangeArrowheads="1"/>
            </p:cNvSpPr>
            <p:nvPr/>
          </p:nvSpPr>
          <p:spPr bwMode="auto">
            <a:xfrm>
              <a:off x="3917805" y="4007520"/>
              <a:ext cx="76680" cy="73989"/>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Oval 64"/>
            <p:cNvSpPr>
              <a:spLocks noChangeArrowheads="1"/>
            </p:cNvSpPr>
            <p:nvPr/>
          </p:nvSpPr>
          <p:spPr bwMode="auto">
            <a:xfrm>
              <a:off x="4544694" y="3260902"/>
              <a:ext cx="75334" cy="7533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Oval 65"/>
            <p:cNvSpPr>
              <a:spLocks noChangeArrowheads="1"/>
            </p:cNvSpPr>
            <p:nvPr/>
          </p:nvSpPr>
          <p:spPr bwMode="auto">
            <a:xfrm>
              <a:off x="6254515" y="3396773"/>
              <a:ext cx="73989" cy="76680"/>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Oval 66"/>
            <p:cNvSpPr>
              <a:spLocks noChangeArrowheads="1"/>
            </p:cNvSpPr>
            <p:nvPr/>
          </p:nvSpPr>
          <p:spPr bwMode="auto">
            <a:xfrm>
              <a:off x="1739835" y="3260902"/>
              <a:ext cx="75334" cy="7533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Oval 67"/>
            <p:cNvSpPr>
              <a:spLocks noChangeArrowheads="1"/>
            </p:cNvSpPr>
            <p:nvPr/>
          </p:nvSpPr>
          <p:spPr bwMode="auto">
            <a:xfrm>
              <a:off x="1189625" y="4272535"/>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Oval 68"/>
            <p:cNvSpPr>
              <a:spLocks noChangeArrowheads="1"/>
            </p:cNvSpPr>
            <p:nvPr/>
          </p:nvSpPr>
          <p:spPr bwMode="auto">
            <a:xfrm>
              <a:off x="6664818" y="3816493"/>
              <a:ext cx="73989" cy="76680"/>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Oval 69"/>
            <p:cNvSpPr>
              <a:spLocks noChangeArrowheads="1"/>
            </p:cNvSpPr>
            <p:nvPr/>
          </p:nvSpPr>
          <p:spPr bwMode="auto">
            <a:xfrm>
              <a:off x="11845400" y="4214689"/>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Oval 70"/>
            <p:cNvSpPr>
              <a:spLocks noChangeArrowheads="1"/>
            </p:cNvSpPr>
            <p:nvPr/>
          </p:nvSpPr>
          <p:spPr bwMode="auto">
            <a:xfrm>
              <a:off x="10592967" y="3603943"/>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Oval 71"/>
            <p:cNvSpPr>
              <a:spLocks noChangeArrowheads="1"/>
            </p:cNvSpPr>
            <p:nvPr/>
          </p:nvSpPr>
          <p:spPr bwMode="auto">
            <a:xfrm>
              <a:off x="4197618" y="4867139"/>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Oval 72"/>
            <p:cNvSpPr>
              <a:spLocks noChangeArrowheads="1"/>
            </p:cNvSpPr>
            <p:nvPr/>
          </p:nvSpPr>
          <p:spPr bwMode="auto">
            <a:xfrm>
              <a:off x="5596685" y="4643826"/>
              <a:ext cx="76680" cy="76680"/>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Oval 73"/>
            <p:cNvSpPr>
              <a:spLocks noChangeArrowheads="1"/>
            </p:cNvSpPr>
            <p:nvPr/>
          </p:nvSpPr>
          <p:spPr bwMode="auto">
            <a:xfrm>
              <a:off x="2413808" y="3025483"/>
              <a:ext cx="72644" cy="7533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Oval 74"/>
            <p:cNvSpPr>
              <a:spLocks noChangeArrowheads="1"/>
            </p:cNvSpPr>
            <p:nvPr/>
          </p:nvSpPr>
          <p:spPr bwMode="auto">
            <a:xfrm>
              <a:off x="2887338" y="3531299"/>
              <a:ext cx="72644" cy="7533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Oval 75"/>
            <p:cNvSpPr>
              <a:spLocks noChangeArrowheads="1"/>
            </p:cNvSpPr>
            <p:nvPr/>
          </p:nvSpPr>
          <p:spPr bwMode="auto">
            <a:xfrm>
              <a:off x="4025425" y="4214689"/>
              <a:ext cx="76680" cy="7264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Oval 76"/>
            <p:cNvSpPr>
              <a:spLocks noChangeArrowheads="1"/>
            </p:cNvSpPr>
            <p:nvPr/>
          </p:nvSpPr>
          <p:spPr bwMode="auto">
            <a:xfrm>
              <a:off x="11549444" y="3846089"/>
              <a:ext cx="73989" cy="7533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Oval 77"/>
            <p:cNvSpPr>
              <a:spLocks noChangeArrowheads="1"/>
            </p:cNvSpPr>
            <p:nvPr/>
          </p:nvSpPr>
          <p:spPr bwMode="auto">
            <a:xfrm>
              <a:off x="6738807" y="4421859"/>
              <a:ext cx="75334" cy="7533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Oval 78"/>
            <p:cNvSpPr>
              <a:spLocks noChangeArrowheads="1"/>
            </p:cNvSpPr>
            <p:nvPr/>
          </p:nvSpPr>
          <p:spPr bwMode="auto">
            <a:xfrm>
              <a:off x="10812244" y="4119176"/>
              <a:ext cx="76680" cy="76680"/>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Oval 79"/>
            <p:cNvSpPr>
              <a:spLocks noChangeArrowheads="1"/>
            </p:cNvSpPr>
            <p:nvPr/>
          </p:nvSpPr>
          <p:spPr bwMode="auto">
            <a:xfrm>
              <a:off x="6970191" y="3883756"/>
              <a:ext cx="73989" cy="7264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93" name="TextBox 92"/>
          <p:cNvSpPr txBox="1"/>
          <p:nvPr/>
        </p:nvSpPr>
        <p:spPr>
          <a:xfrm>
            <a:off x="627568" y="166503"/>
            <a:ext cx="6872394" cy="923330"/>
          </a:xfrm>
          <a:prstGeom prst="rect">
            <a:avLst/>
          </a:prstGeom>
          <a:noFill/>
        </p:spPr>
        <p:txBody>
          <a:bodyPr wrap="none" rtlCol="0" anchor="ctr">
            <a:spAutoFit/>
          </a:bodyPr>
          <a:lstStyle/>
          <a:p>
            <a:r>
              <a:rPr lang="cy-GB" sz="5400" dirty="0" smtClean="0">
                <a:solidFill>
                  <a:schemeClr val="bg1"/>
                </a:solidFill>
                <a:latin typeface="Lato Black" panose="020F0502020204030203" pitchFamily="34" charset="0"/>
                <a:ea typeface="Lato Black" panose="020F0502020204030203" pitchFamily="34" charset="0"/>
                <a:cs typeface="Lato Black" panose="020F0502020204030203" pitchFamily="34" charset="0"/>
              </a:rPr>
              <a:t>ARTIFICIAL CLOUDS</a:t>
            </a:r>
            <a:endParaRPr lang="en-US" sz="5400"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99" name="TextBox 98"/>
          <p:cNvSpPr txBox="1"/>
          <p:nvPr/>
        </p:nvSpPr>
        <p:spPr>
          <a:xfrm>
            <a:off x="627568" y="1017653"/>
            <a:ext cx="11148740" cy="2062103"/>
          </a:xfrm>
          <a:prstGeom prst="rect">
            <a:avLst/>
          </a:prstGeom>
          <a:noFill/>
        </p:spPr>
        <p:txBody>
          <a:bodyPr wrap="square" rtlCol="0" anchor="ctr">
            <a:spAutoFit/>
          </a:bodyPr>
          <a:lstStyle/>
          <a:p>
            <a:r>
              <a:rPr lang="en-US" sz="2800" dirty="0" smtClean="0">
                <a:solidFill>
                  <a:srgbClr val="B0F7F4"/>
                </a:solidFill>
              </a:rPr>
              <a:t>Technocrats have decided to replace natural cloud formation with technological fixes dubbed “Accidental Geoengineering”: </a:t>
            </a:r>
            <a:br>
              <a:rPr lang="en-US" sz="2800" dirty="0" smtClean="0">
                <a:solidFill>
                  <a:srgbClr val="B0F7F4"/>
                </a:solidFill>
              </a:rPr>
            </a:br>
            <a:r>
              <a:rPr lang="en-US" sz="2800" dirty="0" smtClean="0">
                <a:solidFill>
                  <a:schemeClr val="bg1"/>
                </a:solidFill>
              </a:rPr>
              <a:t>Ship Tracks and Aircraft Contrail-Induced Cirrus Clouds</a:t>
            </a:r>
            <a:r>
              <a:rPr lang="en-US" sz="2800" dirty="0" smtClean="0">
                <a:solidFill>
                  <a:srgbClr val="B0F7F4"/>
                </a:solidFill>
              </a:rPr>
              <a:t>.</a:t>
            </a:r>
          </a:p>
          <a:p>
            <a:endParaRPr lang="en-US" sz="2800" i="1" dirty="0">
              <a:solidFill>
                <a:srgbClr val="B0F7F4"/>
              </a:solidFill>
              <a:latin typeface="+mj-lt"/>
              <a:ea typeface="Lato Hairline" panose="020F0502020204030203" pitchFamily="34" charset="0"/>
              <a:cs typeface="Lato Hairline" panose="020F0502020204030203" pitchFamily="34" charset="0"/>
            </a:endParaRPr>
          </a:p>
          <a:p>
            <a:endParaRPr lang="en-US" sz="1600" i="1" dirty="0">
              <a:solidFill>
                <a:schemeClr val="bg1"/>
              </a:solidFill>
              <a:latin typeface="+mj-lt"/>
              <a:ea typeface="Lato Hairline" panose="020F0502020204030203" pitchFamily="34" charset="0"/>
              <a:cs typeface="Lato Hairline" panose="020F0502020204030203" pitchFamily="34" charset="0"/>
            </a:endParaRPr>
          </a:p>
        </p:txBody>
      </p:sp>
      <p:pic>
        <p:nvPicPr>
          <p:cNvPr id="11266" name="Picture 2" descr="E:\CV News\CONTENT\Geoengineering and Breaking the Water Cycle\Airplane-Contrails-May-Be-Creating-Accidental-Geoengineering---Science---Smithsonia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8607" y="2559493"/>
            <a:ext cx="5154826" cy="3822680"/>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E:\CV News\CONTENT\Geoengineering and Breaking the Water Cycle\We’re-about-to-kill-a-massive--accidental-experiment-in-reducing-global-warming---MIT-Technology-Review.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8731" y="2559493"/>
            <a:ext cx="4907954" cy="38308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49695" y="6527854"/>
            <a:ext cx="7611199" cy="246221"/>
          </a:xfrm>
          <a:prstGeom prst="rect">
            <a:avLst/>
          </a:prstGeom>
          <a:noFill/>
        </p:spPr>
        <p:txBody>
          <a:bodyPr wrap="square" rtlCol="0">
            <a:spAutoFit/>
          </a:bodyPr>
          <a:lstStyle/>
          <a:p>
            <a:pPr algn="ctr"/>
            <a:r>
              <a:rPr lang="en-US" sz="1000" dirty="0">
                <a:solidFill>
                  <a:schemeClr val="bg1"/>
                </a:solidFill>
              </a:rPr>
              <a:t>https://climateviewer.com/2018/04/01/accidental-geoengineering-with-ship-tracks-contrails/</a:t>
            </a:r>
          </a:p>
        </p:txBody>
      </p:sp>
    </p:spTree>
    <p:extLst>
      <p:ext uri="{BB962C8B-B14F-4D97-AF65-F5344CB8AC3E}">
        <p14:creationId xmlns:p14="http://schemas.microsoft.com/office/powerpoint/2010/main" val="22678035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0" y="0"/>
            <a:ext cx="12188891" cy="6858000"/>
          </a:xfrm>
          <a:prstGeom prst="rect">
            <a:avLst/>
          </a:prstGeom>
          <a:gradFill flip="none" rotWithShape="1">
            <a:gsLst>
              <a:gs pos="36000">
                <a:srgbClr val="09192F"/>
              </a:gs>
              <a:gs pos="100000">
                <a:srgbClr val="125680"/>
              </a:gs>
              <a:gs pos="0">
                <a:srgbClr val="070C1E"/>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91" name="Group 90"/>
          <p:cNvGrpSpPr/>
          <p:nvPr/>
        </p:nvGrpSpPr>
        <p:grpSpPr>
          <a:xfrm>
            <a:off x="814298" y="3025483"/>
            <a:ext cx="11103746" cy="1914300"/>
            <a:chOff x="814298" y="3025483"/>
            <a:chExt cx="11103746" cy="1914300"/>
          </a:xfrm>
        </p:grpSpPr>
        <p:sp>
          <p:nvSpPr>
            <p:cNvPr id="60" name="Oval 58"/>
            <p:cNvSpPr>
              <a:spLocks noChangeArrowheads="1"/>
            </p:cNvSpPr>
            <p:nvPr/>
          </p:nvSpPr>
          <p:spPr bwMode="auto">
            <a:xfrm>
              <a:off x="3386428" y="4608849"/>
              <a:ext cx="72644" cy="73989"/>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Oval 59"/>
            <p:cNvSpPr>
              <a:spLocks noChangeArrowheads="1"/>
            </p:cNvSpPr>
            <p:nvPr/>
          </p:nvSpPr>
          <p:spPr bwMode="auto">
            <a:xfrm>
              <a:off x="5030332" y="4828126"/>
              <a:ext cx="73989" cy="73989"/>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60"/>
            <p:cNvSpPr>
              <a:spLocks noChangeArrowheads="1"/>
            </p:cNvSpPr>
            <p:nvPr/>
          </p:nvSpPr>
          <p:spPr bwMode="auto">
            <a:xfrm>
              <a:off x="5415075" y="3921423"/>
              <a:ext cx="73989" cy="73989"/>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Oval 61"/>
            <p:cNvSpPr>
              <a:spLocks noChangeArrowheads="1"/>
            </p:cNvSpPr>
            <p:nvPr/>
          </p:nvSpPr>
          <p:spPr bwMode="auto">
            <a:xfrm>
              <a:off x="814298" y="4182814"/>
              <a:ext cx="72644" cy="76680"/>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62"/>
            <p:cNvSpPr>
              <a:spLocks noChangeArrowheads="1"/>
            </p:cNvSpPr>
            <p:nvPr/>
          </p:nvSpPr>
          <p:spPr bwMode="auto">
            <a:xfrm>
              <a:off x="1949695" y="4214689"/>
              <a:ext cx="7533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Oval 63"/>
            <p:cNvSpPr>
              <a:spLocks noChangeArrowheads="1"/>
            </p:cNvSpPr>
            <p:nvPr/>
          </p:nvSpPr>
          <p:spPr bwMode="auto">
            <a:xfrm>
              <a:off x="3917805" y="4007520"/>
              <a:ext cx="76680" cy="73989"/>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Oval 64"/>
            <p:cNvSpPr>
              <a:spLocks noChangeArrowheads="1"/>
            </p:cNvSpPr>
            <p:nvPr/>
          </p:nvSpPr>
          <p:spPr bwMode="auto">
            <a:xfrm>
              <a:off x="4544694" y="3260902"/>
              <a:ext cx="75334" cy="7533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Oval 65"/>
            <p:cNvSpPr>
              <a:spLocks noChangeArrowheads="1"/>
            </p:cNvSpPr>
            <p:nvPr/>
          </p:nvSpPr>
          <p:spPr bwMode="auto">
            <a:xfrm>
              <a:off x="6254515" y="3396773"/>
              <a:ext cx="73989" cy="76680"/>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Oval 66"/>
            <p:cNvSpPr>
              <a:spLocks noChangeArrowheads="1"/>
            </p:cNvSpPr>
            <p:nvPr/>
          </p:nvSpPr>
          <p:spPr bwMode="auto">
            <a:xfrm>
              <a:off x="1739835" y="3260902"/>
              <a:ext cx="75334" cy="7533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Oval 67"/>
            <p:cNvSpPr>
              <a:spLocks noChangeArrowheads="1"/>
            </p:cNvSpPr>
            <p:nvPr/>
          </p:nvSpPr>
          <p:spPr bwMode="auto">
            <a:xfrm>
              <a:off x="1189625" y="4272535"/>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Oval 68"/>
            <p:cNvSpPr>
              <a:spLocks noChangeArrowheads="1"/>
            </p:cNvSpPr>
            <p:nvPr/>
          </p:nvSpPr>
          <p:spPr bwMode="auto">
            <a:xfrm>
              <a:off x="6664818" y="3816493"/>
              <a:ext cx="73989" cy="76680"/>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Oval 69"/>
            <p:cNvSpPr>
              <a:spLocks noChangeArrowheads="1"/>
            </p:cNvSpPr>
            <p:nvPr/>
          </p:nvSpPr>
          <p:spPr bwMode="auto">
            <a:xfrm>
              <a:off x="11845400" y="4214689"/>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Oval 70"/>
            <p:cNvSpPr>
              <a:spLocks noChangeArrowheads="1"/>
            </p:cNvSpPr>
            <p:nvPr/>
          </p:nvSpPr>
          <p:spPr bwMode="auto">
            <a:xfrm>
              <a:off x="10592967" y="3603943"/>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Oval 71"/>
            <p:cNvSpPr>
              <a:spLocks noChangeArrowheads="1"/>
            </p:cNvSpPr>
            <p:nvPr/>
          </p:nvSpPr>
          <p:spPr bwMode="auto">
            <a:xfrm>
              <a:off x="4197618" y="4867139"/>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Oval 72"/>
            <p:cNvSpPr>
              <a:spLocks noChangeArrowheads="1"/>
            </p:cNvSpPr>
            <p:nvPr/>
          </p:nvSpPr>
          <p:spPr bwMode="auto">
            <a:xfrm>
              <a:off x="5596685" y="4643826"/>
              <a:ext cx="76680" cy="76680"/>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Oval 73"/>
            <p:cNvSpPr>
              <a:spLocks noChangeArrowheads="1"/>
            </p:cNvSpPr>
            <p:nvPr/>
          </p:nvSpPr>
          <p:spPr bwMode="auto">
            <a:xfrm>
              <a:off x="2413808" y="3025483"/>
              <a:ext cx="72644" cy="7533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Oval 74"/>
            <p:cNvSpPr>
              <a:spLocks noChangeArrowheads="1"/>
            </p:cNvSpPr>
            <p:nvPr/>
          </p:nvSpPr>
          <p:spPr bwMode="auto">
            <a:xfrm>
              <a:off x="2887338" y="3531299"/>
              <a:ext cx="72644" cy="7533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Oval 75"/>
            <p:cNvSpPr>
              <a:spLocks noChangeArrowheads="1"/>
            </p:cNvSpPr>
            <p:nvPr/>
          </p:nvSpPr>
          <p:spPr bwMode="auto">
            <a:xfrm>
              <a:off x="4025425" y="4214689"/>
              <a:ext cx="76680" cy="7264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Oval 76"/>
            <p:cNvSpPr>
              <a:spLocks noChangeArrowheads="1"/>
            </p:cNvSpPr>
            <p:nvPr/>
          </p:nvSpPr>
          <p:spPr bwMode="auto">
            <a:xfrm>
              <a:off x="11549444" y="3846089"/>
              <a:ext cx="73989" cy="7533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Oval 77"/>
            <p:cNvSpPr>
              <a:spLocks noChangeArrowheads="1"/>
            </p:cNvSpPr>
            <p:nvPr/>
          </p:nvSpPr>
          <p:spPr bwMode="auto">
            <a:xfrm>
              <a:off x="6738807" y="4421859"/>
              <a:ext cx="75334" cy="7533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Oval 78"/>
            <p:cNvSpPr>
              <a:spLocks noChangeArrowheads="1"/>
            </p:cNvSpPr>
            <p:nvPr/>
          </p:nvSpPr>
          <p:spPr bwMode="auto">
            <a:xfrm>
              <a:off x="10812244" y="4119176"/>
              <a:ext cx="76680" cy="76680"/>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Oval 79"/>
            <p:cNvSpPr>
              <a:spLocks noChangeArrowheads="1"/>
            </p:cNvSpPr>
            <p:nvPr/>
          </p:nvSpPr>
          <p:spPr bwMode="auto">
            <a:xfrm>
              <a:off x="6970191" y="3883756"/>
              <a:ext cx="73989" cy="7264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93" name="TextBox 92"/>
          <p:cNvSpPr txBox="1"/>
          <p:nvPr/>
        </p:nvSpPr>
        <p:spPr>
          <a:xfrm>
            <a:off x="627568" y="347649"/>
            <a:ext cx="10810973" cy="923330"/>
          </a:xfrm>
          <a:prstGeom prst="rect">
            <a:avLst/>
          </a:prstGeom>
          <a:noFill/>
        </p:spPr>
        <p:txBody>
          <a:bodyPr wrap="none" rtlCol="0" anchor="ctr">
            <a:spAutoFit/>
          </a:bodyPr>
          <a:lstStyle/>
          <a:p>
            <a:r>
              <a:rPr lang="cy-GB" sz="5400" dirty="0" smtClean="0">
                <a:solidFill>
                  <a:schemeClr val="bg1"/>
                </a:solidFill>
                <a:latin typeface="Lato Black" panose="020F0502020204030203" pitchFamily="34" charset="0"/>
                <a:ea typeface="Lato Black" panose="020F0502020204030203" pitchFamily="34" charset="0"/>
                <a:cs typeface="Lato Black" panose="020F0502020204030203" pitchFamily="34" charset="0"/>
              </a:rPr>
              <a:t>ARTIFICIAL CLOUDS: Ship Tracks</a:t>
            </a:r>
            <a:endParaRPr lang="en-US" sz="5400"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99" name="TextBox 98"/>
          <p:cNvSpPr txBox="1"/>
          <p:nvPr/>
        </p:nvSpPr>
        <p:spPr>
          <a:xfrm>
            <a:off x="552234" y="1242429"/>
            <a:ext cx="3992460" cy="5078313"/>
          </a:xfrm>
          <a:prstGeom prst="rect">
            <a:avLst/>
          </a:prstGeom>
          <a:noFill/>
        </p:spPr>
        <p:txBody>
          <a:bodyPr wrap="square" rtlCol="0" anchor="ctr">
            <a:spAutoFit/>
          </a:bodyPr>
          <a:lstStyle/>
          <a:p>
            <a:r>
              <a:rPr lang="en-US" dirty="0">
                <a:solidFill>
                  <a:srgbClr val="B0F7F4"/>
                </a:solidFill>
              </a:rPr>
              <a:t>Try to maintain or even enhance the current cooling effect from currently emitted </a:t>
            </a:r>
            <a:r>
              <a:rPr lang="en-US" dirty="0" err="1">
                <a:solidFill>
                  <a:srgbClr val="B0F7F4"/>
                </a:solidFill>
              </a:rPr>
              <a:t>sulphate</a:t>
            </a:r>
            <a:r>
              <a:rPr lang="en-US" dirty="0">
                <a:solidFill>
                  <a:srgbClr val="B0F7F4"/>
                </a:solidFill>
              </a:rPr>
              <a:t> aerosols in the troposphere at mid to high northern latitudes.  For example </a:t>
            </a:r>
            <a:r>
              <a:rPr lang="en-US" dirty="0">
                <a:solidFill>
                  <a:schemeClr val="bg1"/>
                </a:solidFill>
                <a:latin typeface="+mj-lt"/>
              </a:rPr>
              <a:t>the regulation to ban bunker fuel for ships should be relaxed while encouraging continued use of bunker fuel</a:t>
            </a:r>
            <a:r>
              <a:rPr lang="en-US" dirty="0">
                <a:solidFill>
                  <a:srgbClr val="B0F7F4"/>
                </a:solidFill>
              </a:rPr>
              <a:t> where the resulting aerosol emissions might be beneficial.  Reduction of </a:t>
            </a:r>
            <a:r>
              <a:rPr lang="en-US" dirty="0" err="1">
                <a:solidFill>
                  <a:srgbClr val="B0F7F4"/>
                </a:solidFill>
              </a:rPr>
              <a:t>sulphate</a:t>
            </a:r>
            <a:r>
              <a:rPr lang="en-US" dirty="0">
                <a:solidFill>
                  <a:srgbClr val="B0F7F4"/>
                </a:solidFill>
              </a:rPr>
              <a:t> aerosol ‘pollution’ will be unpopular with many environment groups, but the priority to cool the Arctic has to be established.</a:t>
            </a:r>
          </a:p>
          <a:p>
            <a:endParaRPr lang="en-US" sz="2000" dirty="0">
              <a:solidFill>
                <a:srgbClr val="B0F7F4"/>
              </a:solidFill>
            </a:endParaRPr>
          </a:p>
          <a:p>
            <a:r>
              <a:rPr lang="en-US" dirty="0" smtClean="0">
                <a:solidFill>
                  <a:schemeClr val="bg1"/>
                </a:solidFill>
                <a:latin typeface="+mj-lt"/>
              </a:rPr>
              <a:t>Arctic Methane Emergency Group</a:t>
            </a:r>
          </a:p>
          <a:p>
            <a:r>
              <a:rPr lang="en-US" dirty="0" smtClean="0">
                <a:solidFill>
                  <a:schemeClr val="bg1"/>
                </a:solidFill>
              </a:rPr>
              <a:t>AMEG </a:t>
            </a:r>
            <a:r>
              <a:rPr lang="en-US" dirty="0">
                <a:solidFill>
                  <a:schemeClr val="bg1"/>
                </a:solidFill>
              </a:rPr>
              <a:t>Strategic Plan 2012</a:t>
            </a:r>
            <a:endParaRPr lang="en-US" i="1" dirty="0">
              <a:solidFill>
                <a:schemeClr val="bg1"/>
              </a:solidFill>
              <a:latin typeface="+mj-lt"/>
              <a:ea typeface="Lato Hairline" panose="020F0502020204030203" pitchFamily="34" charset="0"/>
              <a:cs typeface="Lato Hairline" panose="020F0502020204030203" pitchFamily="34" charset="0"/>
            </a:endParaRPr>
          </a:p>
          <a:p>
            <a:endParaRPr lang="en-US" sz="1600" i="1" dirty="0">
              <a:solidFill>
                <a:schemeClr val="bg1"/>
              </a:solidFill>
              <a:latin typeface="+mj-lt"/>
              <a:ea typeface="Lato Hairline" panose="020F0502020204030203" pitchFamily="34" charset="0"/>
              <a:cs typeface="Lato Hairline" panose="020F0502020204030203" pitchFamily="34" charset="0"/>
            </a:endParaRPr>
          </a:p>
        </p:txBody>
      </p:sp>
      <p:pic>
        <p:nvPicPr>
          <p:cNvPr id="13314" name="Picture 2" descr="E:\CV News\CONTENT\Geoengineering and Breaking the Water Cycle\ship-tracks-pacific_tmo_200906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4321" y="1354265"/>
            <a:ext cx="6858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2436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0" y="0"/>
            <a:ext cx="12188891" cy="6858000"/>
          </a:xfrm>
          <a:prstGeom prst="rect">
            <a:avLst/>
          </a:prstGeom>
          <a:gradFill flip="none" rotWithShape="1">
            <a:gsLst>
              <a:gs pos="36000">
                <a:srgbClr val="09192F"/>
              </a:gs>
              <a:gs pos="100000">
                <a:srgbClr val="125680"/>
              </a:gs>
              <a:gs pos="0">
                <a:srgbClr val="070C1E"/>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91" name="Group 90"/>
          <p:cNvGrpSpPr/>
          <p:nvPr/>
        </p:nvGrpSpPr>
        <p:grpSpPr>
          <a:xfrm>
            <a:off x="814298" y="3025483"/>
            <a:ext cx="11103746" cy="1914300"/>
            <a:chOff x="814298" y="3025483"/>
            <a:chExt cx="11103746" cy="1914300"/>
          </a:xfrm>
        </p:grpSpPr>
        <p:sp>
          <p:nvSpPr>
            <p:cNvPr id="60" name="Oval 58"/>
            <p:cNvSpPr>
              <a:spLocks noChangeArrowheads="1"/>
            </p:cNvSpPr>
            <p:nvPr/>
          </p:nvSpPr>
          <p:spPr bwMode="auto">
            <a:xfrm>
              <a:off x="3386428" y="4608849"/>
              <a:ext cx="72644" cy="73989"/>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Oval 59"/>
            <p:cNvSpPr>
              <a:spLocks noChangeArrowheads="1"/>
            </p:cNvSpPr>
            <p:nvPr/>
          </p:nvSpPr>
          <p:spPr bwMode="auto">
            <a:xfrm>
              <a:off x="5030332" y="4828126"/>
              <a:ext cx="73989" cy="73989"/>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60"/>
            <p:cNvSpPr>
              <a:spLocks noChangeArrowheads="1"/>
            </p:cNvSpPr>
            <p:nvPr/>
          </p:nvSpPr>
          <p:spPr bwMode="auto">
            <a:xfrm>
              <a:off x="5415075" y="3921423"/>
              <a:ext cx="73989" cy="73989"/>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Oval 61"/>
            <p:cNvSpPr>
              <a:spLocks noChangeArrowheads="1"/>
            </p:cNvSpPr>
            <p:nvPr/>
          </p:nvSpPr>
          <p:spPr bwMode="auto">
            <a:xfrm>
              <a:off x="814298" y="4182814"/>
              <a:ext cx="72644" cy="76680"/>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62"/>
            <p:cNvSpPr>
              <a:spLocks noChangeArrowheads="1"/>
            </p:cNvSpPr>
            <p:nvPr/>
          </p:nvSpPr>
          <p:spPr bwMode="auto">
            <a:xfrm>
              <a:off x="1949695" y="4214689"/>
              <a:ext cx="7533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Oval 63"/>
            <p:cNvSpPr>
              <a:spLocks noChangeArrowheads="1"/>
            </p:cNvSpPr>
            <p:nvPr/>
          </p:nvSpPr>
          <p:spPr bwMode="auto">
            <a:xfrm>
              <a:off x="3917805" y="4007520"/>
              <a:ext cx="76680" cy="73989"/>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Oval 64"/>
            <p:cNvSpPr>
              <a:spLocks noChangeArrowheads="1"/>
            </p:cNvSpPr>
            <p:nvPr/>
          </p:nvSpPr>
          <p:spPr bwMode="auto">
            <a:xfrm>
              <a:off x="4544694" y="3260902"/>
              <a:ext cx="75334" cy="7533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Oval 65"/>
            <p:cNvSpPr>
              <a:spLocks noChangeArrowheads="1"/>
            </p:cNvSpPr>
            <p:nvPr/>
          </p:nvSpPr>
          <p:spPr bwMode="auto">
            <a:xfrm>
              <a:off x="6254515" y="3396773"/>
              <a:ext cx="73989" cy="76680"/>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Oval 66"/>
            <p:cNvSpPr>
              <a:spLocks noChangeArrowheads="1"/>
            </p:cNvSpPr>
            <p:nvPr/>
          </p:nvSpPr>
          <p:spPr bwMode="auto">
            <a:xfrm>
              <a:off x="1739835" y="3260902"/>
              <a:ext cx="75334" cy="7533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Oval 67"/>
            <p:cNvSpPr>
              <a:spLocks noChangeArrowheads="1"/>
            </p:cNvSpPr>
            <p:nvPr/>
          </p:nvSpPr>
          <p:spPr bwMode="auto">
            <a:xfrm>
              <a:off x="1189625" y="4272535"/>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Oval 68"/>
            <p:cNvSpPr>
              <a:spLocks noChangeArrowheads="1"/>
            </p:cNvSpPr>
            <p:nvPr/>
          </p:nvSpPr>
          <p:spPr bwMode="auto">
            <a:xfrm>
              <a:off x="6664818" y="3816493"/>
              <a:ext cx="73989" cy="76680"/>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Oval 69"/>
            <p:cNvSpPr>
              <a:spLocks noChangeArrowheads="1"/>
            </p:cNvSpPr>
            <p:nvPr/>
          </p:nvSpPr>
          <p:spPr bwMode="auto">
            <a:xfrm>
              <a:off x="11845400" y="4214689"/>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Oval 70"/>
            <p:cNvSpPr>
              <a:spLocks noChangeArrowheads="1"/>
            </p:cNvSpPr>
            <p:nvPr/>
          </p:nvSpPr>
          <p:spPr bwMode="auto">
            <a:xfrm>
              <a:off x="10592967" y="3603943"/>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Oval 71"/>
            <p:cNvSpPr>
              <a:spLocks noChangeArrowheads="1"/>
            </p:cNvSpPr>
            <p:nvPr/>
          </p:nvSpPr>
          <p:spPr bwMode="auto">
            <a:xfrm>
              <a:off x="4197618" y="4867139"/>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Oval 72"/>
            <p:cNvSpPr>
              <a:spLocks noChangeArrowheads="1"/>
            </p:cNvSpPr>
            <p:nvPr/>
          </p:nvSpPr>
          <p:spPr bwMode="auto">
            <a:xfrm>
              <a:off x="5596685" y="4643826"/>
              <a:ext cx="76680" cy="76680"/>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Oval 73"/>
            <p:cNvSpPr>
              <a:spLocks noChangeArrowheads="1"/>
            </p:cNvSpPr>
            <p:nvPr/>
          </p:nvSpPr>
          <p:spPr bwMode="auto">
            <a:xfrm>
              <a:off x="2413808" y="3025483"/>
              <a:ext cx="72644" cy="7533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Oval 74"/>
            <p:cNvSpPr>
              <a:spLocks noChangeArrowheads="1"/>
            </p:cNvSpPr>
            <p:nvPr/>
          </p:nvSpPr>
          <p:spPr bwMode="auto">
            <a:xfrm>
              <a:off x="2887338" y="3531299"/>
              <a:ext cx="72644" cy="7533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Oval 75"/>
            <p:cNvSpPr>
              <a:spLocks noChangeArrowheads="1"/>
            </p:cNvSpPr>
            <p:nvPr/>
          </p:nvSpPr>
          <p:spPr bwMode="auto">
            <a:xfrm>
              <a:off x="4025425" y="4214689"/>
              <a:ext cx="76680" cy="7264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Oval 76"/>
            <p:cNvSpPr>
              <a:spLocks noChangeArrowheads="1"/>
            </p:cNvSpPr>
            <p:nvPr/>
          </p:nvSpPr>
          <p:spPr bwMode="auto">
            <a:xfrm>
              <a:off x="11549444" y="3846089"/>
              <a:ext cx="73989" cy="7533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Oval 77"/>
            <p:cNvSpPr>
              <a:spLocks noChangeArrowheads="1"/>
            </p:cNvSpPr>
            <p:nvPr/>
          </p:nvSpPr>
          <p:spPr bwMode="auto">
            <a:xfrm>
              <a:off x="6738807" y="4421859"/>
              <a:ext cx="75334" cy="7533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Oval 78"/>
            <p:cNvSpPr>
              <a:spLocks noChangeArrowheads="1"/>
            </p:cNvSpPr>
            <p:nvPr/>
          </p:nvSpPr>
          <p:spPr bwMode="auto">
            <a:xfrm>
              <a:off x="10812244" y="4119176"/>
              <a:ext cx="76680" cy="76680"/>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Oval 79"/>
            <p:cNvSpPr>
              <a:spLocks noChangeArrowheads="1"/>
            </p:cNvSpPr>
            <p:nvPr/>
          </p:nvSpPr>
          <p:spPr bwMode="auto">
            <a:xfrm>
              <a:off x="6970191" y="3883756"/>
              <a:ext cx="73989" cy="7264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93" name="TextBox 92"/>
          <p:cNvSpPr txBox="1"/>
          <p:nvPr/>
        </p:nvSpPr>
        <p:spPr>
          <a:xfrm>
            <a:off x="627568" y="347649"/>
            <a:ext cx="10027104" cy="923330"/>
          </a:xfrm>
          <a:prstGeom prst="rect">
            <a:avLst/>
          </a:prstGeom>
          <a:noFill/>
        </p:spPr>
        <p:txBody>
          <a:bodyPr wrap="none" rtlCol="0" anchor="ctr">
            <a:spAutoFit/>
          </a:bodyPr>
          <a:lstStyle/>
          <a:p>
            <a:r>
              <a:rPr lang="cy-GB" sz="5400" dirty="0" smtClean="0">
                <a:solidFill>
                  <a:schemeClr val="bg1"/>
                </a:solidFill>
                <a:latin typeface="Lato Black" panose="020F0502020204030203" pitchFamily="34" charset="0"/>
                <a:ea typeface="Lato Black" panose="020F0502020204030203" pitchFamily="34" charset="0"/>
                <a:cs typeface="Lato Black" panose="020F0502020204030203" pitchFamily="34" charset="0"/>
              </a:rPr>
              <a:t>ARTIFICIAL CLOUDS: Contrails</a:t>
            </a:r>
            <a:endParaRPr lang="en-US" sz="5400"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99" name="TextBox 98"/>
          <p:cNvSpPr txBox="1"/>
          <p:nvPr/>
        </p:nvSpPr>
        <p:spPr>
          <a:xfrm>
            <a:off x="552234" y="1580982"/>
            <a:ext cx="3992460" cy="4401205"/>
          </a:xfrm>
          <a:prstGeom prst="rect">
            <a:avLst/>
          </a:prstGeom>
          <a:noFill/>
        </p:spPr>
        <p:txBody>
          <a:bodyPr wrap="square" rtlCol="0" anchor="ctr">
            <a:spAutoFit/>
          </a:bodyPr>
          <a:lstStyle/>
          <a:p>
            <a:r>
              <a:rPr lang="en-US" sz="1400" dirty="0">
                <a:solidFill>
                  <a:srgbClr val="B0F7F4"/>
                </a:solidFill>
              </a:rPr>
              <a:t>Contrails during day cause cooling because of reflecting of sunlight back into space. During night, they trap infrared heat causing heating. So it is a balance between the two time intervals. </a:t>
            </a:r>
            <a:r>
              <a:rPr lang="en-US" sz="1400" dirty="0">
                <a:solidFill>
                  <a:schemeClr val="bg1"/>
                </a:solidFill>
                <a:latin typeface="+mj-lt"/>
              </a:rPr>
              <a:t>We would like to have more CICs (contrail-induced cirrus clouds) during day and none during night</a:t>
            </a:r>
            <a:r>
              <a:rPr lang="en-US" sz="1400" dirty="0" smtClean="0">
                <a:solidFill>
                  <a:schemeClr val="bg1"/>
                </a:solidFill>
                <a:latin typeface="+mj-lt"/>
              </a:rPr>
              <a:t>.</a:t>
            </a:r>
            <a:r>
              <a:rPr lang="en-US" sz="1400" dirty="0" smtClean="0">
                <a:solidFill>
                  <a:srgbClr val="B0F7F4"/>
                </a:solidFill>
              </a:rPr>
              <a:t>- Dr. </a:t>
            </a:r>
            <a:r>
              <a:rPr lang="en-US" sz="1400" dirty="0" err="1" smtClean="0">
                <a:solidFill>
                  <a:srgbClr val="B0F7F4"/>
                </a:solidFill>
              </a:rPr>
              <a:t>Rangasayi</a:t>
            </a:r>
            <a:r>
              <a:rPr lang="en-US" sz="1400" dirty="0" smtClean="0">
                <a:solidFill>
                  <a:srgbClr val="B0F7F4"/>
                </a:solidFill>
              </a:rPr>
              <a:t> </a:t>
            </a:r>
            <a:r>
              <a:rPr lang="en-US" sz="1400" dirty="0" err="1" smtClean="0">
                <a:solidFill>
                  <a:srgbClr val="B0F7F4"/>
                </a:solidFill>
              </a:rPr>
              <a:t>Halthore</a:t>
            </a:r>
            <a:r>
              <a:rPr lang="en-US" sz="1400" dirty="0" smtClean="0">
                <a:solidFill>
                  <a:srgbClr val="B0F7F4"/>
                </a:solidFill>
              </a:rPr>
              <a:t/>
            </a:r>
            <a:br>
              <a:rPr lang="en-US" sz="1400" dirty="0" smtClean="0">
                <a:solidFill>
                  <a:srgbClr val="B0F7F4"/>
                </a:solidFill>
              </a:rPr>
            </a:br>
            <a:r>
              <a:rPr lang="en-US" sz="1400" i="1" dirty="0" smtClean="0">
                <a:solidFill>
                  <a:srgbClr val="B0F7F4"/>
                </a:solidFill>
              </a:rPr>
              <a:t>FAA </a:t>
            </a:r>
            <a:r>
              <a:rPr lang="en-US" sz="1400" i="1" dirty="0">
                <a:solidFill>
                  <a:srgbClr val="B0F7F4"/>
                </a:solidFill>
              </a:rPr>
              <a:t>Scientist: We Want Clouds By Day, None By Night</a:t>
            </a:r>
          </a:p>
          <a:p>
            <a:endParaRPr lang="en-US" sz="1400" dirty="0">
              <a:solidFill>
                <a:srgbClr val="B0F7F4"/>
              </a:solidFill>
            </a:endParaRPr>
          </a:p>
          <a:p>
            <a:endParaRPr lang="en-US" sz="1400" dirty="0">
              <a:solidFill>
                <a:srgbClr val="B0F7F4"/>
              </a:solidFill>
            </a:endParaRPr>
          </a:p>
          <a:p>
            <a:r>
              <a:rPr lang="en-US" sz="1400" dirty="0">
                <a:solidFill>
                  <a:srgbClr val="B0F7F4"/>
                </a:solidFill>
              </a:rPr>
              <a:t>If the time and place of seeding is selected with care, the climate effect of cirrus thinning can be enhanced. For that, only the long-wave warming effect of cirrus clouds should be targeted, and their solar effect should be avoided. This can be achieved if </a:t>
            </a:r>
            <a:r>
              <a:rPr lang="en-US" sz="1400" dirty="0">
                <a:solidFill>
                  <a:schemeClr val="bg1"/>
                </a:solidFill>
                <a:latin typeface="+mj-lt"/>
              </a:rPr>
              <a:t>seeding is limited to high-latitude winters or to nighttime seeding</a:t>
            </a:r>
            <a:r>
              <a:rPr lang="en-US" sz="1400" dirty="0">
                <a:solidFill>
                  <a:srgbClr val="B0F7F4"/>
                </a:solidFill>
              </a:rPr>
              <a:t>. </a:t>
            </a:r>
            <a:r>
              <a:rPr lang="en-US" sz="1400" dirty="0" smtClean="0">
                <a:solidFill>
                  <a:srgbClr val="B0F7F4"/>
                </a:solidFill>
              </a:rPr>
              <a:t>– Ken </a:t>
            </a:r>
            <a:r>
              <a:rPr lang="en-US" sz="1400" dirty="0" err="1" smtClean="0">
                <a:solidFill>
                  <a:srgbClr val="B0F7F4"/>
                </a:solidFill>
              </a:rPr>
              <a:t>Caldeira</a:t>
            </a:r>
            <a:endParaRPr lang="en-US" sz="1400" dirty="0">
              <a:solidFill>
                <a:srgbClr val="B0F7F4"/>
              </a:solidFill>
            </a:endParaRPr>
          </a:p>
          <a:p>
            <a:r>
              <a:rPr lang="en-US" sz="1400" i="1" dirty="0">
                <a:solidFill>
                  <a:srgbClr val="B0F7F4"/>
                </a:solidFill>
              </a:rPr>
              <a:t>Climate Change and Geoengineering: Artificially Cooling Planet Earth by Thinning Cirrus Clouds</a:t>
            </a:r>
            <a:endParaRPr lang="en-US" sz="1400" i="1" dirty="0">
              <a:solidFill>
                <a:srgbClr val="B0F7F4"/>
              </a:solidFill>
              <a:latin typeface="+mj-lt"/>
              <a:ea typeface="Lato Hairline" panose="020F0502020204030203" pitchFamily="34" charset="0"/>
              <a:cs typeface="Lato Hairline" panose="020F0502020204030203" pitchFamily="34" charset="0"/>
            </a:endParaRPr>
          </a:p>
        </p:txBody>
      </p:sp>
      <p:pic>
        <p:nvPicPr>
          <p:cNvPr id="15362" name="Picture 2" descr="E:\CV News\CONTENT\Geoengineering and Breaking the Water Cycle\Chemtrails-AP0810200517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81363" y="1919577"/>
            <a:ext cx="6150769" cy="4033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5357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E:\CV News\CONTENT\INFOGRAPHICS\Geoengineering-SRM-vs-ER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4809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E:\CV News\CONTENT\INFOGRAPHICS\weather-modification-technologies-2018-climateviewer-weathermodificationhistory.co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71002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p:cNvSpPr>
            <a:spLocks noChangeArrowheads="1"/>
          </p:cNvSpPr>
          <p:nvPr/>
        </p:nvSpPr>
        <p:spPr bwMode="auto">
          <a:xfrm>
            <a:off x="1" y="0"/>
            <a:ext cx="12192000" cy="6858000"/>
          </a:xfrm>
          <a:prstGeom prst="rect">
            <a:avLst/>
          </a:prstGeom>
          <a:gradFill flip="none" rotWithShape="1">
            <a:gsLst>
              <a:gs pos="36000">
                <a:srgbClr val="09192F"/>
              </a:gs>
              <a:gs pos="100000">
                <a:srgbClr val="125680"/>
              </a:gs>
              <a:gs pos="0">
                <a:srgbClr val="070C1E"/>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dirty="0"/>
          </a:p>
        </p:txBody>
      </p:sp>
      <p:cxnSp>
        <p:nvCxnSpPr>
          <p:cNvPr id="40" name="Straight Connector 39"/>
          <p:cNvCxnSpPr/>
          <p:nvPr/>
        </p:nvCxnSpPr>
        <p:spPr>
          <a:xfrm>
            <a:off x="7340600" y="2413000"/>
            <a:ext cx="533400" cy="0"/>
          </a:xfrm>
          <a:prstGeom prst="line">
            <a:avLst/>
          </a:prstGeom>
          <a:ln>
            <a:solidFill>
              <a:srgbClr val="B0F7F4"/>
            </a:solidFill>
            <a:tailEnd type="diamon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340600" y="3413337"/>
            <a:ext cx="533400" cy="0"/>
          </a:xfrm>
          <a:prstGeom prst="line">
            <a:avLst/>
          </a:prstGeom>
          <a:ln>
            <a:solidFill>
              <a:srgbClr val="F6443B"/>
            </a:solidFill>
            <a:tailEnd type="diamond"/>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340600" y="5414010"/>
            <a:ext cx="533400" cy="0"/>
          </a:xfrm>
          <a:prstGeom prst="line">
            <a:avLst/>
          </a:prstGeom>
          <a:ln>
            <a:solidFill>
              <a:srgbClr val="F6443B"/>
            </a:solidFill>
            <a:tailEnd type="diamond"/>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7340600" y="4413674"/>
            <a:ext cx="533400" cy="0"/>
          </a:xfrm>
          <a:prstGeom prst="line">
            <a:avLst/>
          </a:prstGeom>
          <a:ln>
            <a:solidFill>
              <a:srgbClr val="B0F7F4"/>
            </a:solidFill>
            <a:tailEnd type="diamond"/>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4381500" y="5979780"/>
            <a:ext cx="3429000" cy="380078"/>
          </a:xfrm>
          <a:prstGeom prst="ellipse">
            <a:avLst/>
          </a:prstGeom>
          <a:gradFill flip="none" rotWithShape="1">
            <a:gsLst>
              <a:gs pos="0">
                <a:srgbClr val="070C1E">
                  <a:alpha val="41000"/>
                </a:srgbClr>
              </a:gs>
              <a:gs pos="100000">
                <a:srgbClr val="070C1E">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826809" y="589490"/>
            <a:ext cx="8293489" cy="615553"/>
          </a:xfrm>
          <a:prstGeom prst="rect">
            <a:avLst/>
          </a:prstGeom>
          <a:noFill/>
        </p:spPr>
        <p:txBody>
          <a:bodyPr wrap="none" lIns="0" tIns="0" rIns="0" bIns="0" rtlCol="0" anchor="ctr">
            <a:spAutoFit/>
          </a:bodyPr>
          <a:lstStyle/>
          <a:p>
            <a:r>
              <a:rPr lang="cy-GB" sz="4000" dirty="0" smtClean="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WEATHER MODIFICATION HISTORY</a:t>
            </a:r>
            <a:endParaRPr lang="en-US" sz="4000" dirty="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endParaRPr>
          </a:p>
        </p:txBody>
      </p:sp>
      <p:grpSp>
        <p:nvGrpSpPr>
          <p:cNvPr id="29" name="Group 28"/>
          <p:cNvGrpSpPr/>
          <p:nvPr/>
        </p:nvGrpSpPr>
        <p:grpSpPr>
          <a:xfrm>
            <a:off x="8104832" y="2052638"/>
            <a:ext cx="3172768" cy="904919"/>
            <a:chOff x="8104830" y="2217738"/>
            <a:chExt cx="2790181" cy="904919"/>
          </a:xfrm>
        </p:grpSpPr>
        <p:sp>
          <p:nvSpPr>
            <p:cNvPr id="23" name="Text Placeholder 2"/>
            <p:cNvSpPr txBox="1">
              <a:spLocks/>
            </p:cNvSpPr>
            <p:nvPr/>
          </p:nvSpPr>
          <p:spPr>
            <a:xfrm>
              <a:off x="8104830" y="2468632"/>
              <a:ext cx="2790181" cy="654025"/>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1">
                <a:lnSpc>
                  <a:spcPts val="1700"/>
                </a:lnSpc>
                <a:spcBef>
                  <a:spcPts val="0"/>
                </a:spcBef>
              </a:pPr>
              <a:r>
                <a:rPr lang="en-US" dirty="0" smtClean="0">
                  <a:solidFill>
                    <a:schemeClr val="bg1"/>
                  </a:solidFill>
                  <a:latin typeface="+mj-lt"/>
                  <a:cs typeface="Segoe UI" panose="020B0502040204020203" pitchFamily="34" charset="0"/>
                </a:rPr>
                <a:t>1800-1946.</a:t>
              </a:r>
              <a:r>
                <a:rPr lang="en-US" dirty="0" smtClean="0">
                  <a:solidFill>
                    <a:srgbClr val="B0F7F4"/>
                  </a:solidFill>
                  <a:latin typeface="Segoe UI" panose="020B0502040204020203" pitchFamily="34" charset="0"/>
                  <a:cs typeface="Segoe UI" panose="020B0502040204020203" pitchFamily="34" charset="0"/>
                </a:rPr>
                <a:t> Attempts at rainmaking using cannons, x-rays, electrified sand, and many other techniques.</a:t>
              </a:r>
              <a:endParaRPr lang="en-US" dirty="0">
                <a:solidFill>
                  <a:srgbClr val="B0F7F4"/>
                </a:solidFill>
                <a:latin typeface="Segoe UI" panose="020B0502040204020203" pitchFamily="34" charset="0"/>
                <a:cs typeface="Segoe UI" panose="020B0502040204020203" pitchFamily="34" charset="0"/>
              </a:endParaRPr>
            </a:p>
          </p:txBody>
        </p:sp>
        <p:sp>
          <p:nvSpPr>
            <p:cNvPr id="24" name="TextBox 23"/>
            <p:cNvSpPr txBox="1"/>
            <p:nvPr/>
          </p:nvSpPr>
          <p:spPr>
            <a:xfrm>
              <a:off x="8104830" y="2217738"/>
              <a:ext cx="1081865" cy="215444"/>
            </a:xfrm>
            <a:prstGeom prst="rect">
              <a:avLst/>
            </a:prstGeom>
            <a:noFill/>
          </p:spPr>
          <p:txBody>
            <a:bodyPr wrap="none" lIns="0" tIns="0" rIns="0" bIns="0" rtlCol="0" anchor="ctr">
              <a:spAutoFit/>
            </a:bodyPr>
            <a:lstStyle/>
            <a:p>
              <a:r>
                <a:rPr lang="cy-GB" sz="1400" dirty="0" smtClean="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PLUVICULTURE</a:t>
              </a:r>
              <a:endParaRPr lang="en-US" sz="1400" dirty="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endParaRPr>
            </a:p>
          </p:txBody>
        </p:sp>
      </p:grpSp>
      <p:grpSp>
        <p:nvGrpSpPr>
          <p:cNvPr id="30" name="Group 29"/>
          <p:cNvGrpSpPr/>
          <p:nvPr/>
        </p:nvGrpSpPr>
        <p:grpSpPr>
          <a:xfrm>
            <a:off x="8104832" y="3055410"/>
            <a:ext cx="3172768" cy="904919"/>
            <a:chOff x="8104830" y="2217738"/>
            <a:chExt cx="2790181" cy="904919"/>
          </a:xfrm>
        </p:grpSpPr>
        <p:sp>
          <p:nvSpPr>
            <p:cNvPr id="31" name="Text Placeholder 2"/>
            <p:cNvSpPr txBox="1">
              <a:spLocks/>
            </p:cNvSpPr>
            <p:nvPr/>
          </p:nvSpPr>
          <p:spPr>
            <a:xfrm>
              <a:off x="8104830" y="2468632"/>
              <a:ext cx="2790181" cy="654025"/>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1">
                <a:lnSpc>
                  <a:spcPts val="1700"/>
                </a:lnSpc>
                <a:spcBef>
                  <a:spcPts val="0"/>
                </a:spcBef>
              </a:pPr>
              <a:r>
                <a:rPr lang="en-US" dirty="0" smtClean="0">
                  <a:solidFill>
                    <a:schemeClr val="bg1"/>
                  </a:solidFill>
                  <a:latin typeface="+mj-lt"/>
                  <a:cs typeface="Segoe UI" panose="020B0502040204020203" pitchFamily="34" charset="0"/>
                </a:rPr>
                <a:t>1946-Present.</a:t>
              </a:r>
              <a:r>
                <a:rPr lang="en-US" dirty="0" smtClean="0">
                  <a:solidFill>
                    <a:srgbClr val="B0F7F4"/>
                  </a:solidFill>
                  <a:latin typeface="Segoe UI" panose="020B0502040204020203" pitchFamily="34" charset="0"/>
                  <a:cs typeface="Segoe UI" panose="020B0502040204020203" pitchFamily="34" charset="0"/>
                </a:rPr>
                <a:t> Cloud seeding can be used for rain enhancement, creating drought, decreasing hail, and has yet to prove scientific efficacy.</a:t>
              </a:r>
              <a:endParaRPr lang="en-US" dirty="0">
                <a:solidFill>
                  <a:srgbClr val="B0F7F4"/>
                </a:solidFill>
                <a:latin typeface="Segoe UI" panose="020B0502040204020203" pitchFamily="34" charset="0"/>
                <a:cs typeface="Segoe UI" panose="020B0502040204020203" pitchFamily="34" charset="0"/>
              </a:endParaRPr>
            </a:p>
          </p:txBody>
        </p:sp>
        <p:sp>
          <p:nvSpPr>
            <p:cNvPr id="32" name="TextBox 31"/>
            <p:cNvSpPr txBox="1"/>
            <p:nvPr/>
          </p:nvSpPr>
          <p:spPr>
            <a:xfrm>
              <a:off x="8104830" y="2217738"/>
              <a:ext cx="1197799" cy="215444"/>
            </a:xfrm>
            <a:prstGeom prst="rect">
              <a:avLst/>
            </a:prstGeom>
            <a:noFill/>
          </p:spPr>
          <p:txBody>
            <a:bodyPr wrap="none" lIns="0" tIns="0" rIns="0" bIns="0" rtlCol="0" anchor="ctr">
              <a:spAutoFit/>
            </a:bodyPr>
            <a:lstStyle/>
            <a:p>
              <a:r>
                <a:rPr lang="cy-GB" sz="1400" dirty="0" smtClean="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CLOUD SEEDING</a:t>
              </a:r>
              <a:endParaRPr lang="en-US" sz="1400" dirty="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endParaRPr>
            </a:p>
          </p:txBody>
        </p:sp>
      </p:grpSp>
      <p:grpSp>
        <p:nvGrpSpPr>
          <p:cNvPr id="33" name="Group 32"/>
          <p:cNvGrpSpPr/>
          <p:nvPr/>
        </p:nvGrpSpPr>
        <p:grpSpPr>
          <a:xfrm>
            <a:off x="8104832" y="4058182"/>
            <a:ext cx="3172768" cy="904919"/>
            <a:chOff x="8104830" y="2217738"/>
            <a:chExt cx="2790181" cy="904919"/>
          </a:xfrm>
        </p:grpSpPr>
        <p:sp>
          <p:nvSpPr>
            <p:cNvPr id="34" name="Text Placeholder 2"/>
            <p:cNvSpPr txBox="1">
              <a:spLocks/>
            </p:cNvSpPr>
            <p:nvPr/>
          </p:nvSpPr>
          <p:spPr>
            <a:xfrm>
              <a:off x="8104830" y="2468632"/>
              <a:ext cx="2790181" cy="654025"/>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1">
                <a:lnSpc>
                  <a:spcPts val="1700"/>
                </a:lnSpc>
                <a:spcBef>
                  <a:spcPts val="0"/>
                </a:spcBef>
              </a:pPr>
              <a:r>
                <a:rPr lang="en-US" dirty="0" smtClean="0">
                  <a:solidFill>
                    <a:srgbClr val="B0F7F4"/>
                  </a:solidFill>
                  <a:latin typeface="Segoe UI" panose="020B0502040204020203" pitchFamily="34" charset="0"/>
                  <a:cs typeface="Segoe UI" panose="020B0502040204020203" pitchFamily="34" charset="0"/>
                </a:rPr>
                <a:t>Cloud seeding is the only technology that has documented evidence of being used as a weapon of war</a:t>
              </a:r>
              <a:r>
                <a:rPr lang="en-US" dirty="0" smtClean="0">
                  <a:solidFill>
                    <a:srgbClr val="B0F7F4"/>
                  </a:solidFill>
                  <a:latin typeface="Segoe UI" panose="020B0502040204020203" pitchFamily="34" charset="0"/>
                  <a:cs typeface="Segoe UI" panose="020B0502040204020203" pitchFamily="34" charset="0"/>
                </a:rPr>
                <a:t>.</a:t>
              </a:r>
              <a:endParaRPr lang="en-US" dirty="0">
                <a:solidFill>
                  <a:srgbClr val="B0F7F4"/>
                </a:solidFill>
                <a:latin typeface="Segoe UI" panose="020B0502040204020203" pitchFamily="34" charset="0"/>
                <a:cs typeface="Segoe UI" panose="020B0502040204020203" pitchFamily="34" charset="0"/>
              </a:endParaRPr>
            </a:p>
          </p:txBody>
        </p:sp>
        <p:sp>
          <p:nvSpPr>
            <p:cNvPr id="35" name="TextBox 34"/>
            <p:cNvSpPr txBox="1"/>
            <p:nvPr/>
          </p:nvSpPr>
          <p:spPr>
            <a:xfrm>
              <a:off x="8104830" y="2217738"/>
              <a:ext cx="1463838" cy="215444"/>
            </a:xfrm>
            <a:prstGeom prst="rect">
              <a:avLst/>
            </a:prstGeom>
            <a:noFill/>
          </p:spPr>
          <p:txBody>
            <a:bodyPr wrap="none" lIns="0" tIns="0" rIns="0" bIns="0" rtlCol="0" anchor="ctr">
              <a:spAutoFit/>
            </a:bodyPr>
            <a:lstStyle/>
            <a:p>
              <a:r>
                <a:rPr lang="cy-GB" sz="1400" dirty="0" smtClean="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WEATHER WARFARE</a:t>
              </a:r>
              <a:endParaRPr lang="en-US" sz="1400" dirty="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endParaRPr>
            </a:p>
          </p:txBody>
        </p:sp>
      </p:grpSp>
      <p:grpSp>
        <p:nvGrpSpPr>
          <p:cNvPr id="36" name="Group 35"/>
          <p:cNvGrpSpPr/>
          <p:nvPr/>
        </p:nvGrpSpPr>
        <p:grpSpPr>
          <a:xfrm>
            <a:off x="8104832" y="5060954"/>
            <a:ext cx="3172768" cy="1122928"/>
            <a:chOff x="8104830" y="2217738"/>
            <a:chExt cx="2790181" cy="1122928"/>
          </a:xfrm>
        </p:grpSpPr>
        <p:sp>
          <p:nvSpPr>
            <p:cNvPr id="37" name="Text Placeholder 2"/>
            <p:cNvSpPr txBox="1">
              <a:spLocks/>
            </p:cNvSpPr>
            <p:nvPr/>
          </p:nvSpPr>
          <p:spPr>
            <a:xfrm>
              <a:off x="8104830" y="2468632"/>
              <a:ext cx="2790181" cy="872034"/>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1">
                <a:lnSpc>
                  <a:spcPts val="1700"/>
                </a:lnSpc>
                <a:spcBef>
                  <a:spcPts val="0"/>
                </a:spcBef>
              </a:pPr>
              <a:r>
                <a:rPr lang="en-US" dirty="0" smtClean="0">
                  <a:solidFill>
                    <a:schemeClr val="bg1"/>
                  </a:solidFill>
                  <a:latin typeface="+mj-lt"/>
                  <a:cs typeface="Segoe UI" panose="020B0502040204020203" pitchFamily="34" charset="0"/>
                </a:rPr>
                <a:t>1994 – Present</a:t>
              </a:r>
              <a:r>
                <a:rPr lang="en-US" dirty="0" smtClean="0">
                  <a:solidFill>
                    <a:schemeClr val="bg1"/>
                  </a:solidFill>
                  <a:latin typeface="Segoe UI" panose="020B0502040204020203" pitchFamily="34" charset="0"/>
                  <a:cs typeface="Segoe UI" panose="020B0502040204020203" pitchFamily="34" charset="0"/>
                </a:rPr>
                <a:t>.</a:t>
              </a:r>
              <a:r>
                <a:rPr lang="en-US" dirty="0" smtClean="0">
                  <a:solidFill>
                    <a:srgbClr val="B0F7F4"/>
                  </a:solidFill>
                  <a:latin typeface="Segoe UI" panose="020B0502040204020203" pitchFamily="34" charset="0"/>
                  <a:cs typeface="Segoe UI" panose="020B0502040204020203" pitchFamily="34" charset="0"/>
                </a:rPr>
                <a:t> Stratospheric Aerosol Injection for Solar Radiation Management. Global laws are currently being written to deal with the dead people as a result of altered rainfall patterns.</a:t>
              </a:r>
              <a:endParaRPr lang="en-US" dirty="0">
                <a:solidFill>
                  <a:srgbClr val="B0F7F4"/>
                </a:solidFill>
                <a:latin typeface="Segoe UI" panose="020B0502040204020203" pitchFamily="34" charset="0"/>
                <a:cs typeface="Segoe UI" panose="020B0502040204020203" pitchFamily="34" charset="0"/>
              </a:endParaRPr>
            </a:p>
          </p:txBody>
        </p:sp>
        <p:sp>
          <p:nvSpPr>
            <p:cNvPr id="38" name="TextBox 37"/>
            <p:cNvSpPr txBox="1"/>
            <p:nvPr/>
          </p:nvSpPr>
          <p:spPr>
            <a:xfrm>
              <a:off x="8104830" y="2217738"/>
              <a:ext cx="1329352" cy="215444"/>
            </a:xfrm>
            <a:prstGeom prst="rect">
              <a:avLst/>
            </a:prstGeom>
            <a:noFill/>
          </p:spPr>
          <p:txBody>
            <a:bodyPr wrap="none" lIns="0" tIns="0" rIns="0" bIns="0" rtlCol="0" anchor="ctr">
              <a:spAutoFit/>
            </a:bodyPr>
            <a:lstStyle/>
            <a:p>
              <a:r>
                <a:rPr lang="cy-GB" sz="1400" dirty="0" smtClean="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GEOENGINEERING</a:t>
              </a:r>
              <a:endParaRPr lang="en-US" sz="1400" dirty="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endParaRPr>
            </a:p>
          </p:txBody>
        </p:sp>
      </p:grpSp>
      <p:grpSp>
        <p:nvGrpSpPr>
          <p:cNvPr id="17" name="Group 4"/>
          <p:cNvGrpSpPr>
            <a:grpSpLocks noChangeAspect="1"/>
          </p:cNvGrpSpPr>
          <p:nvPr/>
        </p:nvGrpSpPr>
        <p:grpSpPr bwMode="auto">
          <a:xfrm>
            <a:off x="4799012" y="4895854"/>
            <a:ext cx="2593975" cy="1003300"/>
            <a:chOff x="3023" y="1845"/>
            <a:chExt cx="1634" cy="632"/>
          </a:xfrm>
        </p:grpSpPr>
        <p:sp>
          <p:nvSpPr>
            <p:cNvPr id="18" name="Freeform 5"/>
            <p:cNvSpPr>
              <a:spLocks/>
            </p:cNvSpPr>
            <p:nvPr/>
          </p:nvSpPr>
          <p:spPr bwMode="auto">
            <a:xfrm>
              <a:off x="3023" y="1845"/>
              <a:ext cx="1634" cy="208"/>
            </a:xfrm>
            <a:custGeom>
              <a:avLst/>
              <a:gdLst>
                <a:gd name="T0" fmla="*/ 817 w 1634"/>
                <a:gd name="T1" fmla="*/ 0 h 208"/>
                <a:gd name="T2" fmla="*/ 0 w 1634"/>
                <a:gd name="T3" fmla="*/ 105 h 208"/>
                <a:gd name="T4" fmla="*/ 817 w 1634"/>
                <a:gd name="T5" fmla="*/ 208 h 208"/>
                <a:gd name="T6" fmla="*/ 1634 w 1634"/>
                <a:gd name="T7" fmla="*/ 105 h 208"/>
                <a:gd name="T8" fmla="*/ 817 w 1634"/>
                <a:gd name="T9" fmla="*/ 0 h 208"/>
              </a:gdLst>
              <a:ahLst/>
              <a:cxnLst>
                <a:cxn ang="0">
                  <a:pos x="T0" y="T1"/>
                </a:cxn>
                <a:cxn ang="0">
                  <a:pos x="T2" y="T3"/>
                </a:cxn>
                <a:cxn ang="0">
                  <a:pos x="T4" y="T5"/>
                </a:cxn>
                <a:cxn ang="0">
                  <a:pos x="T6" y="T7"/>
                </a:cxn>
                <a:cxn ang="0">
                  <a:pos x="T8" y="T9"/>
                </a:cxn>
              </a:cxnLst>
              <a:rect l="0" t="0" r="r" b="b"/>
              <a:pathLst>
                <a:path w="1634" h="208">
                  <a:moveTo>
                    <a:pt x="817" y="0"/>
                  </a:moveTo>
                  <a:lnTo>
                    <a:pt x="0" y="105"/>
                  </a:lnTo>
                  <a:lnTo>
                    <a:pt x="817" y="208"/>
                  </a:lnTo>
                  <a:lnTo>
                    <a:pt x="1634" y="105"/>
                  </a:lnTo>
                  <a:lnTo>
                    <a:pt x="817" y="0"/>
                  </a:lnTo>
                  <a:close/>
                </a:path>
              </a:pathLst>
            </a:custGeom>
            <a:gradFill>
              <a:gsLst>
                <a:gs pos="100000">
                  <a:srgbClr val="F6443B"/>
                </a:gs>
                <a:gs pos="0">
                  <a:srgbClr val="0C152C"/>
                </a:gs>
              </a:gsLst>
              <a:lin ang="54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6"/>
            <p:cNvSpPr>
              <a:spLocks/>
            </p:cNvSpPr>
            <p:nvPr/>
          </p:nvSpPr>
          <p:spPr bwMode="auto">
            <a:xfrm>
              <a:off x="3023" y="1950"/>
              <a:ext cx="817" cy="527"/>
            </a:xfrm>
            <a:custGeom>
              <a:avLst/>
              <a:gdLst>
                <a:gd name="T0" fmla="*/ 817 w 817"/>
                <a:gd name="T1" fmla="*/ 527 h 527"/>
                <a:gd name="T2" fmla="*/ 0 w 817"/>
                <a:gd name="T3" fmla="*/ 422 h 527"/>
                <a:gd name="T4" fmla="*/ 0 w 817"/>
                <a:gd name="T5" fmla="*/ 0 h 527"/>
                <a:gd name="T6" fmla="*/ 817 w 817"/>
                <a:gd name="T7" fmla="*/ 103 h 527"/>
                <a:gd name="T8" fmla="*/ 817 w 817"/>
                <a:gd name="T9" fmla="*/ 527 h 527"/>
              </a:gdLst>
              <a:ahLst/>
              <a:cxnLst>
                <a:cxn ang="0">
                  <a:pos x="T0" y="T1"/>
                </a:cxn>
                <a:cxn ang="0">
                  <a:pos x="T2" y="T3"/>
                </a:cxn>
                <a:cxn ang="0">
                  <a:pos x="T4" y="T5"/>
                </a:cxn>
                <a:cxn ang="0">
                  <a:pos x="T6" y="T7"/>
                </a:cxn>
                <a:cxn ang="0">
                  <a:pos x="T8" y="T9"/>
                </a:cxn>
              </a:cxnLst>
              <a:rect l="0" t="0" r="r" b="b"/>
              <a:pathLst>
                <a:path w="817" h="527">
                  <a:moveTo>
                    <a:pt x="817" y="527"/>
                  </a:moveTo>
                  <a:lnTo>
                    <a:pt x="0" y="422"/>
                  </a:lnTo>
                  <a:lnTo>
                    <a:pt x="0" y="0"/>
                  </a:lnTo>
                  <a:lnTo>
                    <a:pt x="817" y="103"/>
                  </a:lnTo>
                  <a:lnTo>
                    <a:pt x="817" y="527"/>
                  </a:lnTo>
                  <a:close/>
                </a:path>
              </a:pathLst>
            </a:custGeom>
            <a:gradFill flip="none" rotWithShape="1">
              <a:gsLst>
                <a:gs pos="100000">
                  <a:srgbClr val="F6443B"/>
                </a:gs>
                <a:gs pos="0">
                  <a:srgbClr val="F9857F"/>
                </a:gs>
              </a:gsLst>
              <a:lin ang="108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7"/>
            <p:cNvSpPr>
              <a:spLocks/>
            </p:cNvSpPr>
            <p:nvPr/>
          </p:nvSpPr>
          <p:spPr bwMode="auto">
            <a:xfrm>
              <a:off x="3840" y="1950"/>
              <a:ext cx="817" cy="527"/>
            </a:xfrm>
            <a:custGeom>
              <a:avLst/>
              <a:gdLst>
                <a:gd name="T0" fmla="*/ 0 w 817"/>
                <a:gd name="T1" fmla="*/ 527 h 527"/>
                <a:gd name="T2" fmla="*/ 817 w 817"/>
                <a:gd name="T3" fmla="*/ 422 h 527"/>
                <a:gd name="T4" fmla="*/ 817 w 817"/>
                <a:gd name="T5" fmla="*/ 0 h 527"/>
                <a:gd name="T6" fmla="*/ 0 w 817"/>
                <a:gd name="T7" fmla="*/ 103 h 527"/>
                <a:gd name="T8" fmla="*/ 0 w 817"/>
                <a:gd name="T9" fmla="*/ 527 h 527"/>
              </a:gdLst>
              <a:ahLst/>
              <a:cxnLst>
                <a:cxn ang="0">
                  <a:pos x="T0" y="T1"/>
                </a:cxn>
                <a:cxn ang="0">
                  <a:pos x="T2" y="T3"/>
                </a:cxn>
                <a:cxn ang="0">
                  <a:pos x="T4" y="T5"/>
                </a:cxn>
                <a:cxn ang="0">
                  <a:pos x="T6" y="T7"/>
                </a:cxn>
                <a:cxn ang="0">
                  <a:pos x="T8" y="T9"/>
                </a:cxn>
              </a:cxnLst>
              <a:rect l="0" t="0" r="r" b="b"/>
              <a:pathLst>
                <a:path w="817" h="527">
                  <a:moveTo>
                    <a:pt x="0" y="527"/>
                  </a:moveTo>
                  <a:lnTo>
                    <a:pt x="817" y="422"/>
                  </a:lnTo>
                  <a:lnTo>
                    <a:pt x="817" y="0"/>
                  </a:lnTo>
                  <a:lnTo>
                    <a:pt x="0" y="103"/>
                  </a:lnTo>
                  <a:lnTo>
                    <a:pt x="0" y="527"/>
                  </a:lnTo>
                  <a:close/>
                </a:path>
              </a:pathLst>
            </a:custGeom>
            <a:gradFill flip="none" rotWithShape="1">
              <a:gsLst>
                <a:gs pos="100000">
                  <a:srgbClr val="F6443B"/>
                </a:gs>
                <a:gs pos="0">
                  <a:srgbClr val="F9857F"/>
                </a:gs>
              </a:gsLst>
              <a:lin ang="10800000" scaled="1"/>
              <a:tileRect/>
            </a:gra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3" name="Group 4"/>
          <p:cNvGrpSpPr>
            <a:grpSpLocks noChangeAspect="1"/>
          </p:cNvGrpSpPr>
          <p:nvPr/>
        </p:nvGrpSpPr>
        <p:grpSpPr bwMode="auto">
          <a:xfrm>
            <a:off x="4799012" y="3893082"/>
            <a:ext cx="2593975" cy="1003300"/>
            <a:chOff x="3023" y="1845"/>
            <a:chExt cx="1634" cy="632"/>
          </a:xfrm>
        </p:grpSpPr>
        <p:sp>
          <p:nvSpPr>
            <p:cNvPr id="14" name="Freeform 5"/>
            <p:cNvSpPr>
              <a:spLocks/>
            </p:cNvSpPr>
            <p:nvPr/>
          </p:nvSpPr>
          <p:spPr bwMode="auto">
            <a:xfrm>
              <a:off x="3023" y="1845"/>
              <a:ext cx="1634" cy="208"/>
            </a:xfrm>
            <a:custGeom>
              <a:avLst/>
              <a:gdLst>
                <a:gd name="T0" fmla="*/ 817 w 1634"/>
                <a:gd name="T1" fmla="*/ 0 h 208"/>
                <a:gd name="T2" fmla="*/ 0 w 1634"/>
                <a:gd name="T3" fmla="*/ 105 h 208"/>
                <a:gd name="T4" fmla="*/ 817 w 1634"/>
                <a:gd name="T5" fmla="*/ 208 h 208"/>
                <a:gd name="T6" fmla="*/ 1634 w 1634"/>
                <a:gd name="T7" fmla="*/ 105 h 208"/>
                <a:gd name="T8" fmla="*/ 817 w 1634"/>
                <a:gd name="T9" fmla="*/ 0 h 208"/>
              </a:gdLst>
              <a:ahLst/>
              <a:cxnLst>
                <a:cxn ang="0">
                  <a:pos x="T0" y="T1"/>
                </a:cxn>
                <a:cxn ang="0">
                  <a:pos x="T2" y="T3"/>
                </a:cxn>
                <a:cxn ang="0">
                  <a:pos x="T4" y="T5"/>
                </a:cxn>
                <a:cxn ang="0">
                  <a:pos x="T6" y="T7"/>
                </a:cxn>
                <a:cxn ang="0">
                  <a:pos x="T8" y="T9"/>
                </a:cxn>
              </a:cxnLst>
              <a:rect l="0" t="0" r="r" b="b"/>
              <a:pathLst>
                <a:path w="1634" h="208">
                  <a:moveTo>
                    <a:pt x="817" y="0"/>
                  </a:moveTo>
                  <a:lnTo>
                    <a:pt x="0" y="105"/>
                  </a:lnTo>
                  <a:lnTo>
                    <a:pt x="817" y="208"/>
                  </a:lnTo>
                  <a:lnTo>
                    <a:pt x="1634" y="105"/>
                  </a:lnTo>
                  <a:lnTo>
                    <a:pt x="817" y="0"/>
                  </a:lnTo>
                  <a:close/>
                </a:path>
              </a:pathLst>
            </a:custGeom>
            <a:gradFill>
              <a:gsLst>
                <a:gs pos="100000">
                  <a:srgbClr val="B0F7F4"/>
                </a:gs>
                <a:gs pos="0">
                  <a:srgbClr val="0C152C"/>
                </a:gs>
              </a:gsLst>
              <a:lin ang="54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6"/>
            <p:cNvSpPr>
              <a:spLocks/>
            </p:cNvSpPr>
            <p:nvPr/>
          </p:nvSpPr>
          <p:spPr bwMode="auto">
            <a:xfrm>
              <a:off x="3023" y="1950"/>
              <a:ext cx="817" cy="527"/>
            </a:xfrm>
            <a:custGeom>
              <a:avLst/>
              <a:gdLst>
                <a:gd name="T0" fmla="*/ 817 w 817"/>
                <a:gd name="T1" fmla="*/ 527 h 527"/>
                <a:gd name="T2" fmla="*/ 0 w 817"/>
                <a:gd name="T3" fmla="*/ 422 h 527"/>
                <a:gd name="T4" fmla="*/ 0 w 817"/>
                <a:gd name="T5" fmla="*/ 0 h 527"/>
                <a:gd name="T6" fmla="*/ 817 w 817"/>
                <a:gd name="T7" fmla="*/ 103 h 527"/>
                <a:gd name="T8" fmla="*/ 817 w 817"/>
                <a:gd name="T9" fmla="*/ 527 h 527"/>
              </a:gdLst>
              <a:ahLst/>
              <a:cxnLst>
                <a:cxn ang="0">
                  <a:pos x="T0" y="T1"/>
                </a:cxn>
                <a:cxn ang="0">
                  <a:pos x="T2" y="T3"/>
                </a:cxn>
                <a:cxn ang="0">
                  <a:pos x="T4" y="T5"/>
                </a:cxn>
                <a:cxn ang="0">
                  <a:pos x="T6" y="T7"/>
                </a:cxn>
                <a:cxn ang="0">
                  <a:pos x="T8" y="T9"/>
                </a:cxn>
              </a:cxnLst>
              <a:rect l="0" t="0" r="r" b="b"/>
              <a:pathLst>
                <a:path w="817" h="527">
                  <a:moveTo>
                    <a:pt x="817" y="527"/>
                  </a:moveTo>
                  <a:lnTo>
                    <a:pt x="0" y="422"/>
                  </a:lnTo>
                  <a:lnTo>
                    <a:pt x="0" y="0"/>
                  </a:lnTo>
                  <a:lnTo>
                    <a:pt x="817" y="103"/>
                  </a:lnTo>
                  <a:lnTo>
                    <a:pt x="817" y="527"/>
                  </a:lnTo>
                  <a:close/>
                </a:path>
              </a:pathLst>
            </a:custGeom>
            <a:gradFill flip="none" rotWithShape="1">
              <a:gsLst>
                <a:gs pos="100000">
                  <a:srgbClr val="125680"/>
                </a:gs>
                <a:gs pos="0">
                  <a:srgbClr val="B0F7F4"/>
                </a:gs>
              </a:gsLst>
              <a:lin ang="189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7"/>
            <p:cNvSpPr>
              <a:spLocks/>
            </p:cNvSpPr>
            <p:nvPr/>
          </p:nvSpPr>
          <p:spPr bwMode="auto">
            <a:xfrm>
              <a:off x="3840" y="1950"/>
              <a:ext cx="817" cy="527"/>
            </a:xfrm>
            <a:custGeom>
              <a:avLst/>
              <a:gdLst>
                <a:gd name="T0" fmla="*/ 0 w 817"/>
                <a:gd name="T1" fmla="*/ 527 h 527"/>
                <a:gd name="T2" fmla="*/ 817 w 817"/>
                <a:gd name="T3" fmla="*/ 422 h 527"/>
                <a:gd name="T4" fmla="*/ 817 w 817"/>
                <a:gd name="T5" fmla="*/ 0 h 527"/>
                <a:gd name="T6" fmla="*/ 0 w 817"/>
                <a:gd name="T7" fmla="*/ 103 h 527"/>
                <a:gd name="T8" fmla="*/ 0 w 817"/>
                <a:gd name="T9" fmla="*/ 527 h 527"/>
              </a:gdLst>
              <a:ahLst/>
              <a:cxnLst>
                <a:cxn ang="0">
                  <a:pos x="T0" y="T1"/>
                </a:cxn>
                <a:cxn ang="0">
                  <a:pos x="T2" y="T3"/>
                </a:cxn>
                <a:cxn ang="0">
                  <a:pos x="T4" y="T5"/>
                </a:cxn>
                <a:cxn ang="0">
                  <a:pos x="T6" y="T7"/>
                </a:cxn>
                <a:cxn ang="0">
                  <a:pos x="T8" y="T9"/>
                </a:cxn>
              </a:cxnLst>
              <a:rect l="0" t="0" r="r" b="b"/>
              <a:pathLst>
                <a:path w="817" h="527">
                  <a:moveTo>
                    <a:pt x="0" y="527"/>
                  </a:moveTo>
                  <a:lnTo>
                    <a:pt x="817" y="422"/>
                  </a:lnTo>
                  <a:lnTo>
                    <a:pt x="817" y="0"/>
                  </a:lnTo>
                  <a:lnTo>
                    <a:pt x="0" y="103"/>
                  </a:lnTo>
                  <a:lnTo>
                    <a:pt x="0" y="527"/>
                  </a:lnTo>
                  <a:close/>
                </a:path>
              </a:pathLst>
            </a:custGeom>
            <a:gradFill flip="none" rotWithShape="1">
              <a:gsLst>
                <a:gs pos="100000">
                  <a:srgbClr val="125680"/>
                </a:gs>
                <a:gs pos="0">
                  <a:srgbClr val="B0F7F4"/>
                </a:gs>
              </a:gsLst>
              <a:lin ang="189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 name="Group 4"/>
          <p:cNvGrpSpPr>
            <a:grpSpLocks noChangeAspect="1"/>
          </p:cNvGrpSpPr>
          <p:nvPr/>
        </p:nvGrpSpPr>
        <p:grpSpPr bwMode="auto">
          <a:xfrm>
            <a:off x="4799012" y="2890310"/>
            <a:ext cx="2593975" cy="1003300"/>
            <a:chOff x="3023" y="1845"/>
            <a:chExt cx="1634" cy="632"/>
          </a:xfrm>
        </p:grpSpPr>
        <p:sp>
          <p:nvSpPr>
            <p:cNvPr id="10" name="Freeform 5"/>
            <p:cNvSpPr>
              <a:spLocks/>
            </p:cNvSpPr>
            <p:nvPr/>
          </p:nvSpPr>
          <p:spPr bwMode="auto">
            <a:xfrm>
              <a:off x="3023" y="1845"/>
              <a:ext cx="1634" cy="208"/>
            </a:xfrm>
            <a:custGeom>
              <a:avLst/>
              <a:gdLst>
                <a:gd name="T0" fmla="*/ 817 w 1634"/>
                <a:gd name="T1" fmla="*/ 0 h 208"/>
                <a:gd name="T2" fmla="*/ 0 w 1634"/>
                <a:gd name="T3" fmla="*/ 105 h 208"/>
                <a:gd name="T4" fmla="*/ 817 w 1634"/>
                <a:gd name="T5" fmla="*/ 208 h 208"/>
                <a:gd name="T6" fmla="*/ 1634 w 1634"/>
                <a:gd name="T7" fmla="*/ 105 h 208"/>
                <a:gd name="T8" fmla="*/ 817 w 1634"/>
                <a:gd name="T9" fmla="*/ 0 h 208"/>
              </a:gdLst>
              <a:ahLst/>
              <a:cxnLst>
                <a:cxn ang="0">
                  <a:pos x="T0" y="T1"/>
                </a:cxn>
                <a:cxn ang="0">
                  <a:pos x="T2" y="T3"/>
                </a:cxn>
                <a:cxn ang="0">
                  <a:pos x="T4" y="T5"/>
                </a:cxn>
                <a:cxn ang="0">
                  <a:pos x="T6" y="T7"/>
                </a:cxn>
                <a:cxn ang="0">
                  <a:pos x="T8" y="T9"/>
                </a:cxn>
              </a:cxnLst>
              <a:rect l="0" t="0" r="r" b="b"/>
              <a:pathLst>
                <a:path w="1634" h="208">
                  <a:moveTo>
                    <a:pt x="817" y="0"/>
                  </a:moveTo>
                  <a:lnTo>
                    <a:pt x="0" y="105"/>
                  </a:lnTo>
                  <a:lnTo>
                    <a:pt x="817" y="208"/>
                  </a:lnTo>
                  <a:lnTo>
                    <a:pt x="1634" y="105"/>
                  </a:lnTo>
                  <a:lnTo>
                    <a:pt x="817" y="0"/>
                  </a:lnTo>
                  <a:close/>
                </a:path>
              </a:pathLst>
            </a:custGeom>
            <a:gradFill>
              <a:gsLst>
                <a:gs pos="100000">
                  <a:srgbClr val="F6443B"/>
                </a:gs>
                <a:gs pos="0">
                  <a:srgbClr val="0C152C"/>
                </a:gs>
              </a:gsLst>
              <a:lin ang="54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p:nvSpPr>
          <p:spPr bwMode="auto">
            <a:xfrm>
              <a:off x="3023" y="1950"/>
              <a:ext cx="817" cy="527"/>
            </a:xfrm>
            <a:custGeom>
              <a:avLst/>
              <a:gdLst>
                <a:gd name="T0" fmla="*/ 817 w 817"/>
                <a:gd name="T1" fmla="*/ 527 h 527"/>
                <a:gd name="T2" fmla="*/ 0 w 817"/>
                <a:gd name="T3" fmla="*/ 422 h 527"/>
                <a:gd name="T4" fmla="*/ 0 w 817"/>
                <a:gd name="T5" fmla="*/ 0 h 527"/>
                <a:gd name="T6" fmla="*/ 817 w 817"/>
                <a:gd name="T7" fmla="*/ 103 h 527"/>
                <a:gd name="T8" fmla="*/ 817 w 817"/>
                <a:gd name="T9" fmla="*/ 527 h 527"/>
              </a:gdLst>
              <a:ahLst/>
              <a:cxnLst>
                <a:cxn ang="0">
                  <a:pos x="T0" y="T1"/>
                </a:cxn>
                <a:cxn ang="0">
                  <a:pos x="T2" y="T3"/>
                </a:cxn>
                <a:cxn ang="0">
                  <a:pos x="T4" y="T5"/>
                </a:cxn>
                <a:cxn ang="0">
                  <a:pos x="T6" y="T7"/>
                </a:cxn>
                <a:cxn ang="0">
                  <a:pos x="T8" y="T9"/>
                </a:cxn>
              </a:cxnLst>
              <a:rect l="0" t="0" r="r" b="b"/>
              <a:pathLst>
                <a:path w="817" h="527">
                  <a:moveTo>
                    <a:pt x="817" y="527"/>
                  </a:moveTo>
                  <a:lnTo>
                    <a:pt x="0" y="422"/>
                  </a:lnTo>
                  <a:lnTo>
                    <a:pt x="0" y="0"/>
                  </a:lnTo>
                  <a:lnTo>
                    <a:pt x="817" y="103"/>
                  </a:lnTo>
                  <a:lnTo>
                    <a:pt x="817" y="527"/>
                  </a:lnTo>
                  <a:close/>
                </a:path>
              </a:pathLst>
            </a:custGeom>
            <a:gradFill flip="none" rotWithShape="1">
              <a:gsLst>
                <a:gs pos="100000">
                  <a:srgbClr val="F6443B"/>
                </a:gs>
                <a:gs pos="0">
                  <a:srgbClr val="F9857F"/>
                </a:gs>
              </a:gsLst>
              <a:lin ang="108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p:cNvSpPr>
            <p:nvPr/>
          </p:nvSpPr>
          <p:spPr bwMode="auto">
            <a:xfrm>
              <a:off x="3840" y="1950"/>
              <a:ext cx="817" cy="527"/>
            </a:xfrm>
            <a:custGeom>
              <a:avLst/>
              <a:gdLst>
                <a:gd name="T0" fmla="*/ 0 w 817"/>
                <a:gd name="T1" fmla="*/ 527 h 527"/>
                <a:gd name="T2" fmla="*/ 817 w 817"/>
                <a:gd name="T3" fmla="*/ 422 h 527"/>
                <a:gd name="T4" fmla="*/ 817 w 817"/>
                <a:gd name="T5" fmla="*/ 0 h 527"/>
                <a:gd name="T6" fmla="*/ 0 w 817"/>
                <a:gd name="T7" fmla="*/ 103 h 527"/>
                <a:gd name="T8" fmla="*/ 0 w 817"/>
                <a:gd name="T9" fmla="*/ 527 h 527"/>
              </a:gdLst>
              <a:ahLst/>
              <a:cxnLst>
                <a:cxn ang="0">
                  <a:pos x="T0" y="T1"/>
                </a:cxn>
                <a:cxn ang="0">
                  <a:pos x="T2" y="T3"/>
                </a:cxn>
                <a:cxn ang="0">
                  <a:pos x="T4" y="T5"/>
                </a:cxn>
                <a:cxn ang="0">
                  <a:pos x="T6" y="T7"/>
                </a:cxn>
                <a:cxn ang="0">
                  <a:pos x="T8" y="T9"/>
                </a:cxn>
              </a:cxnLst>
              <a:rect l="0" t="0" r="r" b="b"/>
              <a:pathLst>
                <a:path w="817" h="527">
                  <a:moveTo>
                    <a:pt x="0" y="527"/>
                  </a:moveTo>
                  <a:lnTo>
                    <a:pt x="817" y="422"/>
                  </a:lnTo>
                  <a:lnTo>
                    <a:pt x="817" y="0"/>
                  </a:lnTo>
                  <a:lnTo>
                    <a:pt x="0" y="103"/>
                  </a:lnTo>
                  <a:lnTo>
                    <a:pt x="0" y="527"/>
                  </a:lnTo>
                  <a:close/>
                </a:path>
              </a:pathLst>
            </a:custGeom>
            <a:gradFill flip="none" rotWithShape="1">
              <a:gsLst>
                <a:gs pos="100000">
                  <a:srgbClr val="F6443B"/>
                </a:gs>
                <a:gs pos="0">
                  <a:srgbClr val="F9857F"/>
                </a:gs>
              </a:gsLst>
              <a:lin ang="10800000" scaled="1"/>
              <a:tileRect/>
            </a:gra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3" name="Group 4"/>
          <p:cNvGrpSpPr>
            <a:grpSpLocks noChangeAspect="1"/>
          </p:cNvGrpSpPr>
          <p:nvPr/>
        </p:nvGrpSpPr>
        <p:grpSpPr bwMode="auto">
          <a:xfrm>
            <a:off x="4799013" y="1887538"/>
            <a:ext cx="2593975" cy="1003300"/>
            <a:chOff x="3023" y="1845"/>
            <a:chExt cx="1634" cy="632"/>
          </a:xfrm>
        </p:grpSpPr>
        <p:sp>
          <p:nvSpPr>
            <p:cNvPr id="5" name="Freeform 5"/>
            <p:cNvSpPr>
              <a:spLocks/>
            </p:cNvSpPr>
            <p:nvPr/>
          </p:nvSpPr>
          <p:spPr bwMode="auto">
            <a:xfrm>
              <a:off x="3023" y="1845"/>
              <a:ext cx="1634" cy="208"/>
            </a:xfrm>
            <a:custGeom>
              <a:avLst/>
              <a:gdLst>
                <a:gd name="T0" fmla="*/ 817 w 1634"/>
                <a:gd name="T1" fmla="*/ 0 h 208"/>
                <a:gd name="T2" fmla="*/ 0 w 1634"/>
                <a:gd name="T3" fmla="*/ 105 h 208"/>
                <a:gd name="T4" fmla="*/ 817 w 1634"/>
                <a:gd name="T5" fmla="*/ 208 h 208"/>
                <a:gd name="T6" fmla="*/ 1634 w 1634"/>
                <a:gd name="T7" fmla="*/ 105 h 208"/>
                <a:gd name="T8" fmla="*/ 817 w 1634"/>
                <a:gd name="T9" fmla="*/ 0 h 208"/>
              </a:gdLst>
              <a:ahLst/>
              <a:cxnLst>
                <a:cxn ang="0">
                  <a:pos x="T0" y="T1"/>
                </a:cxn>
                <a:cxn ang="0">
                  <a:pos x="T2" y="T3"/>
                </a:cxn>
                <a:cxn ang="0">
                  <a:pos x="T4" y="T5"/>
                </a:cxn>
                <a:cxn ang="0">
                  <a:pos x="T6" y="T7"/>
                </a:cxn>
                <a:cxn ang="0">
                  <a:pos x="T8" y="T9"/>
                </a:cxn>
              </a:cxnLst>
              <a:rect l="0" t="0" r="r" b="b"/>
              <a:pathLst>
                <a:path w="1634" h="208">
                  <a:moveTo>
                    <a:pt x="817" y="0"/>
                  </a:moveTo>
                  <a:lnTo>
                    <a:pt x="0" y="105"/>
                  </a:lnTo>
                  <a:lnTo>
                    <a:pt x="817" y="208"/>
                  </a:lnTo>
                  <a:lnTo>
                    <a:pt x="1634" y="105"/>
                  </a:lnTo>
                  <a:lnTo>
                    <a:pt x="817" y="0"/>
                  </a:lnTo>
                  <a:close/>
                </a:path>
              </a:pathLst>
            </a:custGeom>
            <a:gradFill>
              <a:gsLst>
                <a:gs pos="100000">
                  <a:srgbClr val="B0F7F4"/>
                </a:gs>
                <a:gs pos="0">
                  <a:schemeClr val="bg1"/>
                </a:gs>
              </a:gsLst>
              <a:lin ang="54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6" name="Freeform 6"/>
            <p:cNvSpPr>
              <a:spLocks/>
            </p:cNvSpPr>
            <p:nvPr/>
          </p:nvSpPr>
          <p:spPr bwMode="auto">
            <a:xfrm>
              <a:off x="3023" y="1950"/>
              <a:ext cx="817" cy="527"/>
            </a:xfrm>
            <a:custGeom>
              <a:avLst/>
              <a:gdLst>
                <a:gd name="T0" fmla="*/ 817 w 817"/>
                <a:gd name="T1" fmla="*/ 527 h 527"/>
                <a:gd name="T2" fmla="*/ 0 w 817"/>
                <a:gd name="T3" fmla="*/ 422 h 527"/>
                <a:gd name="T4" fmla="*/ 0 w 817"/>
                <a:gd name="T5" fmla="*/ 0 h 527"/>
                <a:gd name="T6" fmla="*/ 817 w 817"/>
                <a:gd name="T7" fmla="*/ 103 h 527"/>
                <a:gd name="T8" fmla="*/ 817 w 817"/>
                <a:gd name="T9" fmla="*/ 527 h 527"/>
              </a:gdLst>
              <a:ahLst/>
              <a:cxnLst>
                <a:cxn ang="0">
                  <a:pos x="T0" y="T1"/>
                </a:cxn>
                <a:cxn ang="0">
                  <a:pos x="T2" y="T3"/>
                </a:cxn>
                <a:cxn ang="0">
                  <a:pos x="T4" y="T5"/>
                </a:cxn>
                <a:cxn ang="0">
                  <a:pos x="T6" y="T7"/>
                </a:cxn>
                <a:cxn ang="0">
                  <a:pos x="T8" y="T9"/>
                </a:cxn>
              </a:cxnLst>
              <a:rect l="0" t="0" r="r" b="b"/>
              <a:pathLst>
                <a:path w="817" h="527">
                  <a:moveTo>
                    <a:pt x="817" y="527"/>
                  </a:moveTo>
                  <a:lnTo>
                    <a:pt x="0" y="422"/>
                  </a:lnTo>
                  <a:lnTo>
                    <a:pt x="0" y="0"/>
                  </a:lnTo>
                  <a:lnTo>
                    <a:pt x="817" y="103"/>
                  </a:lnTo>
                  <a:lnTo>
                    <a:pt x="817" y="527"/>
                  </a:lnTo>
                  <a:close/>
                </a:path>
              </a:pathLst>
            </a:custGeom>
            <a:gradFill flip="none" rotWithShape="1">
              <a:gsLst>
                <a:gs pos="100000">
                  <a:srgbClr val="125680"/>
                </a:gs>
                <a:gs pos="0">
                  <a:srgbClr val="B0F7F4"/>
                </a:gs>
              </a:gsLst>
              <a:lin ang="189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7"/>
            <p:cNvSpPr>
              <a:spLocks/>
            </p:cNvSpPr>
            <p:nvPr/>
          </p:nvSpPr>
          <p:spPr bwMode="auto">
            <a:xfrm>
              <a:off x="3840" y="1950"/>
              <a:ext cx="817" cy="527"/>
            </a:xfrm>
            <a:custGeom>
              <a:avLst/>
              <a:gdLst>
                <a:gd name="T0" fmla="*/ 0 w 817"/>
                <a:gd name="T1" fmla="*/ 527 h 527"/>
                <a:gd name="T2" fmla="*/ 817 w 817"/>
                <a:gd name="T3" fmla="*/ 422 h 527"/>
                <a:gd name="T4" fmla="*/ 817 w 817"/>
                <a:gd name="T5" fmla="*/ 0 h 527"/>
                <a:gd name="T6" fmla="*/ 0 w 817"/>
                <a:gd name="T7" fmla="*/ 103 h 527"/>
                <a:gd name="T8" fmla="*/ 0 w 817"/>
                <a:gd name="T9" fmla="*/ 527 h 527"/>
              </a:gdLst>
              <a:ahLst/>
              <a:cxnLst>
                <a:cxn ang="0">
                  <a:pos x="T0" y="T1"/>
                </a:cxn>
                <a:cxn ang="0">
                  <a:pos x="T2" y="T3"/>
                </a:cxn>
                <a:cxn ang="0">
                  <a:pos x="T4" y="T5"/>
                </a:cxn>
                <a:cxn ang="0">
                  <a:pos x="T6" y="T7"/>
                </a:cxn>
                <a:cxn ang="0">
                  <a:pos x="T8" y="T9"/>
                </a:cxn>
              </a:cxnLst>
              <a:rect l="0" t="0" r="r" b="b"/>
              <a:pathLst>
                <a:path w="817" h="527">
                  <a:moveTo>
                    <a:pt x="0" y="527"/>
                  </a:moveTo>
                  <a:lnTo>
                    <a:pt x="817" y="422"/>
                  </a:lnTo>
                  <a:lnTo>
                    <a:pt x="817" y="0"/>
                  </a:lnTo>
                  <a:lnTo>
                    <a:pt x="0" y="103"/>
                  </a:lnTo>
                  <a:lnTo>
                    <a:pt x="0" y="527"/>
                  </a:lnTo>
                  <a:close/>
                </a:path>
              </a:pathLst>
            </a:custGeom>
            <a:gradFill flip="none" rotWithShape="1">
              <a:gsLst>
                <a:gs pos="100000">
                  <a:srgbClr val="125680"/>
                </a:gs>
                <a:gs pos="0">
                  <a:srgbClr val="B0F7F4"/>
                </a:gs>
              </a:gsLst>
              <a:lin ang="189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0" name="Group 79"/>
          <p:cNvGrpSpPr/>
          <p:nvPr/>
        </p:nvGrpSpPr>
        <p:grpSpPr>
          <a:xfrm>
            <a:off x="779114" y="1310391"/>
            <a:ext cx="3427830" cy="2089623"/>
            <a:chOff x="826809" y="2258219"/>
            <a:chExt cx="3427830" cy="2089623"/>
          </a:xfrm>
        </p:grpSpPr>
        <p:sp>
          <p:nvSpPr>
            <p:cNvPr id="61" name="TextBox 60"/>
            <p:cNvSpPr txBox="1"/>
            <p:nvPr/>
          </p:nvSpPr>
          <p:spPr>
            <a:xfrm>
              <a:off x="826809" y="2258219"/>
              <a:ext cx="1200650" cy="738664"/>
            </a:xfrm>
            <a:prstGeom prst="rect">
              <a:avLst/>
            </a:prstGeom>
            <a:noFill/>
          </p:spPr>
          <p:txBody>
            <a:bodyPr wrap="none" lIns="0" tIns="0" rIns="0" bIns="0" rtlCol="0" anchor="ctr">
              <a:spAutoFit/>
            </a:bodyPr>
            <a:lstStyle/>
            <a:p>
              <a:r>
                <a:rPr lang="cy-GB" sz="4800" dirty="0" smtClean="0">
                  <a:solidFill>
                    <a:srgbClr val="B0F7F4"/>
                  </a:solidFill>
                  <a:latin typeface="Segoe UI Semibold" panose="020B0702040204020203" pitchFamily="34" charset="0"/>
                  <a:ea typeface="Segoe UI Black" panose="020B0A02040204020203" pitchFamily="34" charset="0"/>
                  <a:cs typeface="Segoe UI Semibold" panose="020B0702040204020203" pitchFamily="34" charset="0"/>
                </a:rPr>
                <a:t>95%</a:t>
              </a:r>
              <a:endParaRPr lang="en-US" sz="4800" dirty="0">
                <a:solidFill>
                  <a:srgbClr val="B0F7F4"/>
                </a:solidFill>
                <a:latin typeface="Segoe UI Semibold" panose="020B0702040204020203" pitchFamily="34" charset="0"/>
                <a:ea typeface="Segoe UI Black" panose="020B0A02040204020203" pitchFamily="34" charset="0"/>
                <a:cs typeface="Segoe UI Semibold" panose="020B0702040204020203" pitchFamily="34" charset="0"/>
              </a:endParaRPr>
            </a:p>
          </p:txBody>
        </p:sp>
        <p:sp>
          <p:nvSpPr>
            <p:cNvPr id="62" name="Text Placeholder 2"/>
            <p:cNvSpPr txBox="1">
              <a:spLocks/>
            </p:cNvSpPr>
            <p:nvPr/>
          </p:nvSpPr>
          <p:spPr>
            <a:xfrm>
              <a:off x="826809" y="3065193"/>
              <a:ext cx="3427830" cy="1090042"/>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1">
                <a:lnSpc>
                  <a:spcPts val="1700"/>
                </a:lnSpc>
                <a:spcBef>
                  <a:spcPts val="0"/>
                </a:spcBef>
              </a:pPr>
              <a:r>
                <a:rPr lang="en-US" dirty="0" smtClean="0">
                  <a:solidFill>
                    <a:srgbClr val="B0F7F4"/>
                  </a:solidFill>
                  <a:latin typeface="Segoe UI" panose="020B0502040204020203" pitchFamily="34" charset="0"/>
                  <a:cs typeface="Segoe UI" panose="020B0502040204020203" pitchFamily="34" charset="0"/>
                </a:rPr>
                <a:t>Of people surveyed have no clue men attempt to control weather despite over 100 years of scientific experiments overhead. From the early days of rainmaking to weather warfare and future geoengineering plans, everyone is clueless. </a:t>
              </a:r>
              <a:endParaRPr lang="en-US" dirty="0">
                <a:solidFill>
                  <a:srgbClr val="B0F7F4"/>
                </a:solidFill>
                <a:latin typeface="Segoe UI" panose="020B0502040204020203" pitchFamily="34" charset="0"/>
                <a:cs typeface="Segoe UI" panose="020B0502040204020203" pitchFamily="34" charset="0"/>
              </a:endParaRPr>
            </a:p>
          </p:txBody>
        </p:sp>
        <p:cxnSp>
          <p:nvCxnSpPr>
            <p:cNvPr id="72" name="Straight Connector 71"/>
            <p:cNvCxnSpPr/>
            <p:nvPr/>
          </p:nvCxnSpPr>
          <p:spPr>
            <a:xfrm>
              <a:off x="826809" y="4347842"/>
              <a:ext cx="3332441" cy="0"/>
            </a:xfrm>
            <a:prstGeom prst="line">
              <a:avLst/>
            </a:prstGeom>
            <a:ln>
              <a:solidFill>
                <a:srgbClr val="B0F7F4">
                  <a:alpha val="50000"/>
                </a:srgbClr>
              </a:solidFill>
            </a:ln>
          </p:spPr>
          <p:style>
            <a:lnRef idx="1">
              <a:schemeClr val="accent1"/>
            </a:lnRef>
            <a:fillRef idx="0">
              <a:schemeClr val="accent1"/>
            </a:fillRef>
            <a:effectRef idx="0">
              <a:schemeClr val="accent1"/>
            </a:effectRef>
            <a:fontRef idx="minor">
              <a:schemeClr val="tx1"/>
            </a:fontRef>
          </p:style>
        </p:cxnSp>
      </p:grpSp>
      <p:sp>
        <p:nvSpPr>
          <p:cNvPr id="82" name="Rectangle 48"/>
          <p:cNvSpPr>
            <a:spLocks noChangeArrowheads="1"/>
          </p:cNvSpPr>
          <p:nvPr/>
        </p:nvSpPr>
        <p:spPr bwMode="auto">
          <a:xfrm flipV="1">
            <a:off x="3110" y="6857997"/>
            <a:ext cx="12188890" cy="45719"/>
          </a:xfrm>
          <a:prstGeom prst="rect">
            <a:avLst/>
          </a:prstGeom>
          <a:gradFill flip="none" rotWithShape="1">
            <a:gsLst>
              <a:gs pos="100000">
                <a:srgbClr val="070C1E"/>
              </a:gs>
              <a:gs pos="0">
                <a:srgbClr val="122141"/>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a:p>
        </p:txBody>
      </p:sp>
      <p:pic>
        <p:nvPicPr>
          <p:cNvPr id="17410" name="Picture 2" descr="E:\CV News\CONTENT\Geoengineering and Breaking the Water Cycle\weather-modification-history-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057" y="3494010"/>
            <a:ext cx="2988553" cy="2988553"/>
          </a:xfrm>
          <a:prstGeom prst="rect">
            <a:avLst/>
          </a:prstGeom>
          <a:noFill/>
          <a:extLst>
            <a:ext uri="{909E8E84-426E-40DD-AFC4-6F175D3DCCD1}">
              <a14:hiddenFill xmlns:a14="http://schemas.microsoft.com/office/drawing/2010/main">
                <a:solidFill>
                  <a:srgbClr val="FFFFFF"/>
                </a:solidFill>
              </a14:hiddenFill>
            </a:ext>
          </a:extLst>
        </p:spPr>
      </p:pic>
      <p:pic>
        <p:nvPicPr>
          <p:cNvPr id="17411" name="Picture 3" descr="E:\CV News\LOGO\FontAwesome PNG\White\bold\skul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523438" y="4263826"/>
            <a:ext cx="442112" cy="442112"/>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E:\CV News\LOGO\FontAwesome PNG\White\bold\user-secre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37413" y="4244776"/>
            <a:ext cx="420185" cy="480212"/>
          </a:xfrm>
          <a:prstGeom prst="rect">
            <a:avLst/>
          </a:prstGeom>
          <a:noFill/>
          <a:extLst>
            <a:ext uri="{909E8E84-426E-40DD-AFC4-6F175D3DCCD1}">
              <a14:hiddenFill xmlns:a14="http://schemas.microsoft.com/office/drawing/2010/main">
                <a:solidFill>
                  <a:srgbClr val="FFFFFF"/>
                </a:solidFill>
              </a14:hiddenFill>
            </a:ext>
          </a:extLst>
        </p:spPr>
      </p:pic>
      <p:pic>
        <p:nvPicPr>
          <p:cNvPr id="17413" name="Picture 5" descr="E:\CV News\LOGO\FontAwesome PNG\White\bold\rocke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91125" y="2278301"/>
            <a:ext cx="455374" cy="455374"/>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E:\CV News\LOGO\FontAwesome PNG\White\bold\umbrella.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63288" y="3220510"/>
            <a:ext cx="568437" cy="505277"/>
          </a:xfrm>
          <a:prstGeom prst="rect">
            <a:avLst/>
          </a:prstGeom>
          <a:noFill/>
          <a:extLst>
            <a:ext uri="{909E8E84-426E-40DD-AFC4-6F175D3DCCD1}">
              <a14:hiddenFill xmlns:a14="http://schemas.microsoft.com/office/drawing/2010/main">
                <a:solidFill>
                  <a:srgbClr val="FFFFFF"/>
                </a:solidFill>
              </a14:hiddenFill>
            </a:ext>
          </a:extLst>
        </p:spPr>
      </p:pic>
      <p:pic>
        <p:nvPicPr>
          <p:cNvPr id="17415" name="Picture 7" descr="E:\CV News\LOGO\FontAwesome PNG\White\bold\su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5169846" y="5249934"/>
            <a:ext cx="497931" cy="497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4155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ChangeArrowheads="1"/>
          </p:cNvSpPr>
          <p:nvPr/>
        </p:nvSpPr>
        <p:spPr bwMode="auto">
          <a:xfrm>
            <a:off x="0" y="-17295"/>
            <a:ext cx="12191999" cy="6210300"/>
          </a:xfrm>
          <a:prstGeom prst="rect">
            <a:avLst/>
          </a:prstGeom>
          <a:gradFill flip="none" rotWithShape="1">
            <a:gsLst>
              <a:gs pos="36000">
                <a:srgbClr val="09192F"/>
              </a:gs>
              <a:gs pos="100000">
                <a:srgbClr val="125680"/>
              </a:gs>
              <a:gs pos="0">
                <a:srgbClr val="070C1E"/>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3" name="Freeform 8"/>
          <p:cNvSpPr>
            <a:spLocks/>
          </p:cNvSpPr>
          <p:nvPr/>
        </p:nvSpPr>
        <p:spPr bwMode="auto">
          <a:xfrm>
            <a:off x="1625922" y="5627804"/>
            <a:ext cx="1173064" cy="582496"/>
          </a:xfrm>
          <a:custGeom>
            <a:avLst/>
            <a:gdLst>
              <a:gd name="T0" fmla="*/ 0 w 872"/>
              <a:gd name="T1" fmla="*/ 433 h 433"/>
              <a:gd name="T2" fmla="*/ 872 w 872"/>
              <a:gd name="T3" fmla="*/ 433 h 433"/>
              <a:gd name="T4" fmla="*/ 440 w 872"/>
              <a:gd name="T5" fmla="*/ 0 h 433"/>
              <a:gd name="T6" fmla="*/ 0 w 872"/>
              <a:gd name="T7" fmla="*/ 433 h 433"/>
            </a:gdLst>
            <a:ahLst/>
            <a:cxnLst>
              <a:cxn ang="0">
                <a:pos x="T0" y="T1"/>
              </a:cxn>
              <a:cxn ang="0">
                <a:pos x="T2" y="T3"/>
              </a:cxn>
              <a:cxn ang="0">
                <a:pos x="T4" y="T5"/>
              </a:cxn>
              <a:cxn ang="0">
                <a:pos x="T6" y="T7"/>
              </a:cxn>
            </a:cxnLst>
            <a:rect l="0" t="0" r="r" b="b"/>
            <a:pathLst>
              <a:path w="872" h="433">
                <a:moveTo>
                  <a:pt x="0" y="433"/>
                </a:moveTo>
                <a:lnTo>
                  <a:pt x="872" y="433"/>
                </a:lnTo>
                <a:lnTo>
                  <a:pt x="440" y="0"/>
                </a:lnTo>
                <a:lnTo>
                  <a:pt x="0" y="433"/>
                </a:lnTo>
                <a:close/>
              </a:path>
            </a:pathLst>
          </a:custGeom>
          <a:gradFill flip="none" rotWithShape="1">
            <a:gsLst>
              <a:gs pos="43000">
                <a:srgbClr val="09192F">
                  <a:alpha val="73000"/>
                </a:srgbClr>
              </a:gs>
              <a:gs pos="100000">
                <a:srgbClr val="125680"/>
              </a:gs>
              <a:gs pos="0">
                <a:srgbClr val="070C1E"/>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6"/>
          <p:cNvSpPr>
            <a:spLocks/>
          </p:cNvSpPr>
          <p:nvPr/>
        </p:nvSpPr>
        <p:spPr bwMode="auto">
          <a:xfrm>
            <a:off x="-200025" y="5247096"/>
            <a:ext cx="1939860" cy="963204"/>
          </a:xfrm>
          <a:custGeom>
            <a:avLst/>
            <a:gdLst>
              <a:gd name="T0" fmla="*/ 0 w 1442"/>
              <a:gd name="T1" fmla="*/ 716 h 716"/>
              <a:gd name="T2" fmla="*/ 1442 w 1442"/>
              <a:gd name="T3" fmla="*/ 716 h 716"/>
              <a:gd name="T4" fmla="*/ 725 w 1442"/>
              <a:gd name="T5" fmla="*/ 0 h 716"/>
              <a:gd name="T6" fmla="*/ 0 w 1442"/>
              <a:gd name="T7" fmla="*/ 716 h 716"/>
            </a:gdLst>
            <a:ahLst/>
            <a:cxnLst>
              <a:cxn ang="0">
                <a:pos x="T0" y="T1"/>
              </a:cxn>
              <a:cxn ang="0">
                <a:pos x="T2" y="T3"/>
              </a:cxn>
              <a:cxn ang="0">
                <a:pos x="T4" y="T5"/>
              </a:cxn>
              <a:cxn ang="0">
                <a:pos x="T6" y="T7"/>
              </a:cxn>
            </a:cxnLst>
            <a:rect l="0" t="0" r="r" b="b"/>
            <a:pathLst>
              <a:path w="1442" h="716">
                <a:moveTo>
                  <a:pt x="0" y="716"/>
                </a:moveTo>
                <a:lnTo>
                  <a:pt x="1442" y="716"/>
                </a:lnTo>
                <a:lnTo>
                  <a:pt x="725" y="0"/>
                </a:lnTo>
                <a:lnTo>
                  <a:pt x="0" y="716"/>
                </a:lnTo>
                <a:close/>
              </a:path>
            </a:pathLst>
          </a:custGeom>
          <a:gradFill flip="none" rotWithShape="1">
            <a:gsLst>
              <a:gs pos="43000">
                <a:srgbClr val="09192F">
                  <a:alpha val="73000"/>
                </a:srgbClr>
              </a:gs>
              <a:gs pos="100000">
                <a:srgbClr val="125680"/>
              </a:gs>
              <a:gs pos="0">
                <a:srgbClr val="070C1E"/>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7"/>
          <p:cNvSpPr>
            <a:spLocks/>
          </p:cNvSpPr>
          <p:nvPr/>
        </p:nvSpPr>
        <p:spPr bwMode="auto">
          <a:xfrm>
            <a:off x="10781752" y="4721101"/>
            <a:ext cx="2995886" cy="1489199"/>
          </a:xfrm>
          <a:custGeom>
            <a:avLst/>
            <a:gdLst>
              <a:gd name="T0" fmla="*/ 0 w 2227"/>
              <a:gd name="T1" fmla="*/ 1107 h 1107"/>
              <a:gd name="T2" fmla="*/ 2227 w 2227"/>
              <a:gd name="T3" fmla="*/ 1107 h 1107"/>
              <a:gd name="T4" fmla="*/ 1121 w 2227"/>
              <a:gd name="T5" fmla="*/ 0 h 1107"/>
              <a:gd name="T6" fmla="*/ 0 w 2227"/>
              <a:gd name="T7" fmla="*/ 1107 h 1107"/>
            </a:gdLst>
            <a:ahLst/>
            <a:cxnLst>
              <a:cxn ang="0">
                <a:pos x="T0" y="T1"/>
              </a:cxn>
              <a:cxn ang="0">
                <a:pos x="T2" y="T3"/>
              </a:cxn>
              <a:cxn ang="0">
                <a:pos x="T4" y="T5"/>
              </a:cxn>
              <a:cxn ang="0">
                <a:pos x="T6" y="T7"/>
              </a:cxn>
            </a:cxnLst>
            <a:rect l="0" t="0" r="r" b="b"/>
            <a:pathLst>
              <a:path w="2227" h="1107">
                <a:moveTo>
                  <a:pt x="0" y="1107"/>
                </a:moveTo>
                <a:lnTo>
                  <a:pt x="2227" y="1107"/>
                </a:lnTo>
                <a:lnTo>
                  <a:pt x="1121" y="0"/>
                </a:lnTo>
                <a:lnTo>
                  <a:pt x="0" y="1107"/>
                </a:lnTo>
                <a:close/>
              </a:path>
            </a:pathLst>
          </a:custGeom>
          <a:gradFill flip="none" rotWithShape="1">
            <a:gsLst>
              <a:gs pos="43000">
                <a:srgbClr val="09192F">
                  <a:alpha val="73000"/>
                </a:srgbClr>
              </a:gs>
              <a:gs pos="100000">
                <a:srgbClr val="125680"/>
              </a:gs>
              <a:gs pos="0">
                <a:srgbClr val="070C1E"/>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8"/>
          <p:cNvSpPr>
            <a:spLocks/>
          </p:cNvSpPr>
          <p:nvPr/>
        </p:nvSpPr>
        <p:spPr bwMode="auto">
          <a:xfrm>
            <a:off x="8212883" y="5627804"/>
            <a:ext cx="1173064" cy="582496"/>
          </a:xfrm>
          <a:custGeom>
            <a:avLst/>
            <a:gdLst>
              <a:gd name="T0" fmla="*/ 0 w 872"/>
              <a:gd name="T1" fmla="*/ 433 h 433"/>
              <a:gd name="T2" fmla="*/ 872 w 872"/>
              <a:gd name="T3" fmla="*/ 433 h 433"/>
              <a:gd name="T4" fmla="*/ 440 w 872"/>
              <a:gd name="T5" fmla="*/ 0 h 433"/>
              <a:gd name="T6" fmla="*/ 0 w 872"/>
              <a:gd name="T7" fmla="*/ 433 h 433"/>
            </a:gdLst>
            <a:ahLst/>
            <a:cxnLst>
              <a:cxn ang="0">
                <a:pos x="T0" y="T1"/>
              </a:cxn>
              <a:cxn ang="0">
                <a:pos x="T2" y="T3"/>
              </a:cxn>
              <a:cxn ang="0">
                <a:pos x="T4" y="T5"/>
              </a:cxn>
              <a:cxn ang="0">
                <a:pos x="T6" y="T7"/>
              </a:cxn>
            </a:cxnLst>
            <a:rect l="0" t="0" r="r" b="b"/>
            <a:pathLst>
              <a:path w="872" h="433">
                <a:moveTo>
                  <a:pt x="0" y="433"/>
                </a:moveTo>
                <a:lnTo>
                  <a:pt x="872" y="433"/>
                </a:lnTo>
                <a:lnTo>
                  <a:pt x="440" y="0"/>
                </a:lnTo>
                <a:lnTo>
                  <a:pt x="0" y="433"/>
                </a:lnTo>
                <a:close/>
              </a:path>
            </a:pathLst>
          </a:custGeom>
          <a:gradFill flip="none" rotWithShape="1">
            <a:gsLst>
              <a:gs pos="43000">
                <a:srgbClr val="09192F">
                  <a:alpha val="73000"/>
                </a:srgbClr>
              </a:gs>
              <a:gs pos="100000">
                <a:srgbClr val="125680"/>
              </a:gs>
              <a:gs pos="0">
                <a:srgbClr val="070C1E"/>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19"/>
          <p:cNvSpPr>
            <a:spLocks/>
          </p:cNvSpPr>
          <p:nvPr/>
        </p:nvSpPr>
        <p:spPr bwMode="auto">
          <a:xfrm>
            <a:off x="9427288" y="5357407"/>
            <a:ext cx="1717892" cy="852893"/>
          </a:xfrm>
          <a:custGeom>
            <a:avLst/>
            <a:gdLst>
              <a:gd name="T0" fmla="*/ 0 w 1277"/>
              <a:gd name="T1" fmla="*/ 634 h 634"/>
              <a:gd name="T2" fmla="*/ 1277 w 1277"/>
              <a:gd name="T3" fmla="*/ 634 h 634"/>
              <a:gd name="T4" fmla="*/ 641 w 1277"/>
              <a:gd name="T5" fmla="*/ 0 h 634"/>
              <a:gd name="T6" fmla="*/ 0 w 1277"/>
              <a:gd name="T7" fmla="*/ 634 h 634"/>
            </a:gdLst>
            <a:ahLst/>
            <a:cxnLst>
              <a:cxn ang="0">
                <a:pos x="T0" y="T1"/>
              </a:cxn>
              <a:cxn ang="0">
                <a:pos x="T2" y="T3"/>
              </a:cxn>
              <a:cxn ang="0">
                <a:pos x="T4" y="T5"/>
              </a:cxn>
              <a:cxn ang="0">
                <a:pos x="T6" y="T7"/>
              </a:cxn>
            </a:cxnLst>
            <a:rect l="0" t="0" r="r" b="b"/>
            <a:pathLst>
              <a:path w="1277" h="634">
                <a:moveTo>
                  <a:pt x="0" y="634"/>
                </a:moveTo>
                <a:lnTo>
                  <a:pt x="1277" y="634"/>
                </a:lnTo>
                <a:lnTo>
                  <a:pt x="641" y="0"/>
                </a:lnTo>
                <a:lnTo>
                  <a:pt x="0" y="634"/>
                </a:lnTo>
                <a:close/>
              </a:path>
            </a:pathLst>
          </a:custGeom>
          <a:gradFill>
            <a:gsLst>
              <a:gs pos="100000">
                <a:srgbClr val="B0F7F4"/>
              </a:gs>
              <a:gs pos="0">
                <a:schemeClr val="bg1"/>
              </a:gs>
            </a:gsLst>
            <a:lin ang="54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10" name="Rectangle 48"/>
          <p:cNvSpPr>
            <a:spLocks noChangeArrowheads="1"/>
          </p:cNvSpPr>
          <p:nvPr/>
        </p:nvSpPr>
        <p:spPr bwMode="auto">
          <a:xfrm>
            <a:off x="0" y="6210300"/>
            <a:ext cx="12188890" cy="646185"/>
          </a:xfrm>
          <a:prstGeom prst="rect">
            <a:avLst/>
          </a:prstGeom>
          <a:gradFill flip="none" rotWithShape="1">
            <a:gsLst>
              <a:gs pos="100000">
                <a:srgbClr val="070C1E"/>
              </a:gs>
              <a:gs pos="0">
                <a:srgbClr val="122141"/>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 name="TextBox 10"/>
          <p:cNvSpPr txBox="1"/>
          <p:nvPr/>
        </p:nvSpPr>
        <p:spPr>
          <a:xfrm>
            <a:off x="826809" y="589490"/>
            <a:ext cx="7227107" cy="615553"/>
          </a:xfrm>
          <a:prstGeom prst="rect">
            <a:avLst/>
          </a:prstGeom>
          <a:noFill/>
        </p:spPr>
        <p:txBody>
          <a:bodyPr wrap="none" lIns="0" tIns="0" rIns="0" bIns="0" rtlCol="0" anchor="ctr">
            <a:spAutoFit/>
          </a:bodyPr>
          <a:lstStyle/>
          <a:p>
            <a:r>
              <a:rPr lang="cy-GB" sz="4000" dirty="0" smtClean="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HOW CLOUD SEEDING WORKS</a:t>
            </a:r>
            <a:endParaRPr lang="en-US" sz="4000" dirty="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endParaRPr>
          </a:p>
        </p:txBody>
      </p:sp>
      <p:sp>
        <p:nvSpPr>
          <p:cNvPr id="12" name="Freeform 46"/>
          <p:cNvSpPr>
            <a:spLocks/>
          </p:cNvSpPr>
          <p:nvPr/>
        </p:nvSpPr>
        <p:spPr bwMode="auto">
          <a:xfrm flipH="1">
            <a:off x="3808422" y="3937000"/>
            <a:ext cx="4575156" cy="2273300"/>
          </a:xfrm>
          <a:custGeom>
            <a:avLst/>
            <a:gdLst>
              <a:gd name="T0" fmla="*/ 0 w 2884"/>
              <a:gd name="T1" fmla="*/ 1433 h 1433"/>
              <a:gd name="T2" fmla="*/ 2884 w 2884"/>
              <a:gd name="T3" fmla="*/ 1433 h 1433"/>
              <a:gd name="T4" fmla="*/ 1452 w 2884"/>
              <a:gd name="T5" fmla="*/ 0 h 1433"/>
              <a:gd name="T6" fmla="*/ 0 w 2884"/>
              <a:gd name="T7" fmla="*/ 1433 h 1433"/>
            </a:gdLst>
            <a:ahLst/>
            <a:cxnLst>
              <a:cxn ang="0">
                <a:pos x="T0" y="T1"/>
              </a:cxn>
              <a:cxn ang="0">
                <a:pos x="T2" y="T3"/>
              </a:cxn>
              <a:cxn ang="0">
                <a:pos x="T4" y="T5"/>
              </a:cxn>
              <a:cxn ang="0">
                <a:pos x="T6" y="T7"/>
              </a:cxn>
            </a:cxnLst>
            <a:rect l="0" t="0" r="r" b="b"/>
            <a:pathLst>
              <a:path w="2884" h="1433">
                <a:moveTo>
                  <a:pt x="0" y="1433"/>
                </a:moveTo>
                <a:lnTo>
                  <a:pt x="2884" y="1433"/>
                </a:lnTo>
                <a:lnTo>
                  <a:pt x="1452" y="0"/>
                </a:lnTo>
                <a:lnTo>
                  <a:pt x="0" y="1433"/>
                </a:lnTo>
                <a:close/>
              </a:path>
            </a:pathLst>
          </a:custGeom>
          <a:gradFill>
            <a:gsLst>
              <a:gs pos="100000">
                <a:srgbClr val="B0F7F4"/>
              </a:gs>
              <a:gs pos="0">
                <a:schemeClr val="bg1"/>
              </a:gs>
            </a:gsLst>
            <a:lin ang="54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auto">
          <a:xfrm>
            <a:off x="1095299" y="5704484"/>
            <a:ext cx="1021050" cy="505816"/>
          </a:xfrm>
          <a:custGeom>
            <a:avLst/>
            <a:gdLst>
              <a:gd name="T0" fmla="*/ 0 w 759"/>
              <a:gd name="T1" fmla="*/ 376 h 376"/>
              <a:gd name="T2" fmla="*/ 759 w 759"/>
              <a:gd name="T3" fmla="*/ 376 h 376"/>
              <a:gd name="T4" fmla="*/ 381 w 759"/>
              <a:gd name="T5" fmla="*/ 0 h 376"/>
              <a:gd name="T6" fmla="*/ 0 w 759"/>
              <a:gd name="T7" fmla="*/ 376 h 376"/>
            </a:gdLst>
            <a:ahLst/>
            <a:cxnLst>
              <a:cxn ang="0">
                <a:pos x="T0" y="T1"/>
              </a:cxn>
              <a:cxn ang="0">
                <a:pos x="T2" y="T3"/>
              </a:cxn>
              <a:cxn ang="0">
                <a:pos x="T4" y="T5"/>
              </a:cxn>
              <a:cxn ang="0">
                <a:pos x="T6" y="T7"/>
              </a:cxn>
            </a:cxnLst>
            <a:rect l="0" t="0" r="r" b="b"/>
            <a:pathLst>
              <a:path w="759" h="376">
                <a:moveTo>
                  <a:pt x="0" y="376"/>
                </a:moveTo>
                <a:lnTo>
                  <a:pt x="759" y="376"/>
                </a:lnTo>
                <a:lnTo>
                  <a:pt x="381" y="0"/>
                </a:lnTo>
                <a:lnTo>
                  <a:pt x="0" y="376"/>
                </a:lnTo>
                <a:close/>
              </a:path>
            </a:pathLst>
          </a:custGeom>
          <a:gradFill>
            <a:gsLst>
              <a:gs pos="100000">
                <a:srgbClr val="B0F7F4"/>
              </a:gs>
              <a:gs pos="0">
                <a:schemeClr val="bg1"/>
              </a:gs>
            </a:gsLst>
            <a:lin ang="54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7"/>
          <p:cNvSpPr>
            <a:spLocks/>
          </p:cNvSpPr>
          <p:nvPr/>
        </p:nvSpPr>
        <p:spPr bwMode="auto">
          <a:xfrm>
            <a:off x="3111839" y="5357407"/>
            <a:ext cx="1716547" cy="852893"/>
          </a:xfrm>
          <a:custGeom>
            <a:avLst/>
            <a:gdLst>
              <a:gd name="T0" fmla="*/ 0 w 1276"/>
              <a:gd name="T1" fmla="*/ 634 h 634"/>
              <a:gd name="T2" fmla="*/ 1276 w 1276"/>
              <a:gd name="T3" fmla="*/ 634 h 634"/>
              <a:gd name="T4" fmla="*/ 640 w 1276"/>
              <a:gd name="T5" fmla="*/ 0 h 634"/>
              <a:gd name="T6" fmla="*/ 0 w 1276"/>
              <a:gd name="T7" fmla="*/ 634 h 634"/>
            </a:gdLst>
            <a:ahLst/>
            <a:cxnLst>
              <a:cxn ang="0">
                <a:pos x="T0" y="T1"/>
              </a:cxn>
              <a:cxn ang="0">
                <a:pos x="T2" y="T3"/>
              </a:cxn>
              <a:cxn ang="0">
                <a:pos x="T4" y="T5"/>
              </a:cxn>
              <a:cxn ang="0">
                <a:pos x="T6" y="T7"/>
              </a:cxn>
            </a:cxnLst>
            <a:rect l="0" t="0" r="r" b="b"/>
            <a:pathLst>
              <a:path w="1276" h="634">
                <a:moveTo>
                  <a:pt x="0" y="634"/>
                </a:moveTo>
                <a:lnTo>
                  <a:pt x="1276" y="634"/>
                </a:lnTo>
                <a:lnTo>
                  <a:pt x="640" y="0"/>
                </a:lnTo>
                <a:lnTo>
                  <a:pt x="0" y="634"/>
                </a:lnTo>
                <a:close/>
              </a:path>
            </a:pathLst>
          </a:custGeom>
          <a:gradFill>
            <a:gsLst>
              <a:gs pos="100000">
                <a:srgbClr val="B0F7F4"/>
              </a:gs>
              <a:gs pos="0">
                <a:schemeClr val="bg1"/>
              </a:gs>
            </a:gsLst>
            <a:lin ang="54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50"/>
          <p:cNvSpPr>
            <a:spLocks/>
          </p:cNvSpPr>
          <p:nvPr/>
        </p:nvSpPr>
        <p:spPr bwMode="auto">
          <a:xfrm>
            <a:off x="4160648" y="6210300"/>
            <a:ext cx="4010895" cy="1993879"/>
          </a:xfrm>
          <a:custGeom>
            <a:avLst/>
            <a:gdLst>
              <a:gd name="T0" fmla="*/ 0 w 1907"/>
              <a:gd name="T1" fmla="*/ 0 h 948"/>
              <a:gd name="T2" fmla="*/ 1907 w 1907"/>
              <a:gd name="T3" fmla="*/ 0 h 948"/>
              <a:gd name="T4" fmla="*/ 962 w 1907"/>
              <a:gd name="T5" fmla="*/ 948 h 948"/>
              <a:gd name="T6" fmla="*/ 0 w 1907"/>
              <a:gd name="T7" fmla="*/ 0 h 948"/>
            </a:gdLst>
            <a:ahLst/>
            <a:cxnLst>
              <a:cxn ang="0">
                <a:pos x="T0" y="T1"/>
              </a:cxn>
              <a:cxn ang="0">
                <a:pos x="T2" y="T3"/>
              </a:cxn>
              <a:cxn ang="0">
                <a:pos x="T4" y="T5"/>
              </a:cxn>
              <a:cxn ang="0">
                <a:pos x="T6" y="T7"/>
              </a:cxn>
            </a:cxnLst>
            <a:rect l="0" t="0" r="r" b="b"/>
            <a:pathLst>
              <a:path w="1907" h="948">
                <a:moveTo>
                  <a:pt x="0" y="0"/>
                </a:moveTo>
                <a:lnTo>
                  <a:pt x="1907" y="0"/>
                </a:lnTo>
                <a:lnTo>
                  <a:pt x="962" y="948"/>
                </a:lnTo>
                <a:lnTo>
                  <a:pt x="0" y="0"/>
                </a:lnTo>
                <a:close/>
              </a:path>
            </a:pathLst>
          </a:custGeom>
          <a:gradFill flip="none" rotWithShape="1">
            <a:gsLst>
              <a:gs pos="100000">
                <a:srgbClr val="B0F7F4">
                  <a:alpha val="20000"/>
                </a:srgbClr>
              </a:gs>
              <a:gs pos="22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51"/>
          <p:cNvSpPr>
            <a:spLocks/>
          </p:cNvSpPr>
          <p:nvPr/>
        </p:nvSpPr>
        <p:spPr bwMode="auto">
          <a:xfrm>
            <a:off x="3232485" y="6210300"/>
            <a:ext cx="1304130" cy="647700"/>
          </a:xfrm>
          <a:custGeom>
            <a:avLst/>
            <a:gdLst>
              <a:gd name="T0" fmla="*/ 0 w 747"/>
              <a:gd name="T1" fmla="*/ 0 h 371"/>
              <a:gd name="T2" fmla="*/ 747 w 747"/>
              <a:gd name="T3" fmla="*/ 0 h 371"/>
              <a:gd name="T4" fmla="*/ 376 w 747"/>
              <a:gd name="T5" fmla="*/ 371 h 371"/>
              <a:gd name="T6" fmla="*/ 0 w 747"/>
              <a:gd name="T7" fmla="*/ 0 h 371"/>
            </a:gdLst>
            <a:ahLst/>
            <a:cxnLst>
              <a:cxn ang="0">
                <a:pos x="T0" y="T1"/>
              </a:cxn>
              <a:cxn ang="0">
                <a:pos x="T2" y="T3"/>
              </a:cxn>
              <a:cxn ang="0">
                <a:pos x="T4" y="T5"/>
              </a:cxn>
              <a:cxn ang="0">
                <a:pos x="T6" y="T7"/>
              </a:cxn>
            </a:cxnLst>
            <a:rect l="0" t="0" r="r" b="b"/>
            <a:pathLst>
              <a:path w="747" h="371">
                <a:moveTo>
                  <a:pt x="0" y="0"/>
                </a:moveTo>
                <a:lnTo>
                  <a:pt x="747" y="0"/>
                </a:lnTo>
                <a:lnTo>
                  <a:pt x="376" y="371"/>
                </a:lnTo>
                <a:lnTo>
                  <a:pt x="0" y="0"/>
                </a:lnTo>
                <a:close/>
              </a:path>
            </a:pathLst>
          </a:custGeom>
          <a:gradFill flip="none" rotWithShape="1">
            <a:gsLst>
              <a:gs pos="100000">
                <a:srgbClr val="B0F7F4">
                  <a:alpha val="20000"/>
                </a:srgbClr>
              </a:gs>
              <a:gs pos="22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56"/>
          <p:cNvSpPr>
            <a:spLocks/>
          </p:cNvSpPr>
          <p:nvPr/>
        </p:nvSpPr>
        <p:spPr bwMode="auto">
          <a:xfrm>
            <a:off x="1186104" y="6210300"/>
            <a:ext cx="839440" cy="417029"/>
          </a:xfrm>
          <a:custGeom>
            <a:avLst/>
            <a:gdLst>
              <a:gd name="T0" fmla="*/ 0 w 624"/>
              <a:gd name="T1" fmla="*/ 0 h 310"/>
              <a:gd name="T2" fmla="*/ 624 w 624"/>
              <a:gd name="T3" fmla="*/ 0 h 310"/>
              <a:gd name="T4" fmla="*/ 315 w 624"/>
              <a:gd name="T5" fmla="*/ 310 h 310"/>
              <a:gd name="T6" fmla="*/ 0 w 624"/>
              <a:gd name="T7" fmla="*/ 0 h 310"/>
            </a:gdLst>
            <a:ahLst/>
            <a:cxnLst>
              <a:cxn ang="0">
                <a:pos x="T0" y="T1"/>
              </a:cxn>
              <a:cxn ang="0">
                <a:pos x="T2" y="T3"/>
              </a:cxn>
              <a:cxn ang="0">
                <a:pos x="T4" y="T5"/>
              </a:cxn>
              <a:cxn ang="0">
                <a:pos x="T6" y="T7"/>
              </a:cxn>
            </a:cxnLst>
            <a:rect l="0" t="0" r="r" b="b"/>
            <a:pathLst>
              <a:path w="624" h="310">
                <a:moveTo>
                  <a:pt x="0" y="0"/>
                </a:moveTo>
                <a:lnTo>
                  <a:pt x="624" y="0"/>
                </a:lnTo>
                <a:lnTo>
                  <a:pt x="315" y="310"/>
                </a:lnTo>
                <a:lnTo>
                  <a:pt x="0" y="0"/>
                </a:lnTo>
                <a:close/>
              </a:path>
            </a:pathLst>
          </a:custGeom>
          <a:gradFill flip="none" rotWithShape="1">
            <a:gsLst>
              <a:gs pos="100000">
                <a:srgbClr val="B0F7F4">
                  <a:alpha val="20000"/>
                </a:srgbClr>
              </a:gs>
              <a:gs pos="22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13"/>
          <p:cNvSpPr>
            <a:spLocks/>
          </p:cNvSpPr>
          <p:nvPr/>
        </p:nvSpPr>
        <p:spPr bwMode="auto">
          <a:xfrm>
            <a:off x="11273234" y="5876676"/>
            <a:ext cx="671283" cy="333624"/>
          </a:xfrm>
          <a:custGeom>
            <a:avLst/>
            <a:gdLst>
              <a:gd name="T0" fmla="*/ 0 w 499"/>
              <a:gd name="T1" fmla="*/ 248 h 248"/>
              <a:gd name="T2" fmla="*/ 499 w 499"/>
              <a:gd name="T3" fmla="*/ 248 h 248"/>
              <a:gd name="T4" fmla="*/ 250 w 499"/>
              <a:gd name="T5" fmla="*/ 0 h 248"/>
              <a:gd name="T6" fmla="*/ 0 w 499"/>
              <a:gd name="T7" fmla="*/ 248 h 248"/>
            </a:gdLst>
            <a:ahLst/>
            <a:cxnLst>
              <a:cxn ang="0">
                <a:pos x="T0" y="T1"/>
              </a:cxn>
              <a:cxn ang="0">
                <a:pos x="T2" y="T3"/>
              </a:cxn>
              <a:cxn ang="0">
                <a:pos x="T4" y="T5"/>
              </a:cxn>
              <a:cxn ang="0">
                <a:pos x="T6" y="T7"/>
              </a:cxn>
            </a:cxnLst>
            <a:rect l="0" t="0" r="r" b="b"/>
            <a:pathLst>
              <a:path w="499" h="248">
                <a:moveTo>
                  <a:pt x="0" y="248"/>
                </a:moveTo>
                <a:lnTo>
                  <a:pt x="499" y="248"/>
                </a:lnTo>
                <a:lnTo>
                  <a:pt x="250" y="0"/>
                </a:lnTo>
                <a:lnTo>
                  <a:pt x="0" y="248"/>
                </a:lnTo>
                <a:close/>
              </a:path>
            </a:pathLst>
          </a:custGeom>
          <a:solidFill>
            <a:srgbClr val="0C1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4"/>
          <p:cNvSpPr>
            <a:spLocks/>
          </p:cNvSpPr>
          <p:nvPr/>
        </p:nvSpPr>
        <p:spPr bwMode="auto">
          <a:xfrm>
            <a:off x="9171688" y="5956047"/>
            <a:ext cx="511197" cy="254253"/>
          </a:xfrm>
          <a:custGeom>
            <a:avLst/>
            <a:gdLst>
              <a:gd name="T0" fmla="*/ 0 w 380"/>
              <a:gd name="T1" fmla="*/ 189 h 189"/>
              <a:gd name="T2" fmla="*/ 380 w 380"/>
              <a:gd name="T3" fmla="*/ 189 h 189"/>
              <a:gd name="T4" fmla="*/ 191 w 380"/>
              <a:gd name="T5" fmla="*/ 0 h 189"/>
              <a:gd name="T6" fmla="*/ 0 w 380"/>
              <a:gd name="T7" fmla="*/ 189 h 189"/>
            </a:gdLst>
            <a:ahLst/>
            <a:cxnLst>
              <a:cxn ang="0">
                <a:pos x="T0" y="T1"/>
              </a:cxn>
              <a:cxn ang="0">
                <a:pos x="T2" y="T3"/>
              </a:cxn>
              <a:cxn ang="0">
                <a:pos x="T4" y="T5"/>
              </a:cxn>
              <a:cxn ang="0">
                <a:pos x="T6" y="T7"/>
              </a:cxn>
            </a:cxnLst>
            <a:rect l="0" t="0" r="r" b="b"/>
            <a:pathLst>
              <a:path w="380" h="189">
                <a:moveTo>
                  <a:pt x="0" y="189"/>
                </a:moveTo>
                <a:lnTo>
                  <a:pt x="380" y="189"/>
                </a:lnTo>
                <a:lnTo>
                  <a:pt x="191" y="0"/>
                </a:lnTo>
                <a:lnTo>
                  <a:pt x="0" y="189"/>
                </a:lnTo>
                <a:close/>
              </a:path>
            </a:pathLst>
          </a:custGeom>
          <a:solidFill>
            <a:srgbClr val="0C1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5"/>
          <p:cNvSpPr>
            <a:spLocks/>
          </p:cNvSpPr>
          <p:nvPr/>
        </p:nvSpPr>
        <p:spPr bwMode="auto">
          <a:xfrm>
            <a:off x="8983352" y="6044833"/>
            <a:ext cx="333624" cy="165467"/>
          </a:xfrm>
          <a:custGeom>
            <a:avLst/>
            <a:gdLst>
              <a:gd name="T0" fmla="*/ 0 w 248"/>
              <a:gd name="T1" fmla="*/ 123 h 123"/>
              <a:gd name="T2" fmla="*/ 248 w 248"/>
              <a:gd name="T3" fmla="*/ 123 h 123"/>
              <a:gd name="T4" fmla="*/ 125 w 248"/>
              <a:gd name="T5" fmla="*/ 0 h 123"/>
              <a:gd name="T6" fmla="*/ 0 w 248"/>
              <a:gd name="T7" fmla="*/ 123 h 123"/>
            </a:gdLst>
            <a:ahLst/>
            <a:cxnLst>
              <a:cxn ang="0">
                <a:pos x="T0" y="T1"/>
              </a:cxn>
              <a:cxn ang="0">
                <a:pos x="T2" y="T3"/>
              </a:cxn>
              <a:cxn ang="0">
                <a:pos x="T4" y="T5"/>
              </a:cxn>
              <a:cxn ang="0">
                <a:pos x="T6" y="T7"/>
              </a:cxn>
            </a:cxnLst>
            <a:rect l="0" t="0" r="r" b="b"/>
            <a:pathLst>
              <a:path w="248" h="123">
                <a:moveTo>
                  <a:pt x="0" y="123"/>
                </a:moveTo>
                <a:lnTo>
                  <a:pt x="248" y="123"/>
                </a:lnTo>
                <a:lnTo>
                  <a:pt x="125" y="0"/>
                </a:lnTo>
                <a:lnTo>
                  <a:pt x="0" y="123"/>
                </a:lnTo>
                <a:close/>
              </a:path>
            </a:pathLst>
          </a:custGeom>
          <a:solidFill>
            <a:srgbClr val="0C1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6"/>
          <p:cNvSpPr>
            <a:spLocks/>
          </p:cNvSpPr>
          <p:nvPr/>
        </p:nvSpPr>
        <p:spPr bwMode="auto">
          <a:xfrm>
            <a:off x="423473" y="6007166"/>
            <a:ext cx="414339" cy="203134"/>
          </a:xfrm>
          <a:custGeom>
            <a:avLst/>
            <a:gdLst>
              <a:gd name="T0" fmla="*/ 308 w 308"/>
              <a:gd name="T1" fmla="*/ 151 h 151"/>
              <a:gd name="T2" fmla="*/ 0 w 308"/>
              <a:gd name="T3" fmla="*/ 151 h 151"/>
              <a:gd name="T4" fmla="*/ 154 w 308"/>
              <a:gd name="T5" fmla="*/ 0 h 151"/>
              <a:gd name="T6" fmla="*/ 308 w 308"/>
              <a:gd name="T7" fmla="*/ 151 h 151"/>
            </a:gdLst>
            <a:ahLst/>
            <a:cxnLst>
              <a:cxn ang="0">
                <a:pos x="T0" y="T1"/>
              </a:cxn>
              <a:cxn ang="0">
                <a:pos x="T2" y="T3"/>
              </a:cxn>
              <a:cxn ang="0">
                <a:pos x="T4" y="T5"/>
              </a:cxn>
              <a:cxn ang="0">
                <a:pos x="T6" y="T7"/>
              </a:cxn>
            </a:cxnLst>
            <a:rect l="0" t="0" r="r" b="b"/>
            <a:pathLst>
              <a:path w="308" h="151">
                <a:moveTo>
                  <a:pt x="308" y="151"/>
                </a:moveTo>
                <a:lnTo>
                  <a:pt x="0" y="151"/>
                </a:lnTo>
                <a:lnTo>
                  <a:pt x="154" y="0"/>
                </a:lnTo>
                <a:lnTo>
                  <a:pt x="308" y="151"/>
                </a:lnTo>
                <a:close/>
              </a:path>
            </a:pathLst>
          </a:custGeom>
          <a:solidFill>
            <a:srgbClr val="0C1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46"/>
          <p:cNvSpPr>
            <a:spLocks/>
          </p:cNvSpPr>
          <p:nvPr/>
        </p:nvSpPr>
        <p:spPr bwMode="auto">
          <a:xfrm rot="16200000" flipH="1">
            <a:off x="5717017" y="3389972"/>
            <a:ext cx="1808235" cy="898474"/>
          </a:xfrm>
          <a:custGeom>
            <a:avLst/>
            <a:gdLst>
              <a:gd name="T0" fmla="*/ 0 w 2884"/>
              <a:gd name="T1" fmla="*/ 1433 h 1433"/>
              <a:gd name="T2" fmla="*/ 2884 w 2884"/>
              <a:gd name="T3" fmla="*/ 1433 h 1433"/>
              <a:gd name="T4" fmla="*/ 1452 w 2884"/>
              <a:gd name="T5" fmla="*/ 0 h 1433"/>
              <a:gd name="T6" fmla="*/ 0 w 2884"/>
              <a:gd name="T7" fmla="*/ 1433 h 1433"/>
            </a:gdLst>
            <a:ahLst/>
            <a:cxnLst>
              <a:cxn ang="0">
                <a:pos x="T0" y="T1"/>
              </a:cxn>
              <a:cxn ang="0">
                <a:pos x="T2" y="T3"/>
              </a:cxn>
              <a:cxn ang="0">
                <a:pos x="T4" y="T5"/>
              </a:cxn>
              <a:cxn ang="0">
                <a:pos x="T6" y="T7"/>
              </a:cxn>
            </a:cxnLst>
            <a:rect l="0" t="0" r="r" b="b"/>
            <a:pathLst>
              <a:path w="2884" h="1433">
                <a:moveTo>
                  <a:pt x="0" y="1433"/>
                </a:moveTo>
                <a:lnTo>
                  <a:pt x="2884" y="1433"/>
                </a:lnTo>
                <a:lnTo>
                  <a:pt x="1452" y="0"/>
                </a:lnTo>
                <a:lnTo>
                  <a:pt x="0" y="1433"/>
                </a:lnTo>
                <a:close/>
              </a:path>
            </a:pathLst>
          </a:custGeom>
          <a:gradFill flip="none" rotWithShape="1">
            <a:gsLst>
              <a:gs pos="100000">
                <a:srgbClr val="F8716A"/>
              </a:gs>
              <a:gs pos="32000">
                <a:srgbClr val="F6443B"/>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46"/>
          <p:cNvSpPr>
            <a:spLocks/>
          </p:cNvSpPr>
          <p:nvPr/>
        </p:nvSpPr>
        <p:spPr bwMode="auto">
          <a:xfrm rot="5400000">
            <a:off x="4641348" y="3389973"/>
            <a:ext cx="1808235" cy="898474"/>
          </a:xfrm>
          <a:custGeom>
            <a:avLst/>
            <a:gdLst>
              <a:gd name="T0" fmla="*/ 0 w 2884"/>
              <a:gd name="T1" fmla="*/ 1433 h 1433"/>
              <a:gd name="T2" fmla="*/ 2884 w 2884"/>
              <a:gd name="T3" fmla="*/ 1433 h 1433"/>
              <a:gd name="T4" fmla="*/ 1452 w 2884"/>
              <a:gd name="T5" fmla="*/ 0 h 1433"/>
              <a:gd name="T6" fmla="*/ 0 w 2884"/>
              <a:gd name="T7" fmla="*/ 1433 h 1433"/>
            </a:gdLst>
            <a:ahLst/>
            <a:cxnLst>
              <a:cxn ang="0">
                <a:pos x="T0" y="T1"/>
              </a:cxn>
              <a:cxn ang="0">
                <a:pos x="T2" y="T3"/>
              </a:cxn>
              <a:cxn ang="0">
                <a:pos x="T4" y="T5"/>
              </a:cxn>
              <a:cxn ang="0">
                <a:pos x="T6" y="T7"/>
              </a:cxn>
            </a:cxnLst>
            <a:rect l="0" t="0" r="r" b="b"/>
            <a:pathLst>
              <a:path w="2884" h="1433">
                <a:moveTo>
                  <a:pt x="0" y="1433"/>
                </a:moveTo>
                <a:lnTo>
                  <a:pt x="2884" y="1433"/>
                </a:lnTo>
                <a:lnTo>
                  <a:pt x="1452" y="0"/>
                </a:lnTo>
                <a:lnTo>
                  <a:pt x="0" y="1433"/>
                </a:lnTo>
                <a:close/>
              </a:path>
            </a:pathLst>
          </a:custGeom>
          <a:gradFill flip="none" rotWithShape="1">
            <a:gsLst>
              <a:gs pos="100000">
                <a:srgbClr val="F8716A"/>
              </a:gs>
              <a:gs pos="32000">
                <a:srgbClr val="F6443B"/>
              </a:gs>
            </a:gsLst>
            <a:lin ang="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46"/>
          <p:cNvSpPr>
            <a:spLocks/>
          </p:cNvSpPr>
          <p:nvPr/>
        </p:nvSpPr>
        <p:spPr bwMode="auto">
          <a:xfrm rot="10800000">
            <a:off x="5179183" y="2863803"/>
            <a:ext cx="1808235" cy="898474"/>
          </a:xfrm>
          <a:custGeom>
            <a:avLst/>
            <a:gdLst>
              <a:gd name="T0" fmla="*/ 0 w 2884"/>
              <a:gd name="T1" fmla="*/ 1433 h 1433"/>
              <a:gd name="T2" fmla="*/ 2884 w 2884"/>
              <a:gd name="T3" fmla="*/ 1433 h 1433"/>
              <a:gd name="T4" fmla="*/ 1452 w 2884"/>
              <a:gd name="T5" fmla="*/ 0 h 1433"/>
              <a:gd name="T6" fmla="*/ 0 w 2884"/>
              <a:gd name="T7" fmla="*/ 1433 h 1433"/>
            </a:gdLst>
            <a:ahLst/>
            <a:cxnLst>
              <a:cxn ang="0">
                <a:pos x="T0" y="T1"/>
              </a:cxn>
              <a:cxn ang="0">
                <a:pos x="T2" y="T3"/>
              </a:cxn>
              <a:cxn ang="0">
                <a:pos x="T4" y="T5"/>
              </a:cxn>
              <a:cxn ang="0">
                <a:pos x="T6" y="T7"/>
              </a:cxn>
            </a:cxnLst>
            <a:rect l="0" t="0" r="r" b="b"/>
            <a:pathLst>
              <a:path w="2884" h="1433">
                <a:moveTo>
                  <a:pt x="0" y="1433"/>
                </a:moveTo>
                <a:lnTo>
                  <a:pt x="2884" y="1433"/>
                </a:lnTo>
                <a:lnTo>
                  <a:pt x="1452" y="0"/>
                </a:lnTo>
                <a:lnTo>
                  <a:pt x="0" y="1433"/>
                </a:lnTo>
                <a:close/>
              </a:path>
            </a:pathLst>
          </a:custGeom>
          <a:gradFill flip="none" rotWithShape="1">
            <a:gsLst>
              <a:gs pos="100000">
                <a:srgbClr val="F8716A"/>
              </a:gs>
              <a:gs pos="32000">
                <a:srgbClr val="F6443B"/>
              </a:gs>
            </a:gsLst>
            <a:lin ang="0" scaled="1"/>
            <a:tileRect/>
          </a:gradFill>
          <a:ln>
            <a:noFill/>
          </a:ln>
        </p:spPr>
        <p:txBody>
          <a:bodyPr vert="horz" wrap="square" lIns="91440" tIns="45720" rIns="91440" bIns="45720" numCol="1" anchor="t" anchorCtr="0" compatLnSpc="1">
            <a:prstTxWarp prst="textNoShape">
              <a:avLst/>
            </a:prstTxWarp>
          </a:bodyPr>
          <a:lstStyle/>
          <a:p>
            <a:endParaRPr lang="en-US"/>
          </a:p>
        </p:txBody>
      </p:sp>
      <p:grpSp>
        <p:nvGrpSpPr>
          <p:cNvPr id="46" name="Group 45"/>
          <p:cNvGrpSpPr/>
          <p:nvPr/>
        </p:nvGrpSpPr>
        <p:grpSpPr>
          <a:xfrm>
            <a:off x="343138" y="4315506"/>
            <a:ext cx="11280295" cy="1200361"/>
            <a:chOff x="343138" y="3531299"/>
            <a:chExt cx="11280295" cy="1200361"/>
          </a:xfrm>
        </p:grpSpPr>
        <p:sp>
          <p:nvSpPr>
            <p:cNvPr id="47" name="Oval 58"/>
            <p:cNvSpPr>
              <a:spLocks noChangeArrowheads="1"/>
            </p:cNvSpPr>
            <p:nvPr/>
          </p:nvSpPr>
          <p:spPr bwMode="auto">
            <a:xfrm>
              <a:off x="2519653" y="4608849"/>
              <a:ext cx="72644" cy="73989"/>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Oval 59"/>
            <p:cNvSpPr>
              <a:spLocks noChangeArrowheads="1"/>
            </p:cNvSpPr>
            <p:nvPr/>
          </p:nvSpPr>
          <p:spPr bwMode="auto">
            <a:xfrm>
              <a:off x="8670110" y="3627291"/>
              <a:ext cx="73989" cy="73989"/>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Oval 60"/>
            <p:cNvSpPr>
              <a:spLocks noChangeArrowheads="1"/>
            </p:cNvSpPr>
            <p:nvPr/>
          </p:nvSpPr>
          <p:spPr bwMode="auto">
            <a:xfrm>
              <a:off x="3280991" y="4553694"/>
              <a:ext cx="73989" cy="73989"/>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Oval 61"/>
            <p:cNvSpPr>
              <a:spLocks noChangeArrowheads="1"/>
            </p:cNvSpPr>
            <p:nvPr/>
          </p:nvSpPr>
          <p:spPr bwMode="auto">
            <a:xfrm>
              <a:off x="814298" y="4182814"/>
              <a:ext cx="72644" cy="76680"/>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Oval 62"/>
            <p:cNvSpPr>
              <a:spLocks noChangeArrowheads="1"/>
            </p:cNvSpPr>
            <p:nvPr/>
          </p:nvSpPr>
          <p:spPr bwMode="auto">
            <a:xfrm>
              <a:off x="1949695" y="4214689"/>
              <a:ext cx="7533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Oval 63"/>
            <p:cNvSpPr>
              <a:spLocks noChangeArrowheads="1"/>
            </p:cNvSpPr>
            <p:nvPr/>
          </p:nvSpPr>
          <p:spPr bwMode="auto">
            <a:xfrm>
              <a:off x="3917805" y="4007520"/>
              <a:ext cx="76680" cy="73989"/>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Oval 64"/>
            <p:cNvSpPr>
              <a:spLocks noChangeArrowheads="1"/>
            </p:cNvSpPr>
            <p:nvPr/>
          </p:nvSpPr>
          <p:spPr bwMode="auto">
            <a:xfrm>
              <a:off x="3346535" y="4022991"/>
              <a:ext cx="75334" cy="7533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Oval 65"/>
            <p:cNvSpPr>
              <a:spLocks noChangeArrowheads="1"/>
            </p:cNvSpPr>
            <p:nvPr/>
          </p:nvSpPr>
          <p:spPr bwMode="auto">
            <a:xfrm>
              <a:off x="8212883" y="4514009"/>
              <a:ext cx="73989" cy="76680"/>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Oval 66"/>
            <p:cNvSpPr>
              <a:spLocks noChangeArrowheads="1"/>
            </p:cNvSpPr>
            <p:nvPr/>
          </p:nvSpPr>
          <p:spPr bwMode="auto">
            <a:xfrm>
              <a:off x="1739835" y="3813887"/>
              <a:ext cx="75334" cy="7533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Oval 67"/>
            <p:cNvSpPr>
              <a:spLocks noChangeArrowheads="1"/>
            </p:cNvSpPr>
            <p:nvPr/>
          </p:nvSpPr>
          <p:spPr bwMode="auto">
            <a:xfrm>
              <a:off x="1430594" y="4547846"/>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Oval 68"/>
            <p:cNvSpPr>
              <a:spLocks noChangeArrowheads="1"/>
            </p:cNvSpPr>
            <p:nvPr/>
          </p:nvSpPr>
          <p:spPr bwMode="auto">
            <a:xfrm>
              <a:off x="9253286" y="4654980"/>
              <a:ext cx="73989" cy="76680"/>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Oval 69"/>
            <p:cNvSpPr>
              <a:spLocks noChangeArrowheads="1"/>
            </p:cNvSpPr>
            <p:nvPr/>
          </p:nvSpPr>
          <p:spPr bwMode="auto">
            <a:xfrm>
              <a:off x="11226976" y="4275707"/>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Oval 70"/>
            <p:cNvSpPr>
              <a:spLocks noChangeArrowheads="1"/>
            </p:cNvSpPr>
            <p:nvPr/>
          </p:nvSpPr>
          <p:spPr bwMode="auto">
            <a:xfrm>
              <a:off x="10592967" y="3603943"/>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Oval 71"/>
            <p:cNvSpPr>
              <a:spLocks noChangeArrowheads="1"/>
            </p:cNvSpPr>
            <p:nvPr/>
          </p:nvSpPr>
          <p:spPr bwMode="auto">
            <a:xfrm>
              <a:off x="4509717" y="4424549"/>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Oval 72"/>
            <p:cNvSpPr>
              <a:spLocks noChangeArrowheads="1"/>
            </p:cNvSpPr>
            <p:nvPr/>
          </p:nvSpPr>
          <p:spPr bwMode="auto">
            <a:xfrm>
              <a:off x="7267601" y="4033708"/>
              <a:ext cx="76680" cy="76680"/>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73"/>
            <p:cNvSpPr>
              <a:spLocks noChangeArrowheads="1"/>
            </p:cNvSpPr>
            <p:nvPr/>
          </p:nvSpPr>
          <p:spPr bwMode="auto">
            <a:xfrm>
              <a:off x="343138" y="3812050"/>
              <a:ext cx="72644" cy="7533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Oval 74"/>
            <p:cNvSpPr>
              <a:spLocks noChangeArrowheads="1"/>
            </p:cNvSpPr>
            <p:nvPr/>
          </p:nvSpPr>
          <p:spPr bwMode="auto">
            <a:xfrm>
              <a:off x="2887338" y="3531299"/>
              <a:ext cx="72644" cy="7533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75"/>
            <p:cNvSpPr>
              <a:spLocks noChangeArrowheads="1"/>
            </p:cNvSpPr>
            <p:nvPr/>
          </p:nvSpPr>
          <p:spPr bwMode="auto">
            <a:xfrm>
              <a:off x="4025425" y="4214689"/>
              <a:ext cx="76680" cy="7264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Oval 76"/>
            <p:cNvSpPr>
              <a:spLocks noChangeArrowheads="1"/>
            </p:cNvSpPr>
            <p:nvPr/>
          </p:nvSpPr>
          <p:spPr bwMode="auto">
            <a:xfrm>
              <a:off x="11549444" y="3846089"/>
              <a:ext cx="73989" cy="7533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Oval 77"/>
            <p:cNvSpPr>
              <a:spLocks noChangeArrowheads="1"/>
            </p:cNvSpPr>
            <p:nvPr/>
          </p:nvSpPr>
          <p:spPr bwMode="auto">
            <a:xfrm>
              <a:off x="9732716" y="4233523"/>
              <a:ext cx="75334" cy="7533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Oval 78"/>
            <p:cNvSpPr>
              <a:spLocks noChangeArrowheads="1"/>
            </p:cNvSpPr>
            <p:nvPr/>
          </p:nvSpPr>
          <p:spPr bwMode="auto">
            <a:xfrm>
              <a:off x="10421719" y="4214689"/>
              <a:ext cx="76680" cy="76680"/>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Oval 79"/>
            <p:cNvSpPr>
              <a:spLocks noChangeArrowheads="1"/>
            </p:cNvSpPr>
            <p:nvPr/>
          </p:nvSpPr>
          <p:spPr bwMode="auto">
            <a:xfrm>
              <a:off x="7895232" y="3739406"/>
              <a:ext cx="73989" cy="7264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1" name="Text Placeholder 2"/>
          <p:cNvSpPr txBox="1">
            <a:spLocks/>
          </p:cNvSpPr>
          <p:nvPr/>
        </p:nvSpPr>
        <p:spPr>
          <a:xfrm>
            <a:off x="4017347" y="1965054"/>
            <a:ext cx="4154196" cy="631455"/>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1">
              <a:lnSpc>
                <a:spcPts val="1700"/>
              </a:lnSpc>
              <a:spcBef>
                <a:spcPts val="0"/>
              </a:spcBef>
            </a:pPr>
            <a:r>
              <a:rPr lang="en-US" dirty="0" smtClean="0">
                <a:solidFill>
                  <a:srgbClr val="B0F7F4"/>
                </a:solidFill>
                <a:latin typeface="Segoe UI" panose="020B0502040204020203" pitchFamily="34" charset="0"/>
                <a:cs typeface="Segoe UI" panose="020B0502040204020203" pitchFamily="34" charset="0"/>
              </a:rPr>
              <a:t>Silver Iodide, Dry Ice, Urea (Fertilizer), Carbon Black Dust, and even Concrete are burned or dropped from planes into clouds to create or suppress rainfall. </a:t>
            </a:r>
            <a:endParaRPr lang="en-US" dirty="0">
              <a:solidFill>
                <a:srgbClr val="B0F7F4"/>
              </a:solidFill>
              <a:latin typeface="Segoe UI" panose="020B0502040204020203" pitchFamily="34" charset="0"/>
              <a:cs typeface="Segoe UI" panose="020B0502040204020203" pitchFamily="34" charset="0"/>
            </a:endParaRPr>
          </a:p>
        </p:txBody>
      </p:sp>
      <p:sp>
        <p:nvSpPr>
          <p:cNvPr id="72" name="TextBox 71"/>
          <p:cNvSpPr txBox="1"/>
          <p:nvPr/>
        </p:nvSpPr>
        <p:spPr>
          <a:xfrm>
            <a:off x="4662746" y="1545562"/>
            <a:ext cx="2863413" cy="276999"/>
          </a:xfrm>
          <a:prstGeom prst="rect">
            <a:avLst/>
          </a:prstGeom>
          <a:noFill/>
        </p:spPr>
        <p:txBody>
          <a:bodyPr wrap="none" lIns="0" tIns="0" rIns="0" bIns="0" rtlCol="0" anchor="ctr">
            <a:spAutoFit/>
          </a:bodyPr>
          <a:lstStyle/>
          <a:p>
            <a:pPr algn="ctr"/>
            <a:r>
              <a:rPr lang="cy-GB" dirty="0" smtClean="0">
                <a:solidFill>
                  <a:srgbClr val="B0F7F4"/>
                </a:solidFill>
                <a:latin typeface="Segoe UI Semibold" panose="020B0702040204020203" pitchFamily="34" charset="0"/>
                <a:ea typeface="Segoe UI Black" panose="020B0A02040204020203" pitchFamily="34" charset="0"/>
                <a:cs typeface="Segoe UI Semibold" panose="020B0702040204020203" pitchFamily="34" charset="0"/>
              </a:rPr>
              <a:t>AIRCRAFT CLOUD SEEDING</a:t>
            </a:r>
            <a:endParaRPr lang="en-US" dirty="0">
              <a:solidFill>
                <a:srgbClr val="B0F7F4"/>
              </a:solidFill>
              <a:latin typeface="Segoe UI Semibold" panose="020B0702040204020203" pitchFamily="34" charset="0"/>
              <a:ea typeface="Segoe UI Black" panose="020B0A02040204020203" pitchFamily="34" charset="0"/>
              <a:cs typeface="Segoe UI Semibold" panose="020B0702040204020203" pitchFamily="34" charset="0"/>
            </a:endParaRPr>
          </a:p>
        </p:txBody>
      </p:sp>
      <p:grpSp>
        <p:nvGrpSpPr>
          <p:cNvPr id="76" name="Group 75"/>
          <p:cNvGrpSpPr/>
          <p:nvPr/>
        </p:nvGrpSpPr>
        <p:grpSpPr>
          <a:xfrm>
            <a:off x="886942" y="3302452"/>
            <a:ext cx="3916346" cy="1268955"/>
            <a:chOff x="886942" y="3048782"/>
            <a:chExt cx="3916346" cy="1268955"/>
          </a:xfrm>
        </p:grpSpPr>
        <p:sp>
          <p:nvSpPr>
            <p:cNvPr id="74" name="Text Placeholder 2"/>
            <p:cNvSpPr txBox="1">
              <a:spLocks/>
            </p:cNvSpPr>
            <p:nvPr/>
          </p:nvSpPr>
          <p:spPr>
            <a:xfrm>
              <a:off x="886942" y="3468274"/>
              <a:ext cx="3916346" cy="849463"/>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lnSpc>
                  <a:spcPts val="1700"/>
                </a:lnSpc>
                <a:spcBef>
                  <a:spcPts val="0"/>
                </a:spcBef>
              </a:pPr>
              <a:r>
                <a:rPr lang="en-US" dirty="0" smtClean="0">
                  <a:solidFill>
                    <a:srgbClr val="B0F7F4"/>
                  </a:solidFill>
                  <a:latin typeface="Segoe UI" panose="020B0502040204020203" pitchFamily="34" charset="0"/>
                  <a:cs typeface="Segoe UI" panose="020B0502040204020203" pitchFamily="34" charset="0"/>
                </a:rPr>
                <a:t>Ground-based cloud seeding generators burn silver iodide in a mixture of acetone to do “Orographic Cloud Seeding” where wind carries chemicals up to mountain tops and creates artificial snow. These typically operate all winter in the USA..</a:t>
              </a:r>
              <a:endParaRPr lang="en-US" dirty="0">
                <a:solidFill>
                  <a:srgbClr val="B0F7F4"/>
                </a:solidFill>
                <a:latin typeface="Segoe UI" panose="020B0502040204020203" pitchFamily="34" charset="0"/>
                <a:cs typeface="Segoe UI" panose="020B0502040204020203" pitchFamily="34" charset="0"/>
              </a:endParaRPr>
            </a:p>
          </p:txBody>
        </p:sp>
        <p:sp>
          <p:nvSpPr>
            <p:cNvPr id="75" name="TextBox 74"/>
            <p:cNvSpPr txBox="1"/>
            <p:nvPr/>
          </p:nvSpPr>
          <p:spPr>
            <a:xfrm>
              <a:off x="1707569" y="3048782"/>
              <a:ext cx="3095719" cy="276999"/>
            </a:xfrm>
            <a:prstGeom prst="rect">
              <a:avLst/>
            </a:prstGeom>
            <a:noFill/>
          </p:spPr>
          <p:txBody>
            <a:bodyPr wrap="none" lIns="0" tIns="0" rIns="0" bIns="0" rtlCol="0" anchor="ctr">
              <a:spAutoFit/>
            </a:bodyPr>
            <a:lstStyle/>
            <a:p>
              <a:pPr algn="r"/>
              <a:r>
                <a:rPr lang="cy-GB" dirty="0" smtClean="0">
                  <a:solidFill>
                    <a:srgbClr val="B0F7F4"/>
                  </a:solidFill>
                  <a:latin typeface="Segoe UI Semibold" panose="020B0702040204020203" pitchFamily="34" charset="0"/>
                  <a:ea typeface="Segoe UI Black" panose="020B0A02040204020203" pitchFamily="34" charset="0"/>
                  <a:cs typeface="Segoe UI Semibold" panose="020B0702040204020203" pitchFamily="34" charset="0"/>
                </a:rPr>
                <a:t>SNOWPACK AUGMENTATION</a:t>
              </a:r>
              <a:endParaRPr lang="en-US" dirty="0">
                <a:solidFill>
                  <a:srgbClr val="B0F7F4"/>
                </a:solidFill>
                <a:latin typeface="Segoe UI Semibold" panose="020B0702040204020203" pitchFamily="34" charset="0"/>
                <a:ea typeface="Segoe UI Black" panose="020B0A02040204020203" pitchFamily="34" charset="0"/>
                <a:cs typeface="Segoe UI Semibold" panose="020B0702040204020203" pitchFamily="34" charset="0"/>
              </a:endParaRPr>
            </a:p>
          </p:txBody>
        </p:sp>
      </p:grpSp>
      <p:grpSp>
        <p:nvGrpSpPr>
          <p:cNvPr id="80" name="Group 79"/>
          <p:cNvGrpSpPr/>
          <p:nvPr/>
        </p:nvGrpSpPr>
        <p:grpSpPr>
          <a:xfrm>
            <a:off x="7358803" y="3302452"/>
            <a:ext cx="3916346" cy="1050947"/>
            <a:chOff x="7108746" y="3302452"/>
            <a:chExt cx="3916346" cy="1050947"/>
          </a:xfrm>
        </p:grpSpPr>
        <p:sp>
          <p:nvSpPr>
            <p:cNvPr id="78" name="Text Placeholder 2"/>
            <p:cNvSpPr txBox="1">
              <a:spLocks/>
            </p:cNvSpPr>
            <p:nvPr/>
          </p:nvSpPr>
          <p:spPr>
            <a:xfrm>
              <a:off x="7108746" y="3721944"/>
              <a:ext cx="3916346" cy="631455"/>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1">
                <a:lnSpc>
                  <a:spcPts val="1700"/>
                </a:lnSpc>
                <a:spcBef>
                  <a:spcPts val="0"/>
                </a:spcBef>
              </a:pPr>
              <a:r>
                <a:rPr lang="en-US" dirty="0" smtClean="0">
                  <a:solidFill>
                    <a:srgbClr val="B0F7F4"/>
                  </a:solidFill>
                  <a:latin typeface="Segoe UI" panose="020B0502040204020203" pitchFamily="34" charset="0"/>
                  <a:cs typeface="Segoe UI" panose="020B0502040204020203" pitchFamily="34" charset="0"/>
                </a:rPr>
                <a:t>Cloud seeding can lead to drought from “over-seeding” clouds, can increase storm intensity, increase hail and flood damage. These effects can lead to loss of crops, property, and life.</a:t>
              </a:r>
              <a:endParaRPr lang="en-US" dirty="0">
                <a:solidFill>
                  <a:srgbClr val="B0F7F4"/>
                </a:solidFill>
                <a:latin typeface="Segoe UI" panose="020B0502040204020203" pitchFamily="34" charset="0"/>
                <a:cs typeface="Segoe UI" panose="020B0502040204020203" pitchFamily="34" charset="0"/>
              </a:endParaRPr>
            </a:p>
          </p:txBody>
        </p:sp>
        <p:sp>
          <p:nvSpPr>
            <p:cNvPr id="79" name="TextBox 78"/>
            <p:cNvSpPr txBox="1"/>
            <p:nvPr/>
          </p:nvSpPr>
          <p:spPr>
            <a:xfrm>
              <a:off x="7108746" y="3302452"/>
              <a:ext cx="2300310" cy="276999"/>
            </a:xfrm>
            <a:prstGeom prst="rect">
              <a:avLst/>
            </a:prstGeom>
            <a:noFill/>
          </p:spPr>
          <p:txBody>
            <a:bodyPr wrap="none" lIns="0" tIns="0" rIns="0" bIns="0" rtlCol="0" anchor="ctr">
              <a:spAutoFit/>
            </a:bodyPr>
            <a:lstStyle/>
            <a:p>
              <a:r>
                <a:rPr lang="cy-GB" dirty="0" smtClean="0">
                  <a:solidFill>
                    <a:srgbClr val="B0F7F4"/>
                  </a:solidFill>
                  <a:latin typeface="Segoe UI Semibold" panose="020B0702040204020203" pitchFamily="34" charset="0"/>
                  <a:ea typeface="Segoe UI Black" panose="020B0A02040204020203" pitchFamily="34" charset="0"/>
                  <a:cs typeface="Segoe UI Semibold" panose="020B0702040204020203" pitchFamily="34" charset="0"/>
                </a:rPr>
                <a:t>DOWNWIND EFFECTS</a:t>
              </a:r>
              <a:endParaRPr lang="en-US" dirty="0">
                <a:solidFill>
                  <a:srgbClr val="B0F7F4"/>
                </a:solidFill>
                <a:latin typeface="Segoe UI Semibold" panose="020B0702040204020203" pitchFamily="34" charset="0"/>
                <a:ea typeface="Segoe UI Black" panose="020B0A02040204020203" pitchFamily="34" charset="0"/>
                <a:cs typeface="Segoe UI Semibold" panose="020B0702040204020203" pitchFamily="34" charset="0"/>
              </a:endParaRPr>
            </a:p>
          </p:txBody>
        </p:sp>
      </p:grpSp>
      <p:pic>
        <p:nvPicPr>
          <p:cNvPr id="18434" name="Picture 2" descr="E:\CV News\LOGO\FontAwesome PNG\White\bold\fir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05061" y="3493187"/>
            <a:ext cx="430637" cy="574182"/>
          </a:xfrm>
          <a:prstGeom prst="rect">
            <a:avLst/>
          </a:prstGeom>
          <a:noFill/>
          <a:extLst>
            <a:ext uri="{909E8E84-426E-40DD-AFC4-6F175D3DCCD1}">
              <a14:hiddenFill xmlns:a14="http://schemas.microsoft.com/office/drawing/2010/main">
                <a:solidFill>
                  <a:srgbClr val="FFFFFF"/>
                </a:solidFill>
              </a14:hiddenFill>
            </a:ext>
          </a:extLst>
        </p:spPr>
      </p:pic>
      <p:pic>
        <p:nvPicPr>
          <p:cNvPr id="18435" name="Picture 3" descr="E:\CV News\LOGO\FontAwesome PNG\White\bold\plan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1113" y="2935092"/>
            <a:ext cx="627858" cy="558096"/>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E:\CV News\LOGO\FontAwesome PNG\White\bold\skul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38971" y="3517603"/>
            <a:ext cx="553921" cy="553921"/>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8411" y="6246513"/>
            <a:ext cx="3469777" cy="553528"/>
          </a:xfrm>
          <a:prstGeom prst="rect">
            <a:avLst/>
          </a:prstGeom>
          <a:effectLst>
            <a:outerShdw blurRad="38100" dist="25400" dir="5400000" algn="tl" rotWithShape="0">
              <a:prstClr val="black">
                <a:alpha val="20000"/>
              </a:prstClr>
            </a:outerShdw>
          </a:effectLst>
        </p:spPr>
      </p:pic>
    </p:spTree>
    <p:extLst>
      <p:ext uri="{BB962C8B-B14F-4D97-AF65-F5344CB8AC3E}">
        <p14:creationId xmlns:p14="http://schemas.microsoft.com/office/powerpoint/2010/main" val="26193728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0" y="0"/>
            <a:ext cx="12188891" cy="5646040"/>
          </a:xfrm>
          <a:prstGeom prst="rect">
            <a:avLst/>
          </a:prstGeom>
          <a:gradFill flip="none" rotWithShape="1">
            <a:gsLst>
              <a:gs pos="36000">
                <a:srgbClr val="09192F"/>
              </a:gs>
              <a:gs pos="100000">
                <a:srgbClr val="125680"/>
              </a:gs>
              <a:gs pos="0">
                <a:srgbClr val="070C1E"/>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0" name="Rectangle 48"/>
          <p:cNvSpPr>
            <a:spLocks noChangeArrowheads="1"/>
          </p:cNvSpPr>
          <p:nvPr/>
        </p:nvSpPr>
        <p:spPr bwMode="auto">
          <a:xfrm>
            <a:off x="3110" y="5647558"/>
            <a:ext cx="12188890" cy="1210442"/>
          </a:xfrm>
          <a:prstGeom prst="rect">
            <a:avLst/>
          </a:prstGeom>
          <a:gradFill flip="none" rotWithShape="1">
            <a:gsLst>
              <a:gs pos="100000">
                <a:srgbClr val="070C1E"/>
              </a:gs>
              <a:gs pos="0">
                <a:srgbClr val="122141"/>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49"/>
          <p:cNvSpPr>
            <a:spLocks/>
          </p:cNvSpPr>
          <p:nvPr/>
        </p:nvSpPr>
        <p:spPr bwMode="auto">
          <a:xfrm>
            <a:off x="324625" y="5646042"/>
            <a:ext cx="1662737" cy="827333"/>
          </a:xfrm>
          <a:custGeom>
            <a:avLst/>
            <a:gdLst>
              <a:gd name="T0" fmla="*/ 0 w 1236"/>
              <a:gd name="T1" fmla="*/ 0 h 615"/>
              <a:gd name="T2" fmla="*/ 1236 w 1236"/>
              <a:gd name="T3" fmla="*/ 0 h 615"/>
              <a:gd name="T4" fmla="*/ 621 w 1236"/>
              <a:gd name="T5" fmla="*/ 615 h 615"/>
              <a:gd name="T6" fmla="*/ 0 w 1236"/>
              <a:gd name="T7" fmla="*/ 0 h 615"/>
            </a:gdLst>
            <a:ahLst/>
            <a:cxnLst>
              <a:cxn ang="0">
                <a:pos x="T0" y="T1"/>
              </a:cxn>
              <a:cxn ang="0">
                <a:pos x="T2" y="T3"/>
              </a:cxn>
              <a:cxn ang="0">
                <a:pos x="T4" y="T5"/>
              </a:cxn>
              <a:cxn ang="0">
                <a:pos x="T6" y="T7"/>
              </a:cxn>
            </a:cxnLst>
            <a:rect l="0" t="0" r="r" b="b"/>
            <a:pathLst>
              <a:path w="1236" h="615">
                <a:moveTo>
                  <a:pt x="0" y="0"/>
                </a:moveTo>
                <a:lnTo>
                  <a:pt x="1236" y="0"/>
                </a:lnTo>
                <a:lnTo>
                  <a:pt x="621" y="615"/>
                </a:lnTo>
                <a:lnTo>
                  <a:pt x="0" y="0"/>
                </a:lnTo>
                <a:close/>
              </a:path>
            </a:pathLst>
          </a:custGeom>
          <a:gradFill flip="none" rotWithShape="1">
            <a:gsLst>
              <a:gs pos="100000">
                <a:srgbClr val="B0F7F4">
                  <a:alpha val="10000"/>
                </a:srgbClr>
              </a:gs>
              <a:gs pos="21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50"/>
          <p:cNvSpPr>
            <a:spLocks/>
          </p:cNvSpPr>
          <p:nvPr/>
        </p:nvSpPr>
        <p:spPr bwMode="auto">
          <a:xfrm>
            <a:off x="1224601" y="5646042"/>
            <a:ext cx="2565404" cy="1275303"/>
          </a:xfrm>
          <a:custGeom>
            <a:avLst/>
            <a:gdLst>
              <a:gd name="T0" fmla="*/ 0 w 1907"/>
              <a:gd name="T1" fmla="*/ 0 h 948"/>
              <a:gd name="T2" fmla="*/ 1907 w 1907"/>
              <a:gd name="T3" fmla="*/ 0 h 948"/>
              <a:gd name="T4" fmla="*/ 962 w 1907"/>
              <a:gd name="T5" fmla="*/ 948 h 948"/>
              <a:gd name="T6" fmla="*/ 0 w 1907"/>
              <a:gd name="T7" fmla="*/ 0 h 948"/>
            </a:gdLst>
            <a:ahLst/>
            <a:cxnLst>
              <a:cxn ang="0">
                <a:pos x="T0" y="T1"/>
              </a:cxn>
              <a:cxn ang="0">
                <a:pos x="T2" y="T3"/>
              </a:cxn>
              <a:cxn ang="0">
                <a:pos x="T4" y="T5"/>
              </a:cxn>
              <a:cxn ang="0">
                <a:pos x="T6" y="T7"/>
              </a:cxn>
            </a:cxnLst>
            <a:rect l="0" t="0" r="r" b="b"/>
            <a:pathLst>
              <a:path w="1907" h="948">
                <a:moveTo>
                  <a:pt x="0" y="0"/>
                </a:moveTo>
                <a:lnTo>
                  <a:pt x="1907" y="0"/>
                </a:lnTo>
                <a:lnTo>
                  <a:pt x="962" y="948"/>
                </a:lnTo>
                <a:lnTo>
                  <a:pt x="0" y="0"/>
                </a:lnTo>
                <a:close/>
              </a:path>
            </a:pathLst>
          </a:custGeom>
          <a:gradFill flip="none" rotWithShape="1">
            <a:gsLst>
              <a:gs pos="100000">
                <a:srgbClr val="B0F7F4">
                  <a:alpha val="20000"/>
                </a:srgbClr>
              </a:gs>
              <a:gs pos="22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51"/>
          <p:cNvSpPr>
            <a:spLocks/>
          </p:cNvSpPr>
          <p:nvPr/>
        </p:nvSpPr>
        <p:spPr bwMode="auto">
          <a:xfrm>
            <a:off x="4162641" y="5646042"/>
            <a:ext cx="1004907" cy="499090"/>
          </a:xfrm>
          <a:custGeom>
            <a:avLst/>
            <a:gdLst>
              <a:gd name="T0" fmla="*/ 0 w 747"/>
              <a:gd name="T1" fmla="*/ 0 h 371"/>
              <a:gd name="T2" fmla="*/ 747 w 747"/>
              <a:gd name="T3" fmla="*/ 0 h 371"/>
              <a:gd name="T4" fmla="*/ 376 w 747"/>
              <a:gd name="T5" fmla="*/ 371 h 371"/>
              <a:gd name="T6" fmla="*/ 0 w 747"/>
              <a:gd name="T7" fmla="*/ 0 h 371"/>
            </a:gdLst>
            <a:ahLst/>
            <a:cxnLst>
              <a:cxn ang="0">
                <a:pos x="T0" y="T1"/>
              </a:cxn>
              <a:cxn ang="0">
                <a:pos x="T2" y="T3"/>
              </a:cxn>
              <a:cxn ang="0">
                <a:pos x="T4" y="T5"/>
              </a:cxn>
              <a:cxn ang="0">
                <a:pos x="T6" y="T7"/>
              </a:cxn>
            </a:cxnLst>
            <a:rect l="0" t="0" r="r" b="b"/>
            <a:pathLst>
              <a:path w="747" h="371">
                <a:moveTo>
                  <a:pt x="0" y="0"/>
                </a:moveTo>
                <a:lnTo>
                  <a:pt x="747" y="0"/>
                </a:lnTo>
                <a:lnTo>
                  <a:pt x="376" y="371"/>
                </a:lnTo>
                <a:lnTo>
                  <a:pt x="0" y="0"/>
                </a:lnTo>
                <a:close/>
              </a:path>
            </a:pathLst>
          </a:custGeom>
          <a:gradFill flip="none" rotWithShape="1">
            <a:gsLst>
              <a:gs pos="100000">
                <a:srgbClr val="B0F7F4">
                  <a:alpha val="20000"/>
                </a:srgbClr>
              </a:gs>
              <a:gs pos="22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52"/>
          <p:cNvSpPr>
            <a:spLocks/>
          </p:cNvSpPr>
          <p:nvPr/>
        </p:nvSpPr>
        <p:spPr bwMode="auto">
          <a:xfrm>
            <a:off x="10138270" y="5646042"/>
            <a:ext cx="1951967" cy="969930"/>
          </a:xfrm>
          <a:custGeom>
            <a:avLst/>
            <a:gdLst>
              <a:gd name="T0" fmla="*/ 0 w 1451"/>
              <a:gd name="T1" fmla="*/ 0 h 721"/>
              <a:gd name="T2" fmla="*/ 1451 w 1451"/>
              <a:gd name="T3" fmla="*/ 0 h 721"/>
              <a:gd name="T4" fmla="*/ 730 w 1451"/>
              <a:gd name="T5" fmla="*/ 721 h 721"/>
              <a:gd name="T6" fmla="*/ 0 w 1451"/>
              <a:gd name="T7" fmla="*/ 0 h 721"/>
            </a:gdLst>
            <a:ahLst/>
            <a:cxnLst>
              <a:cxn ang="0">
                <a:pos x="T0" y="T1"/>
              </a:cxn>
              <a:cxn ang="0">
                <a:pos x="T2" y="T3"/>
              </a:cxn>
              <a:cxn ang="0">
                <a:pos x="T4" y="T5"/>
              </a:cxn>
              <a:cxn ang="0">
                <a:pos x="T6" y="T7"/>
              </a:cxn>
            </a:cxnLst>
            <a:rect l="0" t="0" r="r" b="b"/>
            <a:pathLst>
              <a:path w="1451" h="721">
                <a:moveTo>
                  <a:pt x="0" y="0"/>
                </a:moveTo>
                <a:lnTo>
                  <a:pt x="1451" y="0"/>
                </a:lnTo>
                <a:lnTo>
                  <a:pt x="730" y="721"/>
                </a:lnTo>
                <a:lnTo>
                  <a:pt x="0" y="0"/>
                </a:lnTo>
                <a:close/>
              </a:path>
            </a:pathLst>
          </a:custGeom>
          <a:gradFill flip="none" rotWithShape="1">
            <a:gsLst>
              <a:gs pos="100000">
                <a:srgbClr val="B0F7F4">
                  <a:alpha val="24000"/>
                </a:srgbClr>
              </a:gs>
              <a:gs pos="7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53"/>
          <p:cNvSpPr>
            <a:spLocks/>
          </p:cNvSpPr>
          <p:nvPr/>
        </p:nvSpPr>
        <p:spPr bwMode="auto">
          <a:xfrm>
            <a:off x="8413652" y="5646043"/>
            <a:ext cx="1030466" cy="1478658"/>
          </a:xfrm>
          <a:custGeom>
            <a:avLst/>
            <a:gdLst>
              <a:gd name="T0" fmla="*/ 324 w 324"/>
              <a:gd name="T1" fmla="*/ 0 h 956"/>
              <a:gd name="T2" fmla="*/ 253 w 324"/>
              <a:gd name="T3" fmla="*/ 0 h 956"/>
              <a:gd name="T4" fmla="*/ 72 w 324"/>
              <a:gd name="T5" fmla="*/ 0 h 956"/>
              <a:gd name="T6" fmla="*/ 0 w 324"/>
              <a:gd name="T7" fmla="*/ 0 h 956"/>
              <a:gd name="T8" fmla="*/ 9 w 324"/>
              <a:gd name="T9" fmla="*/ 123 h 956"/>
              <a:gd name="T10" fmla="*/ 22 w 324"/>
              <a:gd name="T11" fmla="*/ 299 h 956"/>
              <a:gd name="T12" fmla="*/ 22 w 324"/>
              <a:gd name="T13" fmla="*/ 299 h 956"/>
              <a:gd name="T14" fmla="*/ 31 w 324"/>
              <a:gd name="T15" fmla="*/ 429 h 956"/>
              <a:gd name="T16" fmla="*/ 44 w 324"/>
              <a:gd name="T17" fmla="*/ 604 h 956"/>
              <a:gd name="T18" fmla="*/ 44 w 324"/>
              <a:gd name="T19" fmla="*/ 604 h 956"/>
              <a:gd name="T20" fmla="*/ 50 w 324"/>
              <a:gd name="T21" fmla="*/ 690 h 956"/>
              <a:gd name="T22" fmla="*/ 35 w 324"/>
              <a:gd name="T23" fmla="*/ 755 h 956"/>
              <a:gd name="T24" fmla="*/ 35 w 324"/>
              <a:gd name="T25" fmla="*/ 774 h 956"/>
              <a:gd name="T26" fmla="*/ 63 w 324"/>
              <a:gd name="T27" fmla="*/ 774 h 956"/>
              <a:gd name="T28" fmla="*/ 63 w 324"/>
              <a:gd name="T29" fmla="*/ 787 h 956"/>
              <a:gd name="T30" fmla="*/ 102 w 324"/>
              <a:gd name="T31" fmla="*/ 787 h 956"/>
              <a:gd name="T32" fmla="*/ 102 w 324"/>
              <a:gd name="T33" fmla="*/ 833 h 956"/>
              <a:gd name="T34" fmla="*/ 77 w 324"/>
              <a:gd name="T35" fmla="*/ 833 h 956"/>
              <a:gd name="T36" fmla="*/ 77 w 324"/>
              <a:gd name="T37" fmla="*/ 871 h 956"/>
              <a:gd name="T38" fmla="*/ 146 w 324"/>
              <a:gd name="T39" fmla="*/ 912 h 956"/>
              <a:gd name="T40" fmla="*/ 146 w 324"/>
              <a:gd name="T41" fmla="*/ 945 h 956"/>
              <a:gd name="T42" fmla="*/ 153 w 324"/>
              <a:gd name="T43" fmla="*/ 956 h 956"/>
              <a:gd name="T44" fmla="*/ 162 w 324"/>
              <a:gd name="T45" fmla="*/ 956 h 956"/>
              <a:gd name="T46" fmla="*/ 171 w 324"/>
              <a:gd name="T47" fmla="*/ 956 h 956"/>
              <a:gd name="T48" fmla="*/ 179 w 324"/>
              <a:gd name="T49" fmla="*/ 945 h 956"/>
              <a:gd name="T50" fmla="*/ 179 w 324"/>
              <a:gd name="T51" fmla="*/ 912 h 956"/>
              <a:gd name="T52" fmla="*/ 248 w 324"/>
              <a:gd name="T53" fmla="*/ 871 h 956"/>
              <a:gd name="T54" fmla="*/ 248 w 324"/>
              <a:gd name="T55" fmla="*/ 833 h 956"/>
              <a:gd name="T56" fmla="*/ 222 w 324"/>
              <a:gd name="T57" fmla="*/ 833 h 956"/>
              <a:gd name="T58" fmla="*/ 222 w 324"/>
              <a:gd name="T59" fmla="*/ 787 h 956"/>
              <a:gd name="T60" fmla="*/ 261 w 324"/>
              <a:gd name="T61" fmla="*/ 787 h 956"/>
              <a:gd name="T62" fmla="*/ 261 w 324"/>
              <a:gd name="T63" fmla="*/ 774 h 956"/>
              <a:gd name="T64" fmla="*/ 289 w 324"/>
              <a:gd name="T65" fmla="*/ 774 h 956"/>
              <a:gd name="T66" fmla="*/ 289 w 324"/>
              <a:gd name="T67" fmla="*/ 755 h 956"/>
              <a:gd name="T68" fmla="*/ 275 w 324"/>
              <a:gd name="T69" fmla="*/ 690 h 956"/>
              <a:gd name="T70" fmla="*/ 281 w 324"/>
              <a:gd name="T71" fmla="*/ 604 h 956"/>
              <a:gd name="T72" fmla="*/ 281 w 324"/>
              <a:gd name="T73" fmla="*/ 604 h 956"/>
              <a:gd name="T74" fmla="*/ 293 w 324"/>
              <a:gd name="T75" fmla="*/ 429 h 956"/>
              <a:gd name="T76" fmla="*/ 303 w 324"/>
              <a:gd name="T77" fmla="*/ 299 h 956"/>
              <a:gd name="T78" fmla="*/ 303 w 324"/>
              <a:gd name="T79" fmla="*/ 299 h 956"/>
              <a:gd name="T80" fmla="*/ 315 w 324"/>
              <a:gd name="T81" fmla="*/ 123 h 956"/>
              <a:gd name="T82" fmla="*/ 324 w 324"/>
              <a:gd name="T83" fmla="*/ 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4" h="956">
                <a:moveTo>
                  <a:pt x="324" y="0"/>
                </a:moveTo>
                <a:cubicBezTo>
                  <a:pt x="253" y="0"/>
                  <a:pt x="253" y="0"/>
                  <a:pt x="253" y="0"/>
                </a:cubicBezTo>
                <a:cubicBezTo>
                  <a:pt x="72" y="0"/>
                  <a:pt x="72" y="0"/>
                  <a:pt x="72" y="0"/>
                </a:cubicBezTo>
                <a:cubicBezTo>
                  <a:pt x="0" y="0"/>
                  <a:pt x="0" y="0"/>
                  <a:pt x="0" y="0"/>
                </a:cubicBezTo>
                <a:cubicBezTo>
                  <a:pt x="9" y="123"/>
                  <a:pt x="9" y="123"/>
                  <a:pt x="9" y="123"/>
                </a:cubicBezTo>
                <a:cubicBezTo>
                  <a:pt x="22" y="299"/>
                  <a:pt x="22" y="299"/>
                  <a:pt x="22" y="299"/>
                </a:cubicBezTo>
                <a:cubicBezTo>
                  <a:pt x="22" y="299"/>
                  <a:pt x="22" y="299"/>
                  <a:pt x="22" y="299"/>
                </a:cubicBezTo>
                <a:cubicBezTo>
                  <a:pt x="31" y="429"/>
                  <a:pt x="31" y="429"/>
                  <a:pt x="31" y="429"/>
                </a:cubicBezTo>
                <a:cubicBezTo>
                  <a:pt x="44" y="604"/>
                  <a:pt x="44" y="604"/>
                  <a:pt x="44" y="604"/>
                </a:cubicBezTo>
                <a:cubicBezTo>
                  <a:pt x="44" y="604"/>
                  <a:pt x="44" y="604"/>
                  <a:pt x="44" y="604"/>
                </a:cubicBezTo>
                <a:cubicBezTo>
                  <a:pt x="50" y="690"/>
                  <a:pt x="50" y="690"/>
                  <a:pt x="50" y="690"/>
                </a:cubicBezTo>
                <a:cubicBezTo>
                  <a:pt x="35" y="755"/>
                  <a:pt x="35" y="755"/>
                  <a:pt x="35" y="755"/>
                </a:cubicBezTo>
                <a:cubicBezTo>
                  <a:pt x="35" y="774"/>
                  <a:pt x="35" y="774"/>
                  <a:pt x="35" y="774"/>
                </a:cubicBezTo>
                <a:cubicBezTo>
                  <a:pt x="63" y="774"/>
                  <a:pt x="63" y="774"/>
                  <a:pt x="63" y="774"/>
                </a:cubicBezTo>
                <a:cubicBezTo>
                  <a:pt x="63" y="787"/>
                  <a:pt x="63" y="787"/>
                  <a:pt x="63" y="787"/>
                </a:cubicBezTo>
                <a:cubicBezTo>
                  <a:pt x="102" y="787"/>
                  <a:pt x="102" y="787"/>
                  <a:pt x="102" y="787"/>
                </a:cubicBezTo>
                <a:cubicBezTo>
                  <a:pt x="102" y="833"/>
                  <a:pt x="102" y="833"/>
                  <a:pt x="102" y="833"/>
                </a:cubicBezTo>
                <a:cubicBezTo>
                  <a:pt x="77" y="833"/>
                  <a:pt x="77" y="833"/>
                  <a:pt x="77" y="833"/>
                </a:cubicBezTo>
                <a:cubicBezTo>
                  <a:pt x="77" y="871"/>
                  <a:pt x="77" y="871"/>
                  <a:pt x="77" y="871"/>
                </a:cubicBezTo>
                <a:cubicBezTo>
                  <a:pt x="146" y="912"/>
                  <a:pt x="146" y="912"/>
                  <a:pt x="146" y="912"/>
                </a:cubicBezTo>
                <a:cubicBezTo>
                  <a:pt x="146" y="912"/>
                  <a:pt x="146" y="937"/>
                  <a:pt x="146" y="945"/>
                </a:cubicBezTo>
                <a:cubicBezTo>
                  <a:pt x="146" y="953"/>
                  <a:pt x="149" y="956"/>
                  <a:pt x="153" y="956"/>
                </a:cubicBezTo>
                <a:cubicBezTo>
                  <a:pt x="157" y="956"/>
                  <a:pt x="162" y="956"/>
                  <a:pt x="162" y="956"/>
                </a:cubicBezTo>
                <a:cubicBezTo>
                  <a:pt x="162" y="956"/>
                  <a:pt x="167" y="956"/>
                  <a:pt x="171" y="956"/>
                </a:cubicBezTo>
                <a:cubicBezTo>
                  <a:pt x="175" y="956"/>
                  <a:pt x="179" y="953"/>
                  <a:pt x="179" y="945"/>
                </a:cubicBezTo>
                <a:cubicBezTo>
                  <a:pt x="179" y="937"/>
                  <a:pt x="179" y="912"/>
                  <a:pt x="179" y="912"/>
                </a:cubicBezTo>
                <a:cubicBezTo>
                  <a:pt x="248" y="871"/>
                  <a:pt x="248" y="871"/>
                  <a:pt x="248" y="871"/>
                </a:cubicBezTo>
                <a:cubicBezTo>
                  <a:pt x="248" y="833"/>
                  <a:pt x="248" y="833"/>
                  <a:pt x="248" y="833"/>
                </a:cubicBezTo>
                <a:cubicBezTo>
                  <a:pt x="222" y="833"/>
                  <a:pt x="222" y="833"/>
                  <a:pt x="222" y="833"/>
                </a:cubicBezTo>
                <a:cubicBezTo>
                  <a:pt x="222" y="787"/>
                  <a:pt x="222" y="787"/>
                  <a:pt x="222" y="787"/>
                </a:cubicBezTo>
                <a:cubicBezTo>
                  <a:pt x="261" y="787"/>
                  <a:pt x="261" y="787"/>
                  <a:pt x="261" y="787"/>
                </a:cubicBezTo>
                <a:cubicBezTo>
                  <a:pt x="261" y="774"/>
                  <a:pt x="261" y="774"/>
                  <a:pt x="261" y="774"/>
                </a:cubicBezTo>
                <a:cubicBezTo>
                  <a:pt x="289" y="774"/>
                  <a:pt x="289" y="774"/>
                  <a:pt x="289" y="774"/>
                </a:cubicBezTo>
                <a:cubicBezTo>
                  <a:pt x="289" y="755"/>
                  <a:pt x="289" y="755"/>
                  <a:pt x="289" y="755"/>
                </a:cubicBezTo>
                <a:cubicBezTo>
                  <a:pt x="275" y="690"/>
                  <a:pt x="275" y="690"/>
                  <a:pt x="275" y="690"/>
                </a:cubicBezTo>
                <a:cubicBezTo>
                  <a:pt x="281" y="604"/>
                  <a:pt x="281" y="604"/>
                  <a:pt x="281" y="604"/>
                </a:cubicBezTo>
                <a:cubicBezTo>
                  <a:pt x="281" y="604"/>
                  <a:pt x="281" y="604"/>
                  <a:pt x="281" y="604"/>
                </a:cubicBezTo>
                <a:cubicBezTo>
                  <a:pt x="293" y="429"/>
                  <a:pt x="293" y="429"/>
                  <a:pt x="293" y="429"/>
                </a:cubicBezTo>
                <a:cubicBezTo>
                  <a:pt x="303" y="299"/>
                  <a:pt x="303" y="299"/>
                  <a:pt x="303" y="299"/>
                </a:cubicBezTo>
                <a:cubicBezTo>
                  <a:pt x="303" y="299"/>
                  <a:pt x="303" y="299"/>
                  <a:pt x="303" y="299"/>
                </a:cubicBezTo>
                <a:cubicBezTo>
                  <a:pt x="315" y="123"/>
                  <a:pt x="315" y="123"/>
                  <a:pt x="315" y="123"/>
                </a:cubicBezTo>
                <a:lnTo>
                  <a:pt x="324" y="0"/>
                </a:lnTo>
                <a:close/>
              </a:path>
            </a:pathLst>
          </a:custGeom>
          <a:gradFill flip="none" rotWithShape="1">
            <a:gsLst>
              <a:gs pos="100000">
                <a:srgbClr val="B0F7F4">
                  <a:alpha val="10000"/>
                </a:srgbClr>
              </a:gs>
              <a:gs pos="43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54"/>
          <p:cNvSpPr>
            <a:spLocks/>
          </p:cNvSpPr>
          <p:nvPr/>
        </p:nvSpPr>
        <p:spPr bwMode="auto">
          <a:xfrm>
            <a:off x="5450052" y="5646042"/>
            <a:ext cx="5177892" cy="1778429"/>
          </a:xfrm>
          <a:custGeom>
            <a:avLst/>
            <a:gdLst>
              <a:gd name="T0" fmla="*/ 3213 w 3849"/>
              <a:gd name="T1" fmla="*/ 636 h 1322"/>
              <a:gd name="T2" fmla="*/ 2889 w 3849"/>
              <a:gd name="T3" fmla="*/ 317 h 1322"/>
              <a:gd name="T4" fmla="*/ 1884 w 3849"/>
              <a:gd name="T5" fmla="*/ 1322 h 1322"/>
              <a:gd name="T6" fmla="*/ 863 w 3849"/>
              <a:gd name="T7" fmla="*/ 312 h 1322"/>
              <a:gd name="T8" fmla="*/ 594 w 3849"/>
              <a:gd name="T9" fmla="*/ 584 h 1322"/>
              <a:gd name="T10" fmla="*/ 0 w 3849"/>
              <a:gd name="T11" fmla="*/ 0 h 1322"/>
              <a:gd name="T12" fmla="*/ 549 w 3849"/>
              <a:gd name="T13" fmla="*/ 0 h 1322"/>
              <a:gd name="T14" fmla="*/ 1175 w 3849"/>
              <a:gd name="T15" fmla="*/ 0 h 1322"/>
              <a:gd name="T16" fmla="*/ 2570 w 3849"/>
              <a:gd name="T17" fmla="*/ 0 h 1322"/>
              <a:gd name="T18" fmla="*/ 3206 w 3849"/>
              <a:gd name="T19" fmla="*/ 0 h 1322"/>
              <a:gd name="T20" fmla="*/ 3849 w 3849"/>
              <a:gd name="T21" fmla="*/ 0 h 1322"/>
              <a:gd name="T22" fmla="*/ 3213 w 3849"/>
              <a:gd name="T23" fmla="*/ 636 h 1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49" h="1322">
                <a:moveTo>
                  <a:pt x="3213" y="636"/>
                </a:moveTo>
                <a:lnTo>
                  <a:pt x="2889" y="317"/>
                </a:lnTo>
                <a:lnTo>
                  <a:pt x="1884" y="1322"/>
                </a:lnTo>
                <a:lnTo>
                  <a:pt x="863" y="312"/>
                </a:lnTo>
                <a:lnTo>
                  <a:pt x="594" y="584"/>
                </a:lnTo>
                <a:lnTo>
                  <a:pt x="0" y="0"/>
                </a:lnTo>
                <a:lnTo>
                  <a:pt x="549" y="0"/>
                </a:lnTo>
                <a:lnTo>
                  <a:pt x="1175" y="0"/>
                </a:lnTo>
                <a:lnTo>
                  <a:pt x="2570" y="0"/>
                </a:lnTo>
                <a:lnTo>
                  <a:pt x="3206" y="0"/>
                </a:lnTo>
                <a:lnTo>
                  <a:pt x="3849" y="0"/>
                </a:lnTo>
                <a:lnTo>
                  <a:pt x="3213" y="636"/>
                </a:lnTo>
                <a:close/>
              </a:path>
            </a:pathLst>
          </a:custGeom>
          <a:gradFill flip="none" rotWithShape="1">
            <a:gsLst>
              <a:gs pos="100000">
                <a:srgbClr val="B0F7F4">
                  <a:alpha val="24000"/>
                </a:srgbClr>
              </a:gs>
              <a:gs pos="50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55"/>
          <p:cNvSpPr>
            <a:spLocks/>
          </p:cNvSpPr>
          <p:nvPr/>
        </p:nvSpPr>
        <p:spPr bwMode="auto">
          <a:xfrm>
            <a:off x="11295191" y="5646042"/>
            <a:ext cx="1536283" cy="764106"/>
          </a:xfrm>
          <a:custGeom>
            <a:avLst/>
            <a:gdLst>
              <a:gd name="T0" fmla="*/ 0 w 1142"/>
              <a:gd name="T1" fmla="*/ 0 h 568"/>
              <a:gd name="T2" fmla="*/ 1142 w 1142"/>
              <a:gd name="T3" fmla="*/ 0 h 568"/>
              <a:gd name="T4" fmla="*/ 575 w 1142"/>
              <a:gd name="T5" fmla="*/ 568 h 568"/>
              <a:gd name="T6" fmla="*/ 0 w 1142"/>
              <a:gd name="T7" fmla="*/ 0 h 568"/>
            </a:gdLst>
            <a:ahLst/>
            <a:cxnLst>
              <a:cxn ang="0">
                <a:pos x="T0" y="T1"/>
              </a:cxn>
              <a:cxn ang="0">
                <a:pos x="T2" y="T3"/>
              </a:cxn>
              <a:cxn ang="0">
                <a:pos x="T4" y="T5"/>
              </a:cxn>
              <a:cxn ang="0">
                <a:pos x="T6" y="T7"/>
              </a:cxn>
            </a:cxnLst>
            <a:rect l="0" t="0" r="r" b="b"/>
            <a:pathLst>
              <a:path w="1142" h="568">
                <a:moveTo>
                  <a:pt x="0" y="0"/>
                </a:moveTo>
                <a:lnTo>
                  <a:pt x="1142" y="0"/>
                </a:lnTo>
                <a:lnTo>
                  <a:pt x="575" y="568"/>
                </a:lnTo>
                <a:lnTo>
                  <a:pt x="0" y="0"/>
                </a:lnTo>
                <a:close/>
              </a:path>
            </a:pathLst>
          </a:custGeom>
          <a:gradFill flip="none" rotWithShape="1">
            <a:gsLst>
              <a:gs pos="100000">
                <a:srgbClr val="B0F7F4">
                  <a:alpha val="24000"/>
                </a:srgbClr>
              </a:gs>
              <a:gs pos="28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56"/>
          <p:cNvSpPr>
            <a:spLocks/>
          </p:cNvSpPr>
          <p:nvPr/>
        </p:nvSpPr>
        <p:spPr bwMode="auto">
          <a:xfrm>
            <a:off x="3265355" y="5646042"/>
            <a:ext cx="839440" cy="417029"/>
          </a:xfrm>
          <a:custGeom>
            <a:avLst/>
            <a:gdLst>
              <a:gd name="T0" fmla="*/ 0 w 624"/>
              <a:gd name="T1" fmla="*/ 0 h 310"/>
              <a:gd name="T2" fmla="*/ 624 w 624"/>
              <a:gd name="T3" fmla="*/ 0 h 310"/>
              <a:gd name="T4" fmla="*/ 315 w 624"/>
              <a:gd name="T5" fmla="*/ 310 h 310"/>
              <a:gd name="T6" fmla="*/ 0 w 624"/>
              <a:gd name="T7" fmla="*/ 0 h 310"/>
            </a:gdLst>
            <a:ahLst/>
            <a:cxnLst>
              <a:cxn ang="0">
                <a:pos x="T0" y="T1"/>
              </a:cxn>
              <a:cxn ang="0">
                <a:pos x="T2" y="T3"/>
              </a:cxn>
              <a:cxn ang="0">
                <a:pos x="T4" y="T5"/>
              </a:cxn>
              <a:cxn ang="0">
                <a:pos x="T6" y="T7"/>
              </a:cxn>
            </a:cxnLst>
            <a:rect l="0" t="0" r="r" b="b"/>
            <a:pathLst>
              <a:path w="624" h="310">
                <a:moveTo>
                  <a:pt x="0" y="0"/>
                </a:moveTo>
                <a:lnTo>
                  <a:pt x="624" y="0"/>
                </a:lnTo>
                <a:lnTo>
                  <a:pt x="315" y="310"/>
                </a:lnTo>
                <a:lnTo>
                  <a:pt x="0" y="0"/>
                </a:lnTo>
                <a:close/>
              </a:path>
            </a:pathLst>
          </a:custGeom>
          <a:gradFill flip="none" rotWithShape="1">
            <a:gsLst>
              <a:gs pos="100000">
                <a:srgbClr val="B0F7F4">
                  <a:alpha val="20000"/>
                </a:srgbClr>
              </a:gs>
              <a:gs pos="22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grpSp>
        <p:nvGrpSpPr>
          <p:cNvPr id="91" name="Group 90"/>
          <p:cNvGrpSpPr/>
          <p:nvPr/>
        </p:nvGrpSpPr>
        <p:grpSpPr>
          <a:xfrm>
            <a:off x="814298" y="3025483"/>
            <a:ext cx="11103746" cy="1914300"/>
            <a:chOff x="814298" y="3025483"/>
            <a:chExt cx="11103746" cy="1914300"/>
          </a:xfrm>
        </p:grpSpPr>
        <p:sp>
          <p:nvSpPr>
            <p:cNvPr id="60" name="Oval 58"/>
            <p:cNvSpPr>
              <a:spLocks noChangeArrowheads="1"/>
            </p:cNvSpPr>
            <p:nvPr/>
          </p:nvSpPr>
          <p:spPr bwMode="auto">
            <a:xfrm>
              <a:off x="3386428" y="4608849"/>
              <a:ext cx="72644" cy="73989"/>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Oval 59"/>
            <p:cNvSpPr>
              <a:spLocks noChangeArrowheads="1"/>
            </p:cNvSpPr>
            <p:nvPr/>
          </p:nvSpPr>
          <p:spPr bwMode="auto">
            <a:xfrm>
              <a:off x="5030332" y="4828126"/>
              <a:ext cx="73989" cy="73989"/>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60"/>
            <p:cNvSpPr>
              <a:spLocks noChangeArrowheads="1"/>
            </p:cNvSpPr>
            <p:nvPr/>
          </p:nvSpPr>
          <p:spPr bwMode="auto">
            <a:xfrm>
              <a:off x="5415075" y="3921423"/>
              <a:ext cx="73989" cy="73989"/>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Oval 61"/>
            <p:cNvSpPr>
              <a:spLocks noChangeArrowheads="1"/>
            </p:cNvSpPr>
            <p:nvPr/>
          </p:nvSpPr>
          <p:spPr bwMode="auto">
            <a:xfrm>
              <a:off x="814298" y="4182814"/>
              <a:ext cx="72644" cy="76680"/>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62"/>
            <p:cNvSpPr>
              <a:spLocks noChangeArrowheads="1"/>
            </p:cNvSpPr>
            <p:nvPr/>
          </p:nvSpPr>
          <p:spPr bwMode="auto">
            <a:xfrm>
              <a:off x="1949695" y="4214689"/>
              <a:ext cx="7533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Oval 63"/>
            <p:cNvSpPr>
              <a:spLocks noChangeArrowheads="1"/>
            </p:cNvSpPr>
            <p:nvPr/>
          </p:nvSpPr>
          <p:spPr bwMode="auto">
            <a:xfrm>
              <a:off x="3917805" y="4007520"/>
              <a:ext cx="76680" cy="73989"/>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Oval 64"/>
            <p:cNvSpPr>
              <a:spLocks noChangeArrowheads="1"/>
            </p:cNvSpPr>
            <p:nvPr/>
          </p:nvSpPr>
          <p:spPr bwMode="auto">
            <a:xfrm>
              <a:off x="4544694" y="3260902"/>
              <a:ext cx="75334" cy="7533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Oval 65"/>
            <p:cNvSpPr>
              <a:spLocks noChangeArrowheads="1"/>
            </p:cNvSpPr>
            <p:nvPr/>
          </p:nvSpPr>
          <p:spPr bwMode="auto">
            <a:xfrm>
              <a:off x="6254515" y="3396773"/>
              <a:ext cx="73989" cy="76680"/>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Oval 66"/>
            <p:cNvSpPr>
              <a:spLocks noChangeArrowheads="1"/>
            </p:cNvSpPr>
            <p:nvPr/>
          </p:nvSpPr>
          <p:spPr bwMode="auto">
            <a:xfrm>
              <a:off x="1739835" y="3260902"/>
              <a:ext cx="75334" cy="7533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Oval 67"/>
            <p:cNvSpPr>
              <a:spLocks noChangeArrowheads="1"/>
            </p:cNvSpPr>
            <p:nvPr/>
          </p:nvSpPr>
          <p:spPr bwMode="auto">
            <a:xfrm>
              <a:off x="1189625" y="4272535"/>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Oval 68"/>
            <p:cNvSpPr>
              <a:spLocks noChangeArrowheads="1"/>
            </p:cNvSpPr>
            <p:nvPr/>
          </p:nvSpPr>
          <p:spPr bwMode="auto">
            <a:xfrm>
              <a:off x="6664818" y="3816493"/>
              <a:ext cx="73989" cy="76680"/>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Oval 69"/>
            <p:cNvSpPr>
              <a:spLocks noChangeArrowheads="1"/>
            </p:cNvSpPr>
            <p:nvPr/>
          </p:nvSpPr>
          <p:spPr bwMode="auto">
            <a:xfrm>
              <a:off x="11845400" y="4214689"/>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Oval 70"/>
            <p:cNvSpPr>
              <a:spLocks noChangeArrowheads="1"/>
            </p:cNvSpPr>
            <p:nvPr/>
          </p:nvSpPr>
          <p:spPr bwMode="auto">
            <a:xfrm>
              <a:off x="10592967" y="3603943"/>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Oval 71"/>
            <p:cNvSpPr>
              <a:spLocks noChangeArrowheads="1"/>
            </p:cNvSpPr>
            <p:nvPr/>
          </p:nvSpPr>
          <p:spPr bwMode="auto">
            <a:xfrm>
              <a:off x="4197618" y="4867139"/>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Oval 72"/>
            <p:cNvSpPr>
              <a:spLocks noChangeArrowheads="1"/>
            </p:cNvSpPr>
            <p:nvPr/>
          </p:nvSpPr>
          <p:spPr bwMode="auto">
            <a:xfrm>
              <a:off x="5596685" y="4643826"/>
              <a:ext cx="76680" cy="76680"/>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Oval 73"/>
            <p:cNvSpPr>
              <a:spLocks noChangeArrowheads="1"/>
            </p:cNvSpPr>
            <p:nvPr/>
          </p:nvSpPr>
          <p:spPr bwMode="auto">
            <a:xfrm>
              <a:off x="2413808" y="3025483"/>
              <a:ext cx="72644" cy="7533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Oval 74"/>
            <p:cNvSpPr>
              <a:spLocks noChangeArrowheads="1"/>
            </p:cNvSpPr>
            <p:nvPr/>
          </p:nvSpPr>
          <p:spPr bwMode="auto">
            <a:xfrm>
              <a:off x="2887338" y="3531299"/>
              <a:ext cx="72644" cy="7533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Oval 75"/>
            <p:cNvSpPr>
              <a:spLocks noChangeArrowheads="1"/>
            </p:cNvSpPr>
            <p:nvPr/>
          </p:nvSpPr>
          <p:spPr bwMode="auto">
            <a:xfrm>
              <a:off x="4025425" y="4214689"/>
              <a:ext cx="76680" cy="7264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Oval 76"/>
            <p:cNvSpPr>
              <a:spLocks noChangeArrowheads="1"/>
            </p:cNvSpPr>
            <p:nvPr/>
          </p:nvSpPr>
          <p:spPr bwMode="auto">
            <a:xfrm>
              <a:off x="11549444" y="3846089"/>
              <a:ext cx="73989" cy="7533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Oval 77"/>
            <p:cNvSpPr>
              <a:spLocks noChangeArrowheads="1"/>
            </p:cNvSpPr>
            <p:nvPr/>
          </p:nvSpPr>
          <p:spPr bwMode="auto">
            <a:xfrm>
              <a:off x="6738807" y="4421859"/>
              <a:ext cx="75334" cy="7533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Oval 78"/>
            <p:cNvSpPr>
              <a:spLocks noChangeArrowheads="1"/>
            </p:cNvSpPr>
            <p:nvPr/>
          </p:nvSpPr>
          <p:spPr bwMode="auto">
            <a:xfrm>
              <a:off x="10812244" y="4119176"/>
              <a:ext cx="76680" cy="76680"/>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Oval 79"/>
            <p:cNvSpPr>
              <a:spLocks noChangeArrowheads="1"/>
            </p:cNvSpPr>
            <p:nvPr/>
          </p:nvSpPr>
          <p:spPr bwMode="auto">
            <a:xfrm>
              <a:off x="6970191" y="3883756"/>
              <a:ext cx="73989" cy="7264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93" name="TextBox 92"/>
          <p:cNvSpPr txBox="1"/>
          <p:nvPr/>
        </p:nvSpPr>
        <p:spPr>
          <a:xfrm>
            <a:off x="612396" y="478424"/>
            <a:ext cx="7149714" cy="923330"/>
          </a:xfrm>
          <a:prstGeom prst="rect">
            <a:avLst/>
          </a:prstGeom>
          <a:noFill/>
        </p:spPr>
        <p:txBody>
          <a:bodyPr wrap="none" rtlCol="0" anchor="ctr">
            <a:spAutoFit/>
          </a:bodyPr>
          <a:lstStyle/>
          <a:p>
            <a:r>
              <a:rPr lang="cy-GB" sz="5400" dirty="0" smtClean="0">
                <a:solidFill>
                  <a:schemeClr val="bg1"/>
                </a:solidFill>
                <a:latin typeface="Lato Black" panose="020F0502020204030203" pitchFamily="34" charset="0"/>
                <a:ea typeface="Lato Black" panose="020F0502020204030203" pitchFamily="34" charset="0"/>
                <a:cs typeface="Lato Black" panose="020F0502020204030203" pitchFamily="34" charset="0"/>
              </a:rPr>
              <a:t>What is a Technocrat?</a:t>
            </a:r>
            <a:endParaRPr lang="en-US" sz="5400"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96" name="Freeform 14"/>
          <p:cNvSpPr>
            <a:spLocks/>
          </p:cNvSpPr>
          <p:nvPr/>
        </p:nvSpPr>
        <p:spPr bwMode="auto">
          <a:xfrm flipV="1">
            <a:off x="2194532" y="5646041"/>
            <a:ext cx="451444" cy="224534"/>
          </a:xfrm>
          <a:custGeom>
            <a:avLst/>
            <a:gdLst>
              <a:gd name="T0" fmla="*/ 0 w 380"/>
              <a:gd name="T1" fmla="*/ 189 h 189"/>
              <a:gd name="T2" fmla="*/ 380 w 380"/>
              <a:gd name="T3" fmla="*/ 189 h 189"/>
              <a:gd name="T4" fmla="*/ 191 w 380"/>
              <a:gd name="T5" fmla="*/ 0 h 189"/>
              <a:gd name="T6" fmla="*/ 0 w 380"/>
              <a:gd name="T7" fmla="*/ 189 h 189"/>
            </a:gdLst>
            <a:ahLst/>
            <a:cxnLst>
              <a:cxn ang="0">
                <a:pos x="T0" y="T1"/>
              </a:cxn>
              <a:cxn ang="0">
                <a:pos x="T2" y="T3"/>
              </a:cxn>
              <a:cxn ang="0">
                <a:pos x="T4" y="T5"/>
              </a:cxn>
              <a:cxn ang="0">
                <a:pos x="T6" y="T7"/>
              </a:cxn>
            </a:cxnLst>
            <a:rect l="0" t="0" r="r" b="b"/>
            <a:pathLst>
              <a:path w="380" h="189">
                <a:moveTo>
                  <a:pt x="0" y="189"/>
                </a:moveTo>
                <a:lnTo>
                  <a:pt x="380" y="189"/>
                </a:lnTo>
                <a:lnTo>
                  <a:pt x="191" y="0"/>
                </a:lnTo>
                <a:lnTo>
                  <a:pt x="0" y="189"/>
                </a:lnTo>
                <a:close/>
              </a:path>
            </a:pathLst>
          </a:custGeom>
          <a:gradFill>
            <a:gsLst>
              <a:gs pos="100000">
                <a:srgbClr val="122141"/>
              </a:gs>
              <a:gs pos="0">
                <a:srgbClr val="070C1E">
                  <a:alpha val="0"/>
                </a:srgbClr>
              </a:gs>
            </a:gsLst>
            <a:lin ang="162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15"/>
          <p:cNvSpPr>
            <a:spLocks/>
          </p:cNvSpPr>
          <p:nvPr/>
        </p:nvSpPr>
        <p:spPr bwMode="auto">
          <a:xfrm flipV="1">
            <a:off x="2057315" y="5646040"/>
            <a:ext cx="282504" cy="140113"/>
          </a:xfrm>
          <a:custGeom>
            <a:avLst/>
            <a:gdLst>
              <a:gd name="T0" fmla="*/ 0 w 248"/>
              <a:gd name="T1" fmla="*/ 123 h 123"/>
              <a:gd name="T2" fmla="*/ 248 w 248"/>
              <a:gd name="T3" fmla="*/ 123 h 123"/>
              <a:gd name="T4" fmla="*/ 125 w 248"/>
              <a:gd name="T5" fmla="*/ 0 h 123"/>
              <a:gd name="T6" fmla="*/ 0 w 248"/>
              <a:gd name="T7" fmla="*/ 123 h 123"/>
            </a:gdLst>
            <a:ahLst/>
            <a:cxnLst>
              <a:cxn ang="0">
                <a:pos x="T0" y="T1"/>
              </a:cxn>
              <a:cxn ang="0">
                <a:pos x="T2" y="T3"/>
              </a:cxn>
              <a:cxn ang="0">
                <a:pos x="T4" y="T5"/>
              </a:cxn>
              <a:cxn ang="0">
                <a:pos x="T6" y="T7"/>
              </a:cxn>
            </a:cxnLst>
            <a:rect l="0" t="0" r="r" b="b"/>
            <a:pathLst>
              <a:path w="248" h="123">
                <a:moveTo>
                  <a:pt x="0" y="123"/>
                </a:moveTo>
                <a:lnTo>
                  <a:pt x="248" y="123"/>
                </a:lnTo>
                <a:lnTo>
                  <a:pt x="125" y="0"/>
                </a:lnTo>
                <a:lnTo>
                  <a:pt x="0" y="123"/>
                </a:lnTo>
                <a:close/>
              </a:path>
            </a:pathLst>
          </a:custGeom>
          <a:gradFill>
            <a:gsLst>
              <a:gs pos="100000">
                <a:srgbClr val="122141"/>
              </a:gs>
              <a:gs pos="0">
                <a:srgbClr val="070C1E">
                  <a:alpha val="0"/>
                </a:srgbClr>
              </a:gs>
            </a:gsLst>
            <a:lin ang="162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15"/>
          <p:cNvSpPr>
            <a:spLocks/>
          </p:cNvSpPr>
          <p:nvPr/>
        </p:nvSpPr>
        <p:spPr bwMode="auto">
          <a:xfrm flipV="1">
            <a:off x="282921" y="5646039"/>
            <a:ext cx="345585" cy="171399"/>
          </a:xfrm>
          <a:custGeom>
            <a:avLst/>
            <a:gdLst>
              <a:gd name="T0" fmla="*/ 0 w 248"/>
              <a:gd name="T1" fmla="*/ 123 h 123"/>
              <a:gd name="T2" fmla="*/ 248 w 248"/>
              <a:gd name="T3" fmla="*/ 123 h 123"/>
              <a:gd name="T4" fmla="*/ 125 w 248"/>
              <a:gd name="T5" fmla="*/ 0 h 123"/>
              <a:gd name="T6" fmla="*/ 0 w 248"/>
              <a:gd name="T7" fmla="*/ 123 h 123"/>
            </a:gdLst>
            <a:ahLst/>
            <a:cxnLst>
              <a:cxn ang="0">
                <a:pos x="T0" y="T1"/>
              </a:cxn>
              <a:cxn ang="0">
                <a:pos x="T2" y="T3"/>
              </a:cxn>
              <a:cxn ang="0">
                <a:pos x="T4" y="T5"/>
              </a:cxn>
              <a:cxn ang="0">
                <a:pos x="T6" y="T7"/>
              </a:cxn>
            </a:cxnLst>
            <a:rect l="0" t="0" r="r" b="b"/>
            <a:pathLst>
              <a:path w="248" h="123">
                <a:moveTo>
                  <a:pt x="0" y="123"/>
                </a:moveTo>
                <a:lnTo>
                  <a:pt x="248" y="123"/>
                </a:lnTo>
                <a:lnTo>
                  <a:pt x="125" y="0"/>
                </a:lnTo>
                <a:lnTo>
                  <a:pt x="0" y="123"/>
                </a:lnTo>
                <a:close/>
              </a:path>
            </a:pathLst>
          </a:custGeom>
          <a:gradFill>
            <a:gsLst>
              <a:gs pos="100000">
                <a:srgbClr val="122141"/>
              </a:gs>
              <a:gs pos="0">
                <a:srgbClr val="070C1E">
                  <a:alpha val="0"/>
                </a:srgbClr>
              </a:gs>
            </a:gsLst>
            <a:lin ang="162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99" name="TextBox 98"/>
          <p:cNvSpPr txBox="1"/>
          <p:nvPr/>
        </p:nvSpPr>
        <p:spPr>
          <a:xfrm>
            <a:off x="612396" y="1363575"/>
            <a:ext cx="11090302" cy="2677656"/>
          </a:xfrm>
          <a:prstGeom prst="rect">
            <a:avLst/>
          </a:prstGeom>
          <a:noFill/>
        </p:spPr>
        <p:txBody>
          <a:bodyPr wrap="square" rtlCol="0" anchor="ctr">
            <a:spAutoFit/>
          </a:bodyPr>
          <a:lstStyle/>
          <a:p>
            <a:r>
              <a:rPr lang="cy-GB" sz="2800" dirty="0" smtClean="0">
                <a:solidFill>
                  <a:srgbClr val="B0F7F4"/>
                </a:solidFill>
                <a:latin typeface="Lato Medium" panose="020F0502020204030203" pitchFamily="34" charset="0"/>
                <a:ea typeface="Lato Medium" panose="020F0502020204030203" pitchFamily="34" charset="0"/>
                <a:cs typeface="Lato Medium" panose="020F0502020204030203" pitchFamily="34" charset="0"/>
              </a:rPr>
              <a:t>Tecnocracy is a movement started in the 1930s by engineers, scientists, and technicians that proposed replacement of capitalism with an energy-based economy. George Orwell believed that Technocracy would result in a </a:t>
            </a:r>
            <a:r>
              <a:rPr lang="cy-GB" sz="2800" dirty="0" smtClean="0">
                <a:solidFill>
                  <a:schemeClr val="bg1"/>
                </a:solidFill>
                <a:latin typeface="Lato Medium" panose="020F0502020204030203" pitchFamily="34" charset="0"/>
                <a:ea typeface="Lato Medium" panose="020F0502020204030203" pitchFamily="34" charset="0"/>
                <a:cs typeface="Lato Medium" panose="020F0502020204030203" pitchFamily="34" charset="0"/>
              </a:rPr>
              <a:t>Scientific Dictatorship</a:t>
            </a:r>
            <a:r>
              <a:rPr lang="cy-GB" sz="2800" dirty="0" smtClean="0">
                <a:solidFill>
                  <a:srgbClr val="B0F7F4"/>
                </a:solidFill>
                <a:latin typeface="Lato Medium" panose="020F0502020204030203" pitchFamily="34" charset="0"/>
                <a:ea typeface="Lato Medium" panose="020F0502020204030203" pitchFamily="34" charset="0"/>
                <a:cs typeface="Lato Medium" panose="020F0502020204030203" pitchFamily="34" charset="0"/>
              </a:rPr>
              <a:t>. Technocrats seek to control all facets of global life through policies and technological methods. </a:t>
            </a:r>
            <a:r>
              <a:rPr lang="cy-GB" sz="2800" dirty="0" smtClean="0">
                <a:solidFill>
                  <a:srgbClr val="B0F7F4"/>
                </a:solidFill>
                <a:latin typeface="Lato Hairline" panose="020F0502020204030203" pitchFamily="34" charset="0"/>
                <a:ea typeface="Lato Hairline" panose="020F0502020204030203" pitchFamily="34" charset="0"/>
                <a:cs typeface="Lato Hairline" panose="020F0502020204030203" pitchFamily="34" charset="0"/>
              </a:rPr>
              <a:t>– Patrick Wood, author Technocracy Rising</a:t>
            </a:r>
            <a:endParaRPr lang="en-US" sz="2800" dirty="0">
              <a:solidFill>
                <a:srgbClr val="B0F7F4"/>
              </a:solidFill>
              <a:latin typeface="Lato Hairline" panose="020F0502020204030203" pitchFamily="34" charset="0"/>
              <a:ea typeface="Lato Hairline" panose="020F0502020204030203" pitchFamily="34" charset="0"/>
              <a:cs typeface="Lato Hairline" panose="020F0502020204030203" pitchFamily="34" charset="0"/>
            </a:endParaRPr>
          </a:p>
        </p:txBody>
      </p:sp>
      <p:sp>
        <p:nvSpPr>
          <p:cNvPr id="92" name="TextBox 91"/>
          <p:cNvSpPr txBox="1"/>
          <p:nvPr/>
        </p:nvSpPr>
        <p:spPr>
          <a:xfrm>
            <a:off x="3520849" y="6384789"/>
            <a:ext cx="5150321" cy="276999"/>
          </a:xfrm>
          <a:prstGeom prst="rect">
            <a:avLst/>
          </a:prstGeom>
          <a:noFill/>
        </p:spPr>
        <p:txBody>
          <a:bodyPr wrap="none" rtlCol="0" anchor="ctr">
            <a:spAutoFit/>
          </a:bodyPr>
          <a:lstStyle/>
          <a:p>
            <a:pPr algn="ctr"/>
            <a:r>
              <a:rPr lang="cy-GB" sz="1200" dirty="0" smtClean="0">
                <a:solidFill>
                  <a:srgbClr val="B0F7F4"/>
                </a:solidFill>
                <a:latin typeface="Segoe UI" panose="020B0502040204020203" pitchFamily="34" charset="0"/>
                <a:ea typeface="Segoe UI Black" panose="020B0A02040204020203" pitchFamily="34" charset="0"/>
                <a:cs typeface="Segoe UI" panose="020B0502040204020203" pitchFamily="34" charset="0"/>
              </a:rPr>
              <a:t>Presentation at the Red Pill Expo, Spokane, Washington. June 21-23, 2018</a:t>
            </a:r>
            <a:endParaRPr lang="en-US" sz="1200" dirty="0">
              <a:solidFill>
                <a:srgbClr val="B0F7F4"/>
              </a:solidFill>
              <a:latin typeface="Segoe UI" panose="020B0502040204020203" pitchFamily="34" charset="0"/>
              <a:ea typeface="Segoe UI Black" panose="020B0A02040204020203" pitchFamily="34" charset="0"/>
              <a:cs typeface="Segoe UI" panose="020B0502040204020203" pitchFamily="34" charset="0"/>
            </a:endParaRPr>
          </a:p>
        </p:txBody>
      </p:sp>
      <p:pic>
        <p:nvPicPr>
          <p:cNvPr id="100" name="Picture 9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04795" y="5765106"/>
            <a:ext cx="3799577" cy="606140"/>
          </a:xfrm>
          <a:prstGeom prst="rect">
            <a:avLst/>
          </a:prstGeom>
          <a:effectLst>
            <a:outerShdw blurRad="38100" dist="25400" dir="5400000" algn="tl" rotWithShape="0">
              <a:prstClr val="black">
                <a:alpha val="20000"/>
              </a:prstClr>
            </a:outerShdw>
          </a:effectLst>
        </p:spPr>
      </p:pic>
    </p:spTree>
    <p:extLst>
      <p:ext uri="{BB962C8B-B14F-4D97-AF65-F5344CB8AC3E}">
        <p14:creationId xmlns:p14="http://schemas.microsoft.com/office/powerpoint/2010/main" val="1823511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E:\CV News\CONTENT\INFOGRAPHICS\weather-modification-technologies-2018-climateviewer-weathermodificationhistory.co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5589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0" y="0"/>
            <a:ext cx="12188891" cy="6858000"/>
          </a:xfrm>
          <a:prstGeom prst="rect">
            <a:avLst/>
          </a:prstGeom>
          <a:gradFill flip="none" rotWithShape="1">
            <a:gsLst>
              <a:gs pos="36000">
                <a:srgbClr val="09192F"/>
              </a:gs>
              <a:gs pos="100000">
                <a:srgbClr val="125680"/>
              </a:gs>
              <a:gs pos="0">
                <a:srgbClr val="070C1E"/>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91" name="Group 90"/>
          <p:cNvGrpSpPr/>
          <p:nvPr/>
        </p:nvGrpSpPr>
        <p:grpSpPr>
          <a:xfrm>
            <a:off x="814298" y="3025483"/>
            <a:ext cx="11103746" cy="1914300"/>
            <a:chOff x="814298" y="3025483"/>
            <a:chExt cx="11103746" cy="1914300"/>
          </a:xfrm>
        </p:grpSpPr>
        <p:sp>
          <p:nvSpPr>
            <p:cNvPr id="60" name="Oval 58"/>
            <p:cNvSpPr>
              <a:spLocks noChangeArrowheads="1"/>
            </p:cNvSpPr>
            <p:nvPr/>
          </p:nvSpPr>
          <p:spPr bwMode="auto">
            <a:xfrm>
              <a:off x="3386428" y="4608849"/>
              <a:ext cx="72644" cy="73989"/>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Oval 59"/>
            <p:cNvSpPr>
              <a:spLocks noChangeArrowheads="1"/>
            </p:cNvSpPr>
            <p:nvPr/>
          </p:nvSpPr>
          <p:spPr bwMode="auto">
            <a:xfrm>
              <a:off x="5030332" y="4828126"/>
              <a:ext cx="73989" cy="73989"/>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60"/>
            <p:cNvSpPr>
              <a:spLocks noChangeArrowheads="1"/>
            </p:cNvSpPr>
            <p:nvPr/>
          </p:nvSpPr>
          <p:spPr bwMode="auto">
            <a:xfrm>
              <a:off x="5415075" y="3921423"/>
              <a:ext cx="73989" cy="73989"/>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Oval 61"/>
            <p:cNvSpPr>
              <a:spLocks noChangeArrowheads="1"/>
            </p:cNvSpPr>
            <p:nvPr/>
          </p:nvSpPr>
          <p:spPr bwMode="auto">
            <a:xfrm>
              <a:off x="814298" y="4182814"/>
              <a:ext cx="72644" cy="76680"/>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62"/>
            <p:cNvSpPr>
              <a:spLocks noChangeArrowheads="1"/>
            </p:cNvSpPr>
            <p:nvPr/>
          </p:nvSpPr>
          <p:spPr bwMode="auto">
            <a:xfrm>
              <a:off x="1949695" y="4214689"/>
              <a:ext cx="7533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Oval 63"/>
            <p:cNvSpPr>
              <a:spLocks noChangeArrowheads="1"/>
            </p:cNvSpPr>
            <p:nvPr/>
          </p:nvSpPr>
          <p:spPr bwMode="auto">
            <a:xfrm>
              <a:off x="3917805" y="4007520"/>
              <a:ext cx="76680" cy="73989"/>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Oval 64"/>
            <p:cNvSpPr>
              <a:spLocks noChangeArrowheads="1"/>
            </p:cNvSpPr>
            <p:nvPr/>
          </p:nvSpPr>
          <p:spPr bwMode="auto">
            <a:xfrm>
              <a:off x="4544694" y="3260902"/>
              <a:ext cx="75334" cy="7533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Oval 65"/>
            <p:cNvSpPr>
              <a:spLocks noChangeArrowheads="1"/>
            </p:cNvSpPr>
            <p:nvPr/>
          </p:nvSpPr>
          <p:spPr bwMode="auto">
            <a:xfrm>
              <a:off x="6254515" y="3396773"/>
              <a:ext cx="73989" cy="76680"/>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Oval 66"/>
            <p:cNvSpPr>
              <a:spLocks noChangeArrowheads="1"/>
            </p:cNvSpPr>
            <p:nvPr/>
          </p:nvSpPr>
          <p:spPr bwMode="auto">
            <a:xfrm>
              <a:off x="1739835" y="3260902"/>
              <a:ext cx="75334" cy="7533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Oval 67"/>
            <p:cNvSpPr>
              <a:spLocks noChangeArrowheads="1"/>
            </p:cNvSpPr>
            <p:nvPr/>
          </p:nvSpPr>
          <p:spPr bwMode="auto">
            <a:xfrm>
              <a:off x="1189625" y="4272535"/>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Oval 68"/>
            <p:cNvSpPr>
              <a:spLocks noChangeArrowheads="1"/>
            </p:cNvSpPr>
            <p:nvPr/>
          </p:nvSpPr>
          <p:spPr bwMode="auto">
            <a:xfrm>
              <a:off x="6664818" y="3816493"/>
              <a:ext cx="73989" cy="76680"/>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Oval 69"/>
            <p:cNvSpPr>
              <a:spLocks noChangeArrowheads="1"/>
            </p:cNvSpPr>
            <p:nvPr/>
          </p:nvSpPr>
          <p:spPr bwMode="auto">
            <a:xfrm>
              <a:off x="11845400" y="4214689"/>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Oval 70"/>
            <p:cNvSpPr>
              <a:spLocks noChangeArrowheads="1"/>
            </p:cNvSpPr>
            <p:nvPr/>
          </p:nvSpPr>
          <p:spPr bwMode="auto">
            <a:xfrm>
              <a:off x="10592967" y="3603943"/>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Oval 71"/>
            <p:cNvSpPr>
              <a:spLocks noChangeArrowheads="1"/>
            </p:cNvSpPr>
            <p:nvPr/>
          </p:nvSpPr>
          <p:spPr bwMode="auto">
            <a:xfrm>
              <a:off x="4197618" y="4867139"/>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Oval 72"/>
            <p:cNvSpPr>
              <a:spLocks noChangeArrowheads="1"/>
            </p:cNvSpPr>
            <p:nvPr/>
          </p:nvSpPr>
          <p:spPr bwMode="auto">
            <a:xfrm>
              <a:off x="5596685" y="4643826"/>
              <a:ext cx="76680" cy="76680"/>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Oval 73"/>
            <p:cNvSpPr>
              <a:spLocks noChangeArrowheads="1"/>
            </p:cNvSpPr>
            <p:nvPr/>
          </p:nvSpPr>
          <p:spPr bwMode="auto">
            <a:xfrm>
              <a:off x="2413808" y="3025483"/>
              <a:ext cx="72644" cy="7533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Oval 74"/>
            <p:cNvSpPr>
              <a:spLocks noChangeArrowheads="1"/>
            </p:cNvSpPr>
            <p:nvPr/>
          </p:nvSpPr>
          <p:spPr bwMode="auto">
            <a:xfrm>
              <a:off x="2887338" y="3531299"/>
              <a:ext cx="72644" cy="7533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Oval 75"/>
            <p:cNvSpPr>
              <a:spLocks noChangeArrowheads="1"/>
            </p:cNvSpPr>
            <p:nvPr/>
          </p:nvSpPr>
          <p:spPr bwMode="auto">
            <a:xfrm>
              <a:off x="4025425" y="4214689"/>
              <a:ext cx="76680" cy="7264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Oval 76"/>
            <p:cNvSpPr>
              <a:spLocks noChangeArrowheads="1"/>
            </p:cNvSpPr>
            <p:nvPr/>
          </p:nvSpPr>
          <p:spPr bwMode="auto">
            <a:xfrm>
              <a:off x="11549444" y="3846089"/>
              <a:ext cx="73989" cy="7533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Oval 77"/>
            <p:cNvSpPr>
              <a:spLocks noChangeArrowheads="1"/>
            </p:cNvSpPr>
            <p:nvPr/>
          </p:nvSpPr>
          <p:spPr bwMode="auto">
            <a:xfrm>
              <a:off x="6738807" y="4421859"/>
              <a:ext cx="75334" cy="7533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Oval 78"/>
            <p:cNvSpPr>
              <a:spLocks noChangeArrowheads="1"/>
            </p:cNvSpPr>
            <p:nvPr/>
          </p:nvSpPr>
          <p:spPr bwMode="auto">
            <a:xfrm>
              <a:off x="10812244" y="4119176"/>
              <a:ext cx="76680" cy="76680"/>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Oval 79"/>
            <p:cNvSpPr>
              <a:spLocks noChangeArrowheads="1"/>
            </p:cNvSpPr>
            <p:nvPr/>
          </p:nvSpPr>
          <p:spPr bwMode="auto">
            <a:xfrm>
              <a:off x="6970191" y="3883756"/>
              <a:ext cx="73989" cy="7264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 name="Group 82"/>
          <p:cNvGrpSpPr>
            <a:grpSpLocks noChangeAspect="1"/>
          </p:cNvGrpSpPr>
          <p:nvPr/>
        </p:nvGrpSpPr>
        <p:grpSpPr bwMode="auto">
          <a:xfrm>
            <a:off x="-586705" y="-37811"/>
            <a:ext cx="439738" cy="2871788"/>
            <a:chOff x="-1745" y="-199"/>
            <a:chExt cx="277" cy="1809"/>
          </a:xfrm>
        </p:grpSpPr>
        <p:sp>
          <p:nvSpPr>
            <p:cNvPr id="85" name="Oval 83"/>
            <p:cNvSpPr>
              <a:spLocks noChangeArrowheads="1"/>
            </p:cNvSpPr>
            <p:nvPr/>
          </p:nvSpPr>
          <p:spPr bwMode="auto">
            <a:xfrm>
              <a:off x="-1745" y="-199"/>
              <a:ext cx="277" cy="268"/>
            </a:xfrm>
            <a:prstGeom prst="ellipse">
              <a:avLst/>
            </a:prstGeom>
            <a:solidFill>
              <a:srgbClr val="070C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Oval 84"/>
            <p:cNvSpPr>
              <a:spLocks noChangeArrowheads="1"/>
            </p:cNvSpPr>
            <p:nvPr/>
          </p:nvSpPr>
          <p:spPr bwMode="auto">
            <a:xfrm>
              <a:off x="-1745" y="109"/>
              <a:ext cx="277" cy="268"/>
            </a:xfrm>
            <a:prstGeom prst="ellipse">
              <a:avLst/>
            </a:prstGeom>
            <a:solidFill>
              <a:srgbClr val="1221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Oval 85"/>
            <p:cNvSpPr>
              <a:spLocks noChangeArrowheads="1"/>
            </p:cNvSpPr>
            <p:nvPr/>
          </p:nvSpPr>
          <p:spPr bwMode="auto">
            <a:xfrm>
              <a:off x="-1745" y="417"/>
              <a:ext cx="277" cy="268"/>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Oval 86"/>
            <p:cNvSpPr>
              <a:spLocks noChangeArrowheads="1"/>
            </p:cNvSpPr>
            <p:nvPr/>
          </p:nvSpPr>
          <p:spPr bwMode="auto">
            <a:xfrm>
              <a:off x="-1745" y="725"/>
              <a:ext cx="277" cy="268"/>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Oval 87"/>
            <p:cNvSpPr>
              <a:spLocks noChangeArrowheads="1"/>
            </p:cNvSpPr>
            <p:nvPr/>
          </p:nvSpPr>
          <p:spPr bwMode="auto">
            <a:xfrm>
              <a:off x="-1745" y="1034"/>
              <a:ext cx="277" cy="268"/>
            </a:xfrm>
            <a:prstGeom prst="ellipse">
              <a:avLst/>
            </a:prstGeom>
            <a:solidFill>
              <a:srgbClr val="F64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Oval 88"/>
            <p:cNvSpPr>
              <a:spLocks noChangeArrowheads="1"/>
            </p:cNvSpPr>
            <p:nvPr/>
          </p:nvSpPr>
          <p:spPr bwMode="auto">
            <a:xfrm>
              <a:off x="-1745" y="1342"/>
              <a:ext cx="277" cy="268"/>
            </a:xfrm>
            <a:prstGeom prst="ellipse">
              <a:avLst/>
            </a:prstGeom>
            <a:solidFill>
              <a:srgbClr val="1938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93" name="TextBox 92"/>
          <p:cNvSpPr txBox="1"/>
          <p:nvPr/>
        </p:nvSpPr>
        <p:spPr>
          <a:xfrm>
            <a:off x="627568" y="347649"/>
            <a:ext cx="6752169" cy="923330"/>
          </a:xfrm>
          <a:prstGeom prst="rect">
            <a:avLst/>
          </a:prstGeom>
          <a:noFill/>
        </p:spPr>
        <p:txBody>
          <a:bodyPr wrap="none" rtlCol="0" anchor="ctr">
            <a:spAutoFit/>
          </a:bodyPr>
          <a:lstStyle/>
          <a:p>
            <a:r>
              <a:rPr lang="cy-GB" sz="5400" dirty="0" smtClean="0">
                <a:solidFill>
                  <a:schemeClr val="bg1"/>
                </a:solidFill>
                <a:latin typeface="Lato Black" panose="020F0502020204030203" pitchFamily="34" charset="0"/>
                <a:ea typeface="Lato Black" panose="020F0502020204030203" pitchFamily="34" charset="0"/>
                <a:cs typeface="Lato Black" panose="020F0502020204030203" pitchFamily="34" charset="0"/>
              </a:rPr>
              <a:t>WEATHER WAFARE</a:t>
            </a:r>
            <a:endParaRPr lang="en-US" sz="5400"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99" name="TextBox 98"/>
          <p:cNvSpPr txBox="1"/>
          <p:nvPr/>
        </p:nvSpPr>
        <p:spPr>
          <a:xfrm>
            <a:off x="627568" y="1240202"/>
            <a:ext cx="11071199" cy="1661993"/>
          </a:xfrm>
          <a:prstGeom prst="rect">
            <a:avLst/>
          </a:prstGeom>
          <a:noFill/>
        </p:spPr>
        <p:txBody>
          <a:bodyPr wrap="square" rtlCol="0" anchor="ctr">
            <a:spAutoFit/>
          </a:bodyPr>
          <a:lstStyle/>
          <a:p>
            <a:r>
              <a:rPr lang="en-US" sz="1400" dirty="0" smtClean="0">
                <a:solidFill>
                  <a:schemeClr val="bg1"/>
                </a:solidFill>
                <a:latin typeface="+mj-lt"/>
              </a:rPr>
              <a:t>“MAKE MUD, NOT WAR”  OPERATION POPEYE, </a:t>
            </a:r>
            <a:r>
              <a:rPr lang="en-US" sz="1400" b="1" cap="all" dirty="0" smtClean="0">
                <a:solidFill>
                  <a:schemeClr val="bg1"/>
                </a:solidFill>
              </a:rPr>
              <a:t>MARCH </a:t>
            </a:r>
            <a:r>
              <a:rPr lang="en-US" sz="1400" b="1" cap="all" dirty="0">
                <a:solidFill>
                  <a:schemeClr val="bg1"/>
                </a:solidFill>
              </a:rPr>
              <a:t>20, 1967 - JULY 5, </a:t>
            </a:r>
            <a:r>
              <a:rPr lang="en-US" sz="1400" b="1" cap="all" dirty="0" smtClean="0">
                <a:solidFill>
                  <a:schemeClr val="bg1"/>
                </a:solidFill>
              </a:rPr>
              <a:t>1972.    CLOUD SEEDING OVER VIETNAM</a:t>
            </a:r>
            <a:endParaRPr lang="en-US" sz="1400" dirty="0" smtClean="0">
              <a:solidFill>
                <a:schemeClr val="bg1"/>
              </a:solidFill>
              <a:latin typeface="+mj-lt"/>
            </a:endParaRPr>
          </a:p>
          <a:p>
            <a:endParaRPr lang="en-US" sz="1400" dirty="0" smtClean="0">
              <a:solidFill>
                <a:srgbClr val="B0F7F4"/>
              </a:solidFill>
            </a:endParaRPr>
          </a:p>
          <a:p>
            <a:r>
              <a:rPr lang="en-US" sz="1400" dirty="0" smtClean="0">
                <a:solidFill>
                  <a:srgbClr val="B0F7F4"/>
                </a:solidFill>
              </a:rPr>
              <a:t>Operation </a:t>
            </a:r>
            <a:r>
              <a:rPr lang="en-US" sz="1400" dirty="0">
                <a:solidFill>
                  <a:srgbClr val="B0F7F4"/>
                </a:solidFill>
              </a:rPr>
              <a:t>Popeye first came to public light in March 1971, when reporter Jack Anderson published a story based on a secret 1967 memo from the Joint Chiefs of Staff to President Johnson. The memo read: </a:t>
            </a:r>
            <a:r>
              <a:rPr lang="en-US" sz="1400" dirty="0">
                <a:solidFill>
                  <a:schemeClr val="bg1"/>
                </a:solidFill>
              </a:rPr>
              <a:t>“Laos operations – Continue as at present plus Pop Eye to reduce the </a:t>
            </a:r>
            <a:r>
              <a:rPr lang="en-US" sz="1400" dirty="0" err="1">
                <a:solidFill>
                  <a:schemeClr val="bg1"/>
                </a:solidFill>
              </a:rPr>
              <a:t>trafficability</a:t>
            </a:r>
            <a:r>
              <a:rPr lang="en-US" sz="1400" dirty="0">
                <a:solidFill>
                  <a:schemeClr val="bg1"/>
                </a:solidFill>
              </a:rPr>
              <a:t> [sic] along infiltration routes &amp; Authorization requested to implement operational phase of weather modification process previously successful tested and evaluated in some area”</a:t>
            </a:r>
            <a:r>
              <a:rPr lang="en-US" sz="1400" dirty="0">
                <a:solidFill>
                  <a:srgbClr val="B0F7F4"/>
                </a:solidFill>
              </a:rPr>
              <a:t>. (US Senate, Subcommittee on Oceans and International Environment; 26 July 1972; p. 5).</a:t>
            </a:r>
            <a:endParaRPr lang="en-US" sz="1400" i="1" dirty="0">
              <a:solidFill>
                <a:srgbClr val="B0F7F4"/>
              </a:solidFill>
              <a:latin typeface="+mj-lt"/>
              <a:ea typeface="Lato Hairline" panose="020F0502020204030203" pitchFamily="34" charset="0"/>
              <a:cs typeface="Lato Hairline" panose="020F0502020204030203" pitchFamily="34" charset="0"/>
            </a:endParaRPr>
          </a:p>
        </p:txBody>
      </p:sp>
      <p:pic>
        <p:nvPicPr>
          <p:cNvPr id="19459" name="Picture 3" descr="E:\CV News\CONTENT\Geoengineering and Breaking the Water Cycle\1972-7-12-Rainmaking-over-trail-tried-by-CI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8141" y="3025483"/>
            <a:ext cx="6242050" cy="3176588"/>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E:\CV News\CONTENT\Geoengineering and Breaking the Water Cycle\cold-cloud-modification-system-china-lake-cloud-seeding-bom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79737" y="3053193"/>
            <a:ext cx="3983587" cy="314913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28141" y="6381750"/>
            <a:ext cx="10635183" cy="307777"/>
          </a:xfrm>
          <a:prstGeom prst="rect">
            <a:avLst/>
          </a:prstGeom>
          <a:noFill/>
        </p:spPr>
        <p:txBody>
          <a:bodyPr wrap="square" rtlCol="0">
            <a:spAutoFit/>
          </a:bodyPr>
          <a:lstStyle/>
          <a:p>
            <a:pPr algn="ctr"/>
            <a:r>
              <a:rPr lang="en-US" sz="1400" dirty="0">
                <a:solidFill>
                  <a:schemeClr val="bg1"/>
                </a:solidFill>
              </a:rPr>
              <a:t>https://weathermodificationhistory.com/operation-popeye-motorpool-intermediary-compatriot-weather-warfare-vietnam/</a:t>
            </a:r>
          </a:p>
        </p:txBody>
      </p:sp>
    </p:spTree>
    <p:extLst>
      <p:ext uri="{BB962C8B-B14F-4D97-AF65-F5344CB8AC3E}">
        <p14:creationId xmlns:p14="http://schemas.microsoft.com/office/powerpoint/2010/main" val="26435686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0" y="0"/>
            <a:ext cx="12188891" cy="6858000"/>
          </a:xfrm>
          <a:prstGeom prst="rect">
            <a:avLst/>
          </a:prstGeom>
          <a:gradFill flip="none" rotWithShape="1">
            <a:gsLst>
              <a:gs pos="36000">
                <a:srgbClr val="09192F"/>
              </a:gs>
              <a:gs pos="100000">
                <a:srgbClr val="125680"/>
              </a:gs>
              <a:gs pos="0">
                <a:srgbClr val="070C1E"/>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91" name="Group 90"/>
          <p:cNvGrpSpPr/>
          <p:nvPr/>
        </p:nvGrpSpPr>
        <p:grpSpPr>
          <a:xfrm>
            <a:off x="814298" y="3025483"/>
            <a:ext cx="11103746" cy="1914300"/>
            <a:chOff x="814298" y="3025483"/>
            <a:chExt cx="11103746" cy="1914300"/>
          </a:xfrm>
        </p:grpSpPr>
        <p:sp>
          <p:nvSpPr>
            <p:cNvPr id="60" name="Oval 58"/>
            <p:cNvSpPr>
              <a:spLocks noChangeArrowheads="1"/>
            </p:cNvSpPr>
            <p:nvPr/>
          </p:nvSpPr>
          <p:spPr bwMode="auto">
            <a:xfrm>
              <a:off x="3386428" y="4608849"/>
              <a:ext cx="72644" cy="73989"/>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Oval 59"/>
            <p:cNvSpPr>
              <a:spLocks noChangeArrowheads="1"/>
            </p:cNvSpPr>
            <p:nvPr/>
          </p:nvSpPr>
          <p:spPr bwMode="auto">
            <a:xfrm>
              <a:off x="5030332" y="4828126"/>
              <a:ext cx="73989" cy="73989"/>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60"/>
            <p:cNvSpPr>
              <a:spLocks noChangeArrowheads="1"/>
            </p:cNvSpPr>
            <p:nvPr/>
          </p:nvSpPr>
          <p:spPr bwMode="auto">
            <a:xfrm>
              <a:off x="5415075" y="3921423"/>
              <a:ext cx="73989" cy="73989"/>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Oval 61"/>
            <p:cNvSpPr>
              <a:spLocks noChangeArrowheads="1"/>
            </p:cNvSpPr>
            <p:nvPr/>
          </p:nvSpPr>
          <p:spPr bwMode="auto">
            <a:xfrm>
              <a:off x="814298" y="4182814"/>
              <a:ext cx="72644" cy="76680"/>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62"/>
            <p:cNvSpPr>
              <a:spLocks noChangeArrowheads="1"/>
            </p:cNvSpPr>
            <p:nvPr/>
          </p:nvSpPr>
          <p:spPr bwMode="auto">
            <a:xfrm>
              <a:off x="1949695" y="4214689"/>
              <a:ext cx="7533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Oval 63"/>
            <p:cNvSpPr>
              <a:spLocks noChangeArrowheads="1"/>
            </p:cNvSpPr>
            <p:nvPr/>
          </p:nvSpPr>
          <p:spPr bwMode="auto">
            <a:xfrm>
              <a:off x="3917805" y="4007520"/>
              <a:ext cx="76680" cy="73989"/>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Oval 64"/>
            <p:cNvSpPr>
              <a:spLocks noChangeArrowheads="1"/>
            </p:cNvSpPr>
            <p:nvPr/>
          </p:nvSpPr>
          <p:spPr bwMode="auto">
            <a:xfrm>
              <a:off x="4544694" y="3260902"/>
              <a:ext cx="75334" cy="7533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Oval 65"/>
            <p:cNvSpPr>
              <a:spLocks noChangeArrowheads="1"/>
            </p:cNvSpPr>
            <p:nvPr/>
          </p:nvSpPr>
          <p:spPr bwMode="auto">
            <a:xfrm>
              <a:off x="6254515" y="3396773"/>
              <a:ext cx="73989" cy="76680"/>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Oval 66"/>
            <p:cNvSpPr>
              <a:spLocks noChangeArrowheads="1"/>
            </p:cNvSpPr>
            <p:nvPr/>
          </p:nvSpPr>
          <p:spPr bwMode="auto">
            <a:xfrm>
              <a:off x="1739835" y="3260902"/>
              <a:ext cx="75334" cy="7533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Oval 67"/>
            <p:cNvSpPr>
              <a:spLocks noChangeArrowheads="1"/>
            </p:cNvSpPr>
            <p:nvPr/>
          </p:nvSpPr>
          <p:spPr bwMode="auto">
            <a:xfrm>
              <a:off x="1189625" y="4272535"/>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Oval 68"/>
            <p:cNvSpPr>
              <a:spLocks noChangeArrowheads="1"/>
            </p:cNvSpPr>
            <p:nvPr/>
          </p:nvSpPr>
          <p:spPr bwMode="auto">
            <a:xfrm>
              <a:off x="6664818" y="3816493"/>
              <a:ext cx="73989" cy="76680"/>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Oval 69"/>
            <p:cNvSpPr>
              <a:spLocks noChangeArrowheads="1"/>
            </p:cNvSpPr>
            <p:nvPr/>
          </p:nvSpPr>
          <p:spPr bwMode="auto">
            <a:xfrm>
              <a:off x="11845400" y="4214689"/>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Oval 70"/>
            <p:cNvSpPr>
              <a:spLocks noChangeArrowheads="1"/>
            </p:cNvSpPr>
            <p:nvPr/>
          </p:nvSpPr>
          <p:spPr bwMode="auto">
            <a:xfrm>
              <a:off x="10592967" y="3603943"/>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Oval 71"/>
            <p:cNvSpPr>
              <a:spLocks noChangeArrowheads="1"/>
            </p:cNvSpPr>
            <p:nvPr/>
          </p:nvSpPr>
          <p:spPr bwMode="auto">
            <a:xfrm>
              <a:off x="4197618" y="4867139"/>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Oval 72"/>
            <p:cNvSpPr>
              <a:spLocks noChangeArrowheads="1"/>
            </p:cNvSpPr>
            <p:nvPr/>
          </p:nvSpPr>
          <p:spPr bwMode="auto">
            <a:xfrm>
              <a:off x="5596685" y="4643826"/>
              <a:ext cx="76680" cy="76680"/>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Oval 73"/>
            <p:cNvSpPr>
              <a:spLocks noChangeArrowheads="1"/>
            </p:cNvSpPr>
            <p:nvPr/>
          </p:nvSpPr>
          <p:spPr bwMode="auto">
            <a:xfrm>
              <a:off x="2413808" y="3025483"/>
              <a:ext cx="72644" cy="7533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Oval 74"/>
            <p:cNvSpPr>
              <a:spLocks noChangeArrowheads="1"/>
            </p:cNvSpPr>
            <p:nvPr/>
          </p:nvSpPr>
          <p:spPr bwMode="auto">
            <a:xfrm>
              <a:off x="2887338" y="3531299"/>
              <a:ext cx="72644" cy="7533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Oval 75"/>
            <p:cNvSpPr>
              <a:spLocks noChangeArrowheads="1"/>
            </p:cNvSpPr>
            <p:nvPr/>
          </p:nvSpPr>
          <p:spPr bwMode="auto">
            <a:xfrm>
              <a:off x="4025425" y="4214689"/>
              <a:ext cx="76680" cy="7264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Oval 76"/>
            <p:cNvSpPr>
              <a:spLocks noChangeArrowheads="1"/>
            </p:cNvSpPr>
            <p:nvPr/>
          </p:nvSpPr>
          <p:spPr bwMode="auto">
            <a:xfrm>
              <a:off x="11549444" y="3846089"/>
              <a:ext cx="73989" cy="7533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Oval 77"/>
            <p:cNvSpPr>
              <a:spLocks noChangeArrowheads="1"/>
            </p:cNvSpPr>
            <p:nvPr/>
          </p:nvSpPr>
          <p:spPr bwMode="auto">
            <a:xfrm>
              <a:off x="6738807" y="4421859"/>
              <a:ext cx="75334" cy="7533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Oval 78"/>
            <p:cNvSpPr>
              <a:spLocks noChangeArrowheads="1"/>
            </p:cNvSpPr>
            <p:nvPr/>
          </p:nvSpPr>
          <p:spPr bwMode="auto">
            <a:xfrm>
              <a:off x="10812244" y="4119176"/>
              <a:ext cx="76680" cy="76680"/>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Oval 79"/>
            <p:cNvSpPr>
              <a:spLocks noChangeArrowheads="1"/>
            </p:cNvSpPr>
            <p:nvPr/>
          </p:nvSpPr>
          <p:spPr bwMode="auto">
            <a:xfrm>
              <a:off x="6970191" y="3883756"/>
              <a:ext cx="73989" cy="7264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93" name="TextBox 92"/>
          <p:cNvSpPr txBox="1"/>
          <p:nvPr/>
        </p:nvSpPr>
        <p:spPr>
          <a:xfrm>
            <a:off x="627568" y="347649"/>
            <a:ext cx="6752169" cy="923330"/>
          </a:xfrm>
          <a:prstGeom prst="rect">
            <a:avLst/>
          </a:prstGeom>
          <a:noFill/>
        </p:spPr>
        <p:txBody>
          <a:bodyPr wrap="none" rtlCol="0" anchor="ctr">
            <a:spAutoFit/>
          </a:bodyPr>
          <a:lstStyle/>
          <a:p>
            <a:r>
              <a:rPr lang="cy-GB" sz="5400" dirty="0" smtClean="0">
                <a:solidFill>
                  <a:schemeClr val="bg1"/>
                </a:solidFill>
                <a:latin typeface="Lato Black" panose="020F0502020204030203" pitchFamily="34" charset="0"/>
                <a:ea typeface="Lato Black" panose="020F0502020204030203" pitchFamily="34" charset="0"/>
                <a:cs typeface="Lato Black" panose="020F0502020204030203" pitchFamily="34" charset="0"/>
              </a:rPr>
              <a:t>WEATHER WAFARE</a:t>
            </a:r>
            <a:endParaRPr lang="en-US" sz="5400"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99" name="TextBox 98"/>
          <p:cNvSpPr txBox="1"/>
          <p:nvPr/>
        </p:nvSpPr>
        <p:spPr>
          <a:xfrm>
            <a:off x="627568" y="1424867"/>
            <a:ext cx="11071199" cy="1292662"/>
          </a:xfrm>
          <a:prstGeom prst="rect">
            <a:avLst/>
          </a:prstGeom>
          <a:noFill/>
        </p:spPr>
        <p:txBody>
          <a:bodyPr wrap="square" rtlCol="0" anchor="ctr">
            <a:spAutoFit/>
          </a:bodyPr>
          <a:lstStyle/>
          <a:p>
            <a:r>
              <a:rPr lang="en-US" b="1" dirty="0" smtClean="0">
                <a:solidFill>
                  <a:schemeClr val="bg1"/>
                </a:solidFill>
                <a:latin typeface="+mj-lt"/>
              </a:rPr>
              <a:t>CIA </a:t>
            </a:r>
            <a:r>
              <a:rPr lang="en-US" b="1" dirty="0">
                <a:solidFill>
                  <a:schemeClr val="bg1"/>
                </a:solidFill>
                <a:latin typeface="+mj-lt"/>
              </a:rPr>
              <a:t>Project Nile Blue - Rain Embargo on Cuban Sugar </a:t>
            </a:r>
            <a:r>
              <a:rPr lang="en-US" b="1" dirty="0" smtClean="0">
                <a:solidFill>
                  <a:schemeClr val="bg1"/>
                </a:solidFill>
                <a:latin typeface="+mj-lt"/>
              </a:rPr>
              <a:t>Crops, </a:t>
            </a:r>
            <a:r>
              <a:rPr lang="en-US" b="1" cap="all" dirty="0">
                <a:solidFill>
                  <a:schemeClr val="bg1"/>
                </a:solidFill>
                <a:latin typeface="+mj-lt"/>
              </a:rPr>
              <a:t>1969-1970</a:t>
            </a:r>
            <a:endParaRPr lang="en-US" b="1" dirty="0">
              <a:solidFill>
                <a:schemeClr val="bg1"/>
              </a:solidFill>
              <a:latin typeface="+mj-lt"/>
            </a:endParaRPr>
          </a:p>
          <a:p>
            <a:endParaRPr lang="en-US" sz="2000" dirty="0" smtClean="0">
              <a:solidFill>
                <a:srgbClr val="B0F7F4"/>
              </a:solidFill>
            </a:endParaRPr>
          </a:p>
          <a:p>
            <a:r>
              <a:rPr lang="en-US" sz="2000" b="1" dirty="0">
                <a:solidFill>
                  <a:srgbClr val="B0F7F4"/>
                </a:solidFill>
              </a:rPr>
              <a:t>“</a:t>
            </a:r>
            <a:r>
              <a:rPr lang="en-US" sz="2000" b="1" dirty="0">
                <a:solidFill>
                  <a:schemeClr val="bg1"/>
                </a:solidFill>
              </a:rPr>
              <a:t>But the seeding near Cuba was to cause less rai</a:t>
            </a:r>
            <a:r>
              <a:rPr lang="en-US" sz="2000" b="1" dirty="0">
                <a:solidFill>
                  <a:srgbClr val="B0F7F4"/>
                </a:solidFill>
              </a:rPr>
              <a:t>n, not more. It was supposed to squeeze rain out of clouds before they reached the island. You might say we tried to </a:t>
            </a:r>
            <a:r>
              <a:rPr lang="en-US" sz="2000" b="1" dirty="0">
                <a:solidFill>
                  <a:schemeClr val="bg1"/>
                </a:solidFill>
                <a:latin typeface="+mj-lt"/>
              </a:rPr>
              <a:t>embargo rainclouds</a:t>
            </a:r>
            <a:r>
              <a:rPr lang="en-US" sz="2000" b="1" dirty="0">
                <a:solidFill>
                  <a:srgbClr val="B0F7F4"/>
                </a:solidFill>
              </a:rPr>
              <a:t>.”</a:t>
            </a:r>
            <a:endParaRPr lang="en-US" sz="2000" i="1" dirty="0">
              <a:solidFill>
                <a:srgbClr val="B0F7F4"/>
              </a:solidFill>
              <a:latin typeface="+mj-lt"/>
              <a:ea typeface="Lato Hairline" panose="020F0502020204030203" pitchFamily="34" charset="0"/>
              <a:cs typeface="Lato Hairline" panose="020F0502020204030203" pitchFamily="34" charset="0"/>
            </a:endParaRPr>
          </a:p>
        </p:txBody>
      </p:sp>
      <p:sp>
        <p:nvSpPr>
          <p:cNvPr id="2" name="TextBox 1"/>
          <p:cNvSpPr txBox="1"/>
          <p:nvPr/>
        </p:nvSpPr>
        <p:spPr>
          <a:xfrm>
            <a:off x="728141" y="6381750"/>
            <a:ext cx="10635183" cy="307777"/>
          </a:xfrm>
          <a:prstGeom prst="rect">
            <a:avLst/>
          </a:prstGeom>
          <a:noFill/>
        </p:spPr>
        <p:txBody>
          <a:bodyPr wrap="square" rtlCol="0">
            <a:spAutoFit/>
          </a:bodyPr>
          <a:lstStyle/>
          <a:p>
            <a:pPr algn="ctr"/>
            <a:r>
              <a:rPr lang="en-US" sz="1400" dirty="0">
                <a:solidFill>
                  <a:schemeClr val="bg1"/>
                </a:solidFill>
              </a:rPr>
              <a:t>https://weathermodificationhistory.com/cia-project-nile-blue-rain-embargo-cuban-sugar-crops/</a:t>
            </a:r>
          </a:p>
        </p:txBody>
      </p:sp>
      <p:pic>
        <p:nvPicPr>
          <p:cNvPr id="20482" name="Picture 2" descr="E:\CV News\CONTENT\Geoengineering and Breaking the Water Cycle\cia-are-the-weathermen-197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82606" y="2948737"/>
            <a:ext cx="2742272" cy="3183772"/>
          </a:xfrm>
          <a:prstGeom prst="rect">
            <a:avLst/>
          </a:prstGeom>
          <a:noFill/>
          <a:extLst>
            <a:ext uri="{909E8E84-426E-40DD-AFC4-6F175D3DCCD1}">
              <a14:hiddenFill xmlns:a14="http://schemas.microsoft.com/office/drawing/2010/main">
                <a:solidFill>
                  <a:srgbClr val="FFFFFF"/>
                </a:solidFill>
              </a14:hiddenFill>
            </a:ext>
          </a:extLst>
        </p:spPr>
      </p:pic>
      <p:pic>
        <p:nvPicPr>
          <p:cNvPr id="20483" name="Picture 3" descr="E:\CV News\CONTENT\Geoengineering and Breaking the Water Cycle\1976-6-27-Another-CIA-plot-Cuba-crop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799" y="2927158"/>
            <a:ext cx="4606522" cy="3205351"/>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E:\CV News\CONTENT\Geoengineering and Breaking the Water Cycle\1976-11-17-CIA-tampered-with-Cuban-Weath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2456" y="2940261"/>
            <a:ext cx="3354344" cy="3188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7749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0" y="0"/>
            <a:ext cx="12188891" cy="6858000"/>
          </a:xfrm>
          <a:prstGeom prst="rect">
            <a:avLst/>
          </a:prstGeom>
          <a:gradFill flip="none" rotWithShape="1">
            <a:gsLst>
              <a:gs pos="36000">
                <a:srgbClr val="09192F"/>
              </a:gs>
              <a:gs pos="100000">
                <a:srgbClr val="125680"/>
              </a:gs>
              <a:gs pos="0">
                <a:srgbClr val="070C1E"/>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91" name="Group 90"/>
          <p:cNvGrpSpPr/>
          <p:nvPr/>
        </p:nvGrpSpPr>
        <p:grpSpPr>
          <a:xfrm>
            <a:off x="814298" y="3025483"/>
            <a:ext cx="11103746" cy="1914300"/>
            <a:chOff x="814298" y="3025483"/>
            <a:chExt cx="11103746" cy="1914300"/>
          </a:xfrm>
        </p:grpSpPr>
        <p:sp>
          <p:nvSpPr>
            <p:cNvPr id="60" name="Oval 58"/>
            <p:cNvSpPr>
              <a:spLocks noChangeArrowheads="1"/>
            </p:cNvSpPr>
            <p:nvPr/>
          </p:nvSpPr>
          <p:spPr bwMode="auto">
            <a:xfrm>
              <a:off x="3386428" y="4608849"/>
              <a:ext cx="72644" cy="73989"/>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Oval 59"/>
            <p:cNvSpPr>
              <a:spLocks noChangeArrowheads="1"/>
            </p:cNvSpPr>
            <p:nvPr/>
          </p:nvSpPr>
          <p:spPr bwMode="auto">
            <a:xfrm>
              <a:off x="5030332" y="4828126"/>
              <a:ext cx="73989" cy="73989"/>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60"/>
            <p:cNvSpPr>
              <a:spLocks noChangeArrowheads="1"/>
            </p:cNvSpPr>
            <p:nvPr/>
          </p:nvSpPr>
          <p:spPr bwMode="auto">
            <a:xfrm>
              <a:off x="5415075" y="3921423"/>
              <a:ext cx="73989" cy="73989"/>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Oval 61"/>
            <p:cNvSpPr>
              <a:spLocks noChangeArrowheads="1"/>
            </p:cNvSpPr>
            <p:nvPr/>
          </p:nvSpPr>
          <p:spPr bwMode="auto">
            <a:xfrm>
              <a:off x="814298" y="4182814"/>
              <a:ext cx="72644" cy="76680"/>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62"/>
            <p:cNvSpPr>
              <a:spLocks noChangeArrowheads="1"/>
            </p:cNvSpPr>
            <p:nvPr/>
          </p:nvSpPr>
          <p:spPr bwMode="auto">
            <a:xfrm>
              <a:off x="1949695" y="4214689"/>
              <a:ext cx="7533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Oval 63"/>
            <p:cNvSpPr>
              <a:spLocks noChangeArrowheads="1"/>
            </p:cNvSpPr>
            <p:nvPr/>
          </p:nvSpPr>
          <p:spPr bwMode="auto">
            <a:xfrm>
              <a:off x="3917805" y="4007520"/>
              <a:ext cx="76680" cy="73989"/>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Oval 64"/>
            <p:cNvSpPr>
              <a:spLocks noChangeArrowheads="1"/>
            </p:cNvSpPr>
            <p:nvPr/>
          </p:nvSpPr>
          <p:spPr bwMode="auto">
            <a:xfrm>
              <a:off x="4544694" y="3260902"/>
              <a:ext cx="75334" cy="7533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Oval 65"/>
            <p:cNvSpPr>
              <a:spLocks noChangeArrowheads="1"/>
            </p:cNvSpPr>
            <p:nvPr/>
          </p:nvSpPr>
          <p:spPr bwMode="auto">
            <a:xfrm>
              <a:off x="6254515" y="3396773"/>
              <a:ext cx="73989" cy="76680"/>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Oval 66"/>
            <p:cNvSpPr>
              <a:spLocks noChangeArrowheads="1"/>
            </p:cNvSpPr>
            <p:nvPr/>
          </p:nvSpPr>
          <p:spPr bwMode="auto">
            <a:xfrm>
              <a:off x="1739835" y="3260902"/>
              <a:ext cx="75334" cy="7533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Oval 67"/>
            <p:cNvSpPr>
              <a:spLocks noChangeArrowheads="1"/>
            </p:cNvSpPr>
            <p:nvPr/>
          </p:nvSpPr>
          <p:spPr bwMode="auto">
            <a:xfrm>
              <a:off x="1189625" y="4272535"/>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Oval 68"/>
            <p:cNvSpPr>
              <a:spLocks noChangeArrowheads="1"/>
            </p:cNvSpPr>
            <p:nvPr/>
          </p:nvSpPr>
          <p:spPr bwMode="auto">
            <a:xfrm>
              <a:off x="6664818" y="3816493"/>
              <a:ext cx="73989" cy="76680"/>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Oval 69"/>
            <p:cNvSpPr>
              <a:spLocks noChangeArrowheads="1"/>
            </p:cNvSpPr>
            <p:nvPr/>
          </p:nvSpPr>
          <p:spPr bwMode="auto">
            <a:xfrm>
              <a:off x="11845400" y="4214689"/>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Oval 70"/>
            <p:cNvSpPr>
              <a:spLocks noChangeArrowheads="1"/>
            </p:cNvSpPr>
            <p:nvPr/>
          </p:nvSpPr>
          <p:spPr bwMode="auto">
            <a:xfrm>
              <a:off x="10592967" y="3603943"/>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Oval 71"/>
            <p:cNvSpPr>
              <a:spLocks noChangeArrowheads="1"/>
            </p:cNvSpPr>
            <p:nvPr/>
          </p:nvSpPr>
          <p:spPr bwMode="auto">
            <a:xfrm>
              <a:off x="4197618" y="4867139"/>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Oval 72"/>
            <p:cNvSpPr>
              <a:spLocks noChangeArrowheads="1"/>
            </p:cNvSpPr>
            <p:nvPr/>
          </p:nvSpPr>
          <p:spPr bwMode="auto">
            <a:xfrm>
              <a:off x="5596685" y="4643826"/>
              <a:ext cx="76680" cy="76680"/>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Oval 73"/>
            <p:cNvSpPr>
              <a:spLocks noChangeArrowheads="1"/>
            </p:cNvSpPr>
            <p:nvPr/>
          </p:nvSpPr>
          <p:spPr bwMode="auto">
            <a:xfrm>
              <a:off x="2413808" y="3025483"/>
              <a:ext cx="72644" cy="7533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Oval 74"/>
            <p:cNvSpPr>
              <a:spLocks noChangeArrowheads="1"/>
            </p:cNvSpPr>
            <p:nvPr/>
          </p:nvSpPr>
          <p:spPr bwMode="auto">
            <a:xfrm>
              <a:off x="2887338" y="3531299"/>
              <a:ext cx="72644" cy="7533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Oval 75"/>
            <p:cNvSpPr>
              <a:spLocks noChangeArrowheads="1"/>
            </p:cNvSpPr>
            <p:nvPr/>
          </p:nvSpPr>
          <p:spPr bwMode="auto">
            <a:xfrm>
              <a:off x="4025425" y="4214689"/>
              <a:ext cx="76680" cy="7264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Oval 76"/>
            <p:cNvSpPr>
              <a:spLocks noChangeArrowheads="1"/>
            </p:cNvSpPr>
            <p:nvPr/>
          </p:nvSpPr>
          <p:spPr bwMode="auto">
            <a:xfrm>
              <a:off x="11549444" y="3846089"/>
              <a:ext cx="73989" cy="7533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Oval 77"/>
            <p:cNvSpPr>
              <a:spLocks noChangeArrowheads="1"/>
            </p:cNvSpPr>
            <p:nvPr/>
          </p:nvSpPr>
          <p:spPr bwMode="auto">
            <a:xfrm>
              <a:off x="6738807" y="4421859"/>
              <a:ext cx="75334" cy="7533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Oval 78"/>
            <p:cNvSpPr>
              <a:spLocks noChangeArrowheads="1"/>
            </p:cNvSpPr>
            <p:nvPr/>
          </p:nvSpPr>
          <p:spPr bwMode="auto">
            <a:xfrm>
              <a:off x="10812244" y="4119176"/>
              <a:ext cx="76680" cy="76680"/>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Oval 79"/>
            <p:cNvSpPr>
              <a:spLocks noChangeArrowheads="1"/>
            </p:cNvSpPr>
            <p:nvPr/>
          </p:nvSpPr>
          <p:spPr bwMode="auto">
            <a:xfrm>
              <a:off x="6970191" y="3883756"/>
              <a:ext cx="73989" cy="7264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93" name="TextBox 92"/>
          <p:cNvSpPr txBox="1"/>
          <p:nvPr/>
        </p:nvSpPr>
        <p:spPr>
          <a:xfrm>
            <a:off x="627568" y="347649"/>
            <a:ext cx="9049272" cy="923330"/>
          </a:xfrm>
          <a:prstGeom prst="rect">
            <a:avLst/>
          </a:prstGeom>
          <a:noFill/>
        </p:spPr>
        <p:txBody>
          <a:bodyPr wrap="none" rtlCol="0" anchor="ctr">
            <a:spAutoFit/>
          </a:bodyPr>
          <a:lstStyle/>
          <a:p>
            <a:r>
              <a:rPr lang="cy-GB" sz="5400" dirty="0" smtClean="0">
                <a:solidFill>
                  <a:schemeClr val="bg1"/>
                </a:solidFill>
                <a:latin typeface="Lato Black" panose="020F0502020204030203" pitchFamily="34" charset="0"/>
                <a:ea typeface="Lato Black" panose="020F0502020204030203" pitchFamily="34" charset="0"/>
                <a:cs typeface="Lato Black" panose="020F0502020204030203" pitchFamily="34" charset="0"/>
              </a:rPr>
              <a:t>WEATHER MODIFICATION</a:t>
            </a:r>
            <a:endParaRPr lang="en-US" sz="5400"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99" name="TextBox 98"/>
          <p:cNvSpPr txBox="1"/>
          <p:nvPr/>
        </p:nvSpPr>
        <p:spPr>
          <a:xfrm>
            <a:off x="656892" y="1965348"/>
            <a:ext cx="4914818" cy="3016210"/>
          </a:xfrm>
          <a:prstGeom prst="rect">
            <a:avLst/>
          </a:prstGeom>
          <a:noFill/>
        </p:spPr>
        <p:txBody>
          <a:bodyPr wrap="square" rtlCol="0" anchor="ctr">
            <a:spAutoFit/>
          </a:bodyPr>
          <a:lstStyle/>
          <a:p>
            <a:r>
              <a:rPr lang="en-US" b="1" dirty="0">
                <a:solidFill>
                  <a:schemeClr val="bg1"/>
                </a:solidFill>
                <a:latin typeface="+mj-lt"/>
              </a:rPr>
              <a:t>‘How we made the Chernobyl rain’ </a:t>
            </a:r>
            <a:endParaRPr lang="en-US" b="1" dirty="0" smtClean="0">
              <a:solidFill>
                <a:schemeClr val="bg1"/>
              </a:solidFill>
              <a:latin typeface="+mj-lt"/>
            </a:endParaRPr>
          </a:p>
          <a:p>
            <a:r>
              <a:rPr lang="en-US" b="1" dirty="0" smtClean="0">
                <a:solidFill>
                  <a:schemeClr val="bg1"/>
                </a:solidFill>
              </a:rPr>
              <a:t>April </a:t>
            </a:r>
            <a:r>
              <a:rPr lang="en-US" b="1" dirty="0">
                <a:solidFill>
                  <a:schemeClr val="bg1"/>
                </a:solidFill>
              </a:rPr>
              <a:t>22, </a:t>
            </a:r>
            <a:r>
              <a:rPr lang="en-US" b="1" dirty="0" smtClean="0">
                <a:solidFill>
                  <a:schemeClr val="bg1"/>
                </a:solidFill>
              </a:rPr>
              <a:t>2007</a:t>
            </a:r>
          </a:p>
          <a:p>
            <a:endParaRPr lang="en-US" sz="1400" dirty="0" smtClean="0">
              <a:solidFill>
                <a:srgbClr val="B0F7F4"/>
              </a:solidFill>
            </a:endParaRPr>
          </a:p>
          <a:p>
            <a:r>
              <a:rPr lang="en-US" sz="1400" b="1" dirty="0">
                <a:solidFill>
                  <a:srgbClr val="B0F7F4"/>
                </a:solidFill>
              </a:rPr>
              <a:t>Major </a:t>
            </a:r>
            <a:r>
              <a:rPr lang="en-US" sz="1400" b="1" dirty="0" err="1">
                <a:solidFill>
                  <a:srgbClr val="B0F7F4"/>
                </a:solidFill>
              </a:rPr>
              <a:t>Aleksei</a:t>
            </a:r>
            <a:r>
              <a:rPr lang="en-US" sz="1400" b="1" dirty="0">
                <a:solidFill>
                  <a:srgbClr val="B0F7F4"/>
                </a:solidFill>
              </a:rPr>
              <a:t> </a:t>
            </a:r>
            <a:r>
              <a:rPr lang="en-US" sz="1400" b="1" dirty="0" err="1">
                <a:solidFill>
                  <a:srgbClr val="B0F7F4"/>
                </a:solidFill>
              </a:rPr>
              <a:t>Grushin</a:t>
            </a:r>
            <a:r>
              <a:rPr lang="en-US" sz="1400" b="1" dirty="0">
                <a:solidFill>
                  <a:srgbClr val="B0F7F4"/>
                </a:solidFill>
              </a:rPr>
              <a:t> repeatedly took to the skies above Chernobyl and Belarus and used artillery shells filled with silver iodide to </a:t>
            </a:r>
            <a:r>
              <a:rPr lang="en-US" sz="1400" b="1" dirty="0">
                <a:solidFill>
                  <a:schemeClr val="bg1"/>
                </a:solidFill>
              </a:rPr>
              <a:t>make rain clouds that would "wash out" radioactive particles </a:t>
            </a:r>
            <a:r>
              <a:rPr lang="en-US" sz="1400" b="1" dirty="0">
                <a:solidFill>
                  <a:srgbClr val="B0F7F4"/>
                </a:solidFill>
              </a:rPr>
              <a:t>drifting towards densely populated cities</a:t>
            </a:r>
            <a:r>
              <a:rPr lang="en-US" sz="1400" b="1" dirty="0" smtClean="0">
                <a:solidFill>
                  <a:srgbClr val="B0F7F4"/>
                </a:solidFill>
              </a:rPr>
              <a:t>.</a:t>
            </a:r>
          </a:p>
          <a:p>
            <a:endParaRPr lang="en-US" sz="1400" b="1" i="1" dirty="0">
              <a:solidFill>
                <a:srgbClr val="B0F7F4"/>
              </a:solidFill>
              <a:latin typeface="+mj-lt"/>
              <a:ea typeface="Lato Hairline" panose="020F0502020204030203" pitchFamily="34" charset="0"/>
              <a:cs typeface="Lato Hairline" panose="020F0502020204030203" pitchFamily="34" charset="0"/>
            </a:endParaRPr>
          </a:p>
          <a:p>
            <a:r>
              <a:rPr lang="en-US" sz="1400" i="1" dirty="0">
                <a:solidFill>
                  <a:srgbClr val="B0F7F4"/>
                </a:solidFill>
                <a:latin typeface="+mj-lt"/>
                <a:ea typeface="Lato Hairline" panose="020F0502020204030203" pitchFamily="34" charset="0"/>
                <a:cs typeface="Lato Hairline" panose="020F0502020204030203" pitchFamily="34" charset="0"/>
              </a:rPr>
              <a:t>The seeding of 30 kg or more of coarse-dispersion powders (per cloud top) resulted in the destruction of single-cell isolated clouds within 10-20 minutes and frontal ones within 30-35 minutes.</a:t>
            </a:r>
            <a:endParaRPr lang="en-US" sz="1400" i="1" dirty="0">
              <a:solidFill>
                <a:srgbClr val="B0F7F4"/>
              </a:solidFill>
              <a:latin typeface="+mj-lt"/>
              <a:ea typeface="Lato Hairline" panose="020F0502020204030203" pitchFamily="34" charset="0"/>
              <a:cs typeface="Lato Hairline" panose="020F0502020204030203" pitchFamily="34" charset="0"/>
            </a:endParaRPr>
          </a:p>
        </p:txBody>
      </p:sp>
      <p:sp>
        <p:nvSpPr>
          <p:cNvPr id="2" name="TextBox 1"/>
          <p:cNvSpPr txBox="1"/>
          <p:nvPr/>
        </p:nvSpPr>
        <p:spPr>
          <a:xfrm>
            <a:off x="728141" y="6381750"/>
            <a:ext cx="10635183" cy="307777"/>
          </a:xfrm>
          <a:prstGeom prst="rect">
            <a:avLst/>
          </a:prstGeom>
          <a:noFill/>
        </p:spPr>
        <p:txBody>
          <a:bodyPr wrap="square" rtlCol="0">
            <a:spAutoFit/>
          </a:bodyPr>
          <a:lstStyle/>
          <a:p>
            <a:pPr algn="ctr"/>
            <a:r>
              <a:rPr lang="en-US" sz="1400" dirty="0">
                <a:solidFill>
                  <a:schemeClr val="bg1"/>
                </a:solidFill>
              </a:rPr>
              <a:t>https://climateviewer.com/2018/07/08/thai-cave-rescue-cloud-seeding-stop-monsoon/</a:t>
            </a:r>
          </a:p>
        </p:txBody>
      </p:sp>
      <p:sp>
        <p:nvSpPr>
          <p:cNvPr id="33" name="TextBox 32"/>
          <p:cNvSpPr txBox="1"/>
          <p:nvPr/>
        </p:nvSpPr>
        <p:spPr>
          <a:xfrm>
            <a:off x="650607" y="1229577"/>
            <a:ext cx="4379725" cy="584775"/>
          </a:xfrm>
          <a:prstGeom prst="rect">
            <a:avLst/>
          </a:prstGeom>
          <a:noFill/>
        </p:spPr>
        <p:txBody>
          <a:bodyPr wrap="none" rtlCol="0" anchor="ctr">
            <a:spAutoFit/>
          </a:bodyPr>
          <a:lstStyle/>
          <a:p>
            <a:r>
              <a:rPr lang="cy-GB" sz="3200" dirty="0" smtClean="0">
                <a:solidFill>
                  <a:schemeClr val="bg1"/>
                </a:solidFill>
                <a:latin typeface="Lato Black" panose="020F0502020204030203" pitchFamily="34" charset="0"/>
                <a:ea typeface="Lato Black" panose="020F0502020204030203" pitchFamily="34" charset="0"/>
                <a:cs typeface="Lato Black" panose="020F0502020204030203" pitchFamily="34" charset="0"/>
              </a:rPr>
              <a:t>REDUCING RAINFALL</a:t>
            </a:r>
            <a:endParaRPr lang="en-US" sz="3200"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pic>
        <p:nvPicPr>
          <p:cNvPr id="21506" name="Picture 2" descr="E:\CV News\CONTENT\Geoengineering and Breaking the Water Cycle\moscow-radiation-wash-out-with-cloud-seeding-after-chernobyl-meltdow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6457" y="1434115"/>
            <a:ext cx="5825265" cy="4764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23432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0" y="0"/>
            <a:ext cx="12188891" cy="6858000"/>
          </a:xfrm>
          <a:prstGeom prst="rect">
            <a:avLst/>
          </a:prstGeom>
          <a:gradFill flip="none" rotWithShape="1">
            <a:gsLst>
              <a:gs pos="36000">
                <a:srgbClr val="09192F"/>
              </a:gs>
              <a:gs pos="100000">
                <a:srgbClr val="125680"/>
              </a:gs>
              <a:gs pos="0">
                <a:srgbClr val="070C1E"/>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91" name="Group 90"/>
          <p:cNvGrpSpPr/>
          <p:nvPr/>
        </p:nvGrpSpPr>
        <p:grpSpPr>
          <a:xfrm>
            <a:off x="814298" y="3025483"/>
            <a:ext cx="11103746" cy="1914300"/>
            <a:chOff x="814298" y="3025483"/>
            <a:chExt cx="11103746" cy="1914300"/>
          </a:xfrm>
        </p:grpSpPr>
        <p:sp>
          <p:nvSpPr>
            <p:cNvPr id="60" name="Oval 58"/>
            <p:cNvSpPr>
              <a:spLocks noChangeArrowheads="1"/>
            </p:cNvSpPr>
            <p:nvPr/>
          </p:nvSpPr>
          <p:spPr bwMode="auto">
            <a:xfrm>
              <a:off x="3386428" y="4608849"/>
              <a:ext cx="72644" cy="73989"/>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Oval 59"/>
            <p:cNvSpPr>
              <a:spLocks noChangeArrowheads="1"/>
            </p:cNvSpPr>
            <p:nvPr/>
          </p:nvSpPr>
          <p:spPr bwMode="auto">
            <a:xfrm>
              <a:off x="5030332" y="4828126"/>
              <a:ext cx="73989" cy="73989"/>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60"/>
            <p:cNvSpPr>
              <a:spLocks noChangeArrowheads="1"/>
            </p:cNvSpPr>
            <p:nvPr/>
          </p:nvSpPr>
          <p:spPr bwMode="auto">
            <a:xfrm>
              <a:off x="5415075" y="3921423"/>
              <a:ext cx="73989" cy="73989"/>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Oval 61"/>
            <p:cNvSpPr>
              <a:spLocks noChangeArrowheads="1"/>
            </p:cNvSpPr>
            <p:nvPr/>
          </p:nvSpPr>
          <p:spPr bwMode="auto">
            <a:xfrm>
              <a:off x="814298" y="4182814"/>
              <a:ext cx="72644" cy="76680"/>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62"/>
            <p:cNvSpPr>
              <a:spLocks noChangeArrowheads="1"/>
            </p:cNvSpPr>
            <p:nvPr/>
          </p:nvSpPr>
          <p:spPr bwMode="auto">
            <a:xfrm>
              <a:off x="1949695" y="4214689"/>
              <a:ext cx="7533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Oval 63"/>
            <p:cNvSpPr>
              <a:spLocks noChangeArrowheads="1"/>
            </p:cNvSpPr>
            <p:nvPr/>
          </p:nvSpPr>
          <p:spPr bwMode="auto">
            <a:xfrm>
              <a:off x="3917805" y="4007520"/>
              <a:ext cx="76680" cy="73989"/>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Oval 64"/>
            <p:cNvSpPr>
              <a:spLocks noChangeArrowheads="1"/>
            </p:cNvSpPr>
            <p:nvPr/>
          </p:nvSpPr>
          <p:spPr bwMode="auto">
            <a:xfrm>
              <a:off x="4544694" y="3260902"/>
              <a:ext cx="75334" cy="7533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Oval 65"/>
            <p:cNvSpPr>
              <a:spLocks noChangeArrowheads="1"/>
            </p:cNvSpPr>
            <p:nvPr/>
          </p:nvSpPr>
          <p:spPr bwMode="auto">
            <a:xfrm>
              <a:off x="6254515" y="3396773"/>
              <a:ext cx="73989" cy="76680"/>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Oval 66"/>
            <p:cNvSpPr>
              <a:spLocks noChangeArrowheads="1"/>
            </p:cNvSpPr>
            <p:nvPr/>
          </p:nvSpPr>
          <p:spPr bwMode="auto">
            <a:xfrm>
              <a:off x="1739835" y="3260902"/>
              <a:ext cx="75334" cy="7533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Oval 67"/>
            <p:cNvSpPr>
              <a:spLocks noChangeArrowheads="1"/>
            </p:cNvSpPr>
            <p:nvPr/>
          </p:nvSpPr>
          <p:spPr bwMode="auto">
            <a:xfrm>
              <a:off x="1189625" y="4272535"/>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Oval 68"/>
            <p:cNvSpPr>
              <a:spLocks noChangeArrowheads="1"/>
            </p:cNvSpPr>
            <p:nvPr/>
          </p:nvSpPr>
          <p:spPr bwMode="auto">
            <a:xfrm>
              <a:off x="6664818" y="3816493"/>
              <a:ext cx="73989" cy="76680"/>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Oval 69"/>
            <p:cNvSpPr>
              <a:spLocks noChangeArrowheads="1"/>
            </p:cNvSpPr>
            <p:nvPr/>
          </p:nvSpPr>
          <p:spPr bwMode="auto">
            <a:xfrm>
              <a:off x="11845400" y="4214689"/>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Oval 70"/>
            <p:cNvSpPr>
              <a:spLocks noChangeArrowheads="1"/>
            </p:cNvSpPr>
            <p:nvPr/>
          </p:nvSpPr>
          <p:spPr bwMode="auto">
            <a:xfrm>
              <a:off x="10592967" y="3603943"/>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Oval 71"/>
            <p:cNvSpPr>
              <a:spLocks noChangeArrowheads="1"/>
            </p:cNvSpPr>
            <p:nvPr/>
          </p:nvSpPr>
          <p:spPr bwMode="auto">
            <a:xfrm>
              <a:off x="4197618" y="4867139"/>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Oval 72"/>
            <p:cNvSpPr>
              <a:spLocks noChangeArrowheads="1"/>
            </p:cNvSpPr>
            <p:nvPr/>
          </p:nvSpPr>
          <p:spPr bwMode="auto">
            <a:xfrm>
              <a:off x="5596685" y="4643826"/>
              <a:ext cx="76680" cy="76680"/>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Oval 73"/>
            <p:cNvSpPr>
              <a:spLocks noChangeArrowheads="1"/>
            </p:cNvSpPr>
            <p:nvPr/>
          </p:nvSpPr>
          <p:spPr bwMode="auto">
            <a:xfrm>
              <a:off x="2413808" y="3025483"/>
              <a:ext cx="72644" cy="7533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Oval 74"/>
            <p:cNvSpPr>
              <a:spLocks noChangeArrowheads="1"/>
            </p:cNvSpPr>
            <p:nvPr/>
          </p:nvSpPr>
          <p:spPr bwMode="auto">
            <a:xfrm>
              <a:off x="2887338" y="3531299"/>
              <a:ext cx="72644" cy="7533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Oval 75"/>
            <p:cNvSpPr>
              <a:spLocks noChangeArrowheads="1"/>
            </p:cNvSpPr>
            <p:nvPr/>
          </p:nvSpPr>
          <p:spPr bwMode="auto">
            <a:xfrm>
              <a:off x="4025425" y="4214689"/>
              <a:ext cx="76680" cy="7264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Oval 76"/>
            <p:cNvSpPr>
              <a:spLocks noChangeArrowheads="1"/>
            </p:cNvSpPr>
            <p:nvPr/>
          </p:nvSpPr>
          <p:spPr bwMode="auto">
            <a:xfrm>
              <a:off x="11549444" y="3846089"/>
              <a:ext cx="73989" cy="7533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Oval 77"/>
            <p:cNvSpPr>
              <a:spLocks noChangeArrowheads="1"/>
            </p:cNvSpPr>
            <p:nvPr/>
          </p:nvSpPr>
          <p:spPr bwMode="auto">
            <a:xfrm>
              <a:off x="6738807" y="4421859"/>
              <a:ext cx="75334" cy="7533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Oval 78"/>
            <p:cNvSpPr>
              <a:spLocks noChangeArrowheads="1"/>
            </p:cNvSpPr>
            <p:nvPr/>
          </p:nvSpPr>
          <p:spPr bwMode="auto">
            <a:xfrm>
              <a:off x="10812244" y="4119176"/>
              <a:ext cx="76680" cy="76680"/>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Oval 79"/>
            <p:cNvSpPr>
              <a:spLocks noChangeArrowheads="1"/>
            </p:cNvSpPr>
            <p:nvPr/>
          </p:nvSpPr>
          <p:spPr bwMode="auto">
            <a:xfrm>
              <a:off x="6970191" y="3883756"/>
              <a:ext cx="73989" cy="7264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93" name="TextBox 92"/>
          <p:cNvSpPr txBox="1"/>
          <p:nvPr/>
        </p:nvSpPr>
        <p:spPr>
          <a:xfrm>
            <a:off x="627568" y="347649"/>
            <a:ext cx="9049272" cy="923330"/>
          </a:xfrm>
          <a:prstGeom prst="rect">
            <a:avLst/>
          </a:prstGeom>
          <a:noFill/>
        </p:spPr>
        <p:txBody>
          <a:bodyPr wrap="none" rtlCol="0" anchor="ctr">
            <a:spAutoFit/>
          </a:bodyPr>
          <a:lstStyle/>
          <a:p>
            <a:r>
              <a:rPr lang="cy-GB" sz="5400" dirty="0" smtClean="0">
                <a:solidFill>
                  <a:schemeClr val="bg1"/>
                </a:solidFill>
                <a:latin typeface="Lato Black" panose="020F0502020204030203" pitchFamily="34" charset="0"/>
                <a:ea typeface="Lato Black" panose="020F0502020204030203" pitchFamily="34" charset="0"/>
                <a:cs typeface="Lato Black" panose="020F0502020204030203" pitchFamily="34" charset="0"/>
              </a:rPr>
              <a:t>WEATHER MODIFICATION</a:t>
            </a:r>
            <a:endParaRPr lang="en-US" sz="5400"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99" name="TextBox 98"/>
          <p:cNvSpPr txBox="1"/>
          <p:nvPr/>
        </p:nvSpPr>
        <p:spPr>
          <a:xfrm>
            <a:off x="681867" y="1877500"/>
            <a:ext cx="4914818" cy="3877985"/>
          </a:xfrm>
          <a:prstGeom prst="rect">
            <a:avLst/>
          </a:prstGeom>
          <a:noFill/>
        </p:spPr>
        <p:txBody>
          <a:bodyPr wrap="square" rtlCol="0" anchor="ctr">
            <a:spAutoFit/>
          </a:bodyPr>
          <a:lstStyle/>
          <a:p>
            <a:r>
              <a:rPr lang="en-US" b="1" dirty="0" smtClean="0">
                <a:solidFill>
                  <a:schemeClr val="bg1"/>
                </a:solidFill>
                <a:latin typeface="+mj-lt"/>
              </a:rPr>
              <a:t>Weather </a:t>
            </a:r>
            <a:r>
              <a:rPr lang="en-US" b="1" dirty="0">
                <a:solidFill>
                  <a:schemeClr val="bg1"/>
                </a:solidFill>
                <a:latin typeface="+mj-lt"/>
              </a:rPr>
              <a:t>Engineering in </a:t>
            </a:r>
            <a:r>
              <a:rPr lang="en-US" b="1" dirty="0" smtClean="0">
                <a:solidFill>
                  <a:schemeClr val="bg1"/>
                </a:solidFill>
                <a:latin typeface="+mj-lt"/>
              </a:rPr>
              <a:t>China (Olympics) </a:t>
            </a:r>
          </a:p>
          <a:p>
            <a:r>
              <a:rPr lang="en-US" b="1" dirty="0" smtClean="0">
                <a:solidFill>
                  <a:schemeClr val="bg1"/>
                </a:solidFill>
              </a:rPr>
              <a:t>March </a:t>
            </a:r>
            <a:r>
              <a:rPr lang="en-US" b="1" dirty="0">
                <a:solidFill>
                  <a:schemeClr val="bg1"/>
                </a:solidFill>
              </a:rPr>
              <a:t>25, </a:t>
            </a:r>
            <a:r>
              <a:rPr lang="en-US" b="1" dirty="0" smtClean="0">
                <a:solidFill>
                  <a:schemeClr val="bg1"/>
                </a:solidFill>
              </a:rPr>
              <a:t>2008</a:t>
            </a:r>
          </a:p>
          <a:p>
            <a:endParaRPr lang="en-US" sz="1400" dirty="0" smtClean="0">
              <a:solidFill>
                <a:srgbClr val="B0F7F4"/>
              </a:solidFill>
            </a:endParaRPr>
          </a:p>
          <a:p>
            <a:r>
              <a:rPr lang="en-US" sz="1400" b="1" dirty="0">
                <a:solidFill>
                  <a:srgbClr val="B0F7F4"/>
                </a:solidFill>
              </a:rPr>
              <a:t>Then, using their two aircraft and an array of twenty artillery and rocket-launch sites around Beijing, the city’s weather engineers will shoot and spray silver iodide and dry ice into incoming clouds that are still far enough away that their </a:t>
            </a:r>
            <a:r>
              <a:rPr lang="en-US" sz="1400" b="1" dirty="0">
                <a:solidFill>
                  <a:schemeClr val="bg1"/>
                </a:solidFill>
                <a:latin typeface="+mj-lt"/>
              </a:rPr>
              <a:t>rain can be flushed out before they reach the stadium.</a:t>
            </a:r>
          </a:p>
          <a:p>
            <a:endParaRPr lang="en-US" sz="1400" b="1" dirty="0">
              <a:solidFill>
                <a:srgbClr val="B0F7F4"/>
              </a:solidFill>
            </a:endParaRPr>
          </a:p>
          <a:p>
            <a:r>
              <a:rPr lang="en-US" sz="1400" b="1" dirty="0">
                <a:solidFill>
                  <a:srgbClr val="B0F7F4"/>
                </a:solidFill>
              </a:rPr>
              <a:t>Finally, any rain-heavy clouds that near the Bird’s Nest will be seeded with chemicals to shrink droplets </a:t>
            </a:r>
            <a:r>
              <a:rPr lang="en-US" sz="1400" b="1" dirty="0">
                <a:solidFill>
                  <a:schemeClr val="bg1"/>
                </a:solidFill>
                <a:latin typeface="+mj-lt"/>
              </a:rPr>
              <a:t>so that rain won’t fall until those clouds have passed over</a:t>
            </a:r>
            <a:r>
              <a:rPr lang="en-US" sz="1400" b="1" dirty="0">
                <a:solidFill>
                  <a:srgbClr val="B0F7F4"/>
                </a:solidFill>
              </a:rPr>
              <a:t>. Zhang Qian, head of Beijing’s Weather Modification Office, explains, “We use a coolant made from liquid nitrogen to increase the number of droplets while decreasing their average size. As a result, the smaller droplets are less likely to fall, and </a:t>
            </a:r>
            <a:r>
              <a:rPr lang="en-US" sz="1400" b="1" dirty="0">
                <a:solidFill>
                  <a:schemeClr val="bg1"/>
                </a:solidFill>
                <a:latin typeface="+mj-lt"/>
              </a:rPr>
              <a:t>precipitation can be reduced.”</a:t>
            </a:r>
            <a:endParaRPr lang="en-US" sz="1400" i="1" dirty="0">
              <a:solidFill>
                <a:schemeClr val="bg1"/>
              </a:solidFill>
              <a:latin typeface="+mj-lt"/>
              <a:ea typeface="Lato Hairline" panose="020F0502020204030203" pitchFamily="34" charset="0"/>
              <a:cs typeface="Lato Hairline" panose="020F0502020204030203" pitchFamily="34" charset="0"/>
            </a:endParaRPr>
          </a:p>
        </p:txBody>
      </p:sp>
      <p:sp>
        <p:nvSpPr>
          <p:cNvPr id="2" name="TextBox 1"/>
          <p:cNvSpPr txBox="1"/>
          <p:nvPr/>
        </p:nvSpPr>
        <p:spPr>
          <a:xfrm>
            <a:off x="728141" y="6381750"/>
            <a:ext cx="10635183" cy="307777"/>
          </a:xfrm>
          <a:prstGeom prst="rect">
            <a:avLst/>
          </a:prstGeom>
          <a:noFill/>
        </p:spPr>
        <p:txBody>
          <a:bodyPr wrap="square" rtlCol="0">
            <a:spAutoFit/>
          </a:bodyPr>
          <a:lstStyle/>
          <a:p>
            <a:pPr algn="ctr"/>
            <a:r>
              <a:rPr lang="en-US" sz="1400" dirty="0">
                <a:solidFill>
                  <a:schemeClr val="bg1"/>
                </a:solidFill>
              </a:rPr>
              <a:t>https://climateviewer.com/2018/07/08/thai-cave-rescue-cloud-seeding-stop-monsoon/</a:t>
            </a:r>
          </a:p>
        </p:txBody>
      </p:sp>
      <p:sp>
        <p:nvSpPr>
          <p:cNvPr id="33" name="TextBox 32"/>
          <p:cNvSpPr txBox="1"/>
          <p:nvPr/>
        </p:nvSpPr>
        <p:spPr>
          <a:xfrm>
            <a:off x="650607" y="1229577"/>
            <a:ext cx="4379725" cy="584775"/>
          </a:xfrm>
          <a:prstGeom prst="rect">
            <a:avLst/>
          </a:prstGeom>
          <a:noFill/>
        </p:spPr>
        <p:txBody>
          <a:bodyPr wrap="none" rtlCol="0" anchor="ctr">
            <a:spAutoFit/>
          </a:bodyPr>
          <a:lstStyle/>
          <a:p>
            <a:r>
              <a:rPr lang="cy-GB" sz="3200" dirty="0" smtClean="0">
                <a:solidFill>
                  <a:schemeClr val="bg1"/>
                </a:solidFill>
                <a:latin typeface="Lato Black" panose="020F0502020204030203" pitchFamily="34" charset="0"/>
                <a:ea typeface="Lato Black" panose="020F0502020204030203" pitchFamily="34" charset="0"/>
                <a:cs typeface="Lato Black" panose="020F0502020204030203" pitchFamily="34" charset="0"/>
              </a:rPr>
              <a:t>REDUCING RAINFALL</a:t>
            </a:r>
            <a:endParaRPr lang="en-US" sz="3200"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pic>
        <p:nvPicPr>
          <p:cNvPr id="22530" name="Picture 2" descr="E:\CV News\CONTENT\Geoengineering and Breaking the Water Cycle\tech\chinese cloud seeding rocke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45732" y="1711304"/>
            <a:ext cx="5913371" cy="3904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405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E:\CV News\CONTENT\Geoengineering and Breaking the Water Cycle\iran-accuses-israel-of-cloud-theft-weather-warfare-cia-cuban-rain-embar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60726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0" y="0"/>
            <a:ext cx="12188891" cy="6858000"/>
          </a:xfrm>
          <a:prstGeom prst="rect">
            <a:avLst/>
          </a:prstGeom>
          <a:gradFill flip="none" rotWithShape="1">
            <a:gsLst>
              <a:gs pos="36000">
                <a:srgbClr val="09192F"/>
              </a:gs>
              <a:gs pos="100000">
                <a:srgbClr val="125680"/>
              </a:gs>
              <a:gs pos="0">
                <a:srgbClr val="070C1E"/>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91" name="Group 90"/>
          <p:cNvGrpSpPr/>
          <p:nvPr/>
        </p:nvGrpSpPr>
        <p:grpSpPr>
          <a:xfrm>
            <a:off x="814298" y="3025483"/>
            <a:ext cx="11103746" cy="1914300"/>
            <a:chOff x="814298" y="3025483"/>
            <a:chExt cx="11103746" cy="1914300"/>
          </a:xfrm>
        </p:grpSpPr>
        <p:sp>
          <p:nvSpPr>
            <p:cNvPr id="60" name="Oval 58"/>
            <p:cNvSpPr>
              <a:spLocks noChangeArrowheads="1"/>
            </p:cNvSpPr>
            <p:nvPr/>
          </p:nvSpPr>
          <p:spPr bwMode="auto">
            <a:xfrm>
              <a:off x="3386428" y="4608849"/>
              <a:ext cx="72644" cy="73989"/>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Oval 59"/>
            <p:cNvSpPr>
              <a:spLocks noChangeArrowheads="1"/>
            </p:cNvSpPr>
            <p:nvPr/>
          </p:nvSpPr>
          <p:spPr bwMode="auto">
            <a:xfrm>
              <a:off x="5030332" y="4828126"/>
              <a:ext cx="73989" cy="73989"/>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60"/>
            <p:cNvSpPr>
              <a:spLocks noChangeArrowheads="1"/>
            </p:cNvSpPr>
            <p:nvPr/>
          </p:nvSpPr>
          <p:spPr bwMode="auto">
            <a:xfrm>
              <a:off x="5415075" y="3921423"/>
              <a:ext cx="73989" cy="73989"/>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Oval 61"/>
            <p:cNvSpPr>
              <a:spLocks noChangeArrowheads="1"/>
            </p:cNvSpPr>
            <p:nvPr/>
          </p:nvSpPr>
          <p:spPr bwMode="auto">
            <a:xfrm>
              <a:off x="814298" y="4182814"/>
              <a:ext cx="72644" cy="76680"/>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62"/>
            <p:cNvSpPr>
              <a:spLocks noChangeArrowheads="1"/>
            </p:cNvSpPr>
            <p:nvPr/>
          </p:nvSpPr>
          <p:spPr bwMode="auto">
            <a:xfrm>
              <a:off x="1949695" y="4214689"/>
              <a:ext cx="7533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Oval 63"/>
            <p:cNvSpPr>
              <a:spLocks noChangeArrowheads="1"/>
            </p:cNvSpPr>
            <p:nvPr/>
          </p:nvSpPr>
          <p:spPr bwMode="auto">
            <a:xfrm>
              <a:off x="3917805" y="4007520"/>
              <a:ext cx="76680" cy="73989"/>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Oval 64"/>
            <p:cNvSpPr>
              <a:spLocks noChangeArrowheads="1"/>
            </p:cNvSpPr>
            <p:nvPr/>
          </p:nvSpPr>
          <p:spPr bwMode="auto">
            <a:xfrm>
              <a:off x="4544694" y="3260902"/>
              <a:ext cx="75334" cy="7533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Oval 65"/>
            <p:cNvSpPr>
              <a:spLocks noChangeArrowheads="1"/>
            </p:cNvSpPr>
            <p:nvPr/>
          </p:nvSpPr>
          <p:spPr bwMode="auto">
            <a:xfrm>
              <a:off x="6254515" y="3396773"/>
              <a:ext cx="73989" cy="76680"/>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Oval 66"/>
            <p:cNvSpPr>
              <a:spLocks noChangeArrowheads="1"/>
            </p:cNvSpPr>
            <p:nvPr/>
          </p:nvSpPr>
          <p:spPr bwMode="auto">
            <a:xfrm>
              <a:off x="1739835" y="3260902"/>
              <a:ext cx="75334" cy="7533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Oval 67"/>
            <p:cNvSpPr>
              <a:spLocks noChangeArrowheads="1"/>
            </p:cNvSpPr>
            <p:nvPr/>
          </p:nvSpPr>
          <p:spPr bwMode="auto">
            <a:xfrm>
              <a:off x="1189625" y="4272535"/>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Oval 68"/>
            <p:cNvSpPr>
              <a:spLocks noChangeArrowheads="1"/>
            </p:cNvSpPr>
            <p:nvPr/>
          </p:nvSpPr>
          <p:spPr bwMode="auto">
            <a:xfrm>
              <a:off x="6664818" y="3816493"/>
              <a:ext cx="73989" cy="76680"/>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Oval 69"/>
            <p:cNvSpPr>
              <a:spLocks noChangeArrowheads="1"/>
            </p:cNvSpPr>
            <p:nvPr/>
          </p:nvSpPr>
          <p:spPr bwMode="auto">
            <a:xfrm>
              <a:off x="11845400" y="4214689"/>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Oval 70"/>
            <p:cNvSpPr>
              <a:spLocks noChangeArrowheads="1"/>
            </p:cNvSpPr>
            <p:nvPr/>
          </p:nvSpPr>
          <p:spPr bwMode="auto">
            <a:xfrm>
              <a:off x="10592967" y="3603943"/>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Oval 71"/>
            <p:cNvSpPr>
              <a:spLocks noChangeArrowheads="1"/>
            </p:cNvSpPr>
            <p:nvPr/>
          </p:nvSpPr>
          <p:spPr bwMode="auto">
            <a:xfrm>
              <a:off x="4197618" y="4867139"/>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Oval 72"/>
            <p:cNvSpPr>
              <a:spLocks noChangeArrowheads="1"/>
            </p:cNvSpPr>
            <p:nvPr/>
          </p:nvSpPr>
          <p:spPr bwMode="auto">
            <a:xfrm>
              <a:off x="5596685" y="4643826"/>
              <a:ext cx="76680" cy="76680"/>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Oval 73"/>
            <p:cNvSpPr>
              <a:spLocks noChangeArrowheads="1"/>
            </p:cNvSpPr>
            <p:nvPr/>
          </p:nvSpPr>
          <p:spPr bwMode="auto">
            <a:xfrm>
              <a:off x="2413808" y="3025483"/>
              <a:ext cx="72644" cy="7533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Oval 74"/>
            <p:cNvSpPr>
              <a:spLocks noChangeArrowheads="1"/>
            </p:cNvSpPr>
            <p:nvPr/>
          </p:nvSpPr>
          <p:spPr bwMode="auto">
            <a:xfrm>
              <a:off x="2887338" y="3531299"/>
              <a:ext cx="72644" cy="7533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Oval 75"/>
            <p:cNvSpPr>
              <a:spLocks noChangeArrowheads="1"/>
            </p:cNvSpPr>
            <p:nvPr/>
          </p:nvSpPr>
          <p:spPr bwMode="auto">
            <a:xfrm>
              <a:off x="4025425" y="4214689"/>
              <a:ext cx="76680" cy="7264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Oval 76"/>
            <p:cNvSpPr>
              <a:spLocks noChangeArrowheads="1"/>
            </p:cNvSpPr>
            <p:nvPr/>
          </p:nvSpPr>
          <p:spPr bwMode="auto">
            <a:xfrm>
              <a:off x="11549444" y="3846089"/>
              <a:ext cx="73989" cy="7533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Oval 77"/>
            <p:cNvSpPr>
              <a:spLocks noChangeArrowheads="1"/>
            </p:cNvSpPr>
            <p:nvPr/>
          </p:nvSpPr>
          <p:spPr bwMode="auto">
            <a:xfrm>
              <a:off x="6738807" y="4421859"/>
              <a:ext cx="75334" cy="7533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Oval 78"/>
            <p:cNvSpPr>
              <a:spLocks noChangeArrowheads="1"/>
            </p:cNvSpPr>
            <p:nvPr/>
          </p:nvSpPr>
          <p:spPr bwMode="auto">
            <a:xfrm>
              <a:off x="10812244" y="4119176"/>
              <a:ext cx="76680" cy="76680"/>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Oval 79"/>
            <p:cNvSpPr>
              <a:spLocks noChangeArrowheads="1"/>
            </p:cNvSpPr>
            <p:nvPr/>
          </p:nvSpPr>
          <p:spPr bwMode="auto">
            <a:xfrm>
              <a:off x="6970191" y="3883756"/>
              <a:ext cx="73989" cy="7264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93" name="TextBox 92"/>
          <p:cNvSpPr txBox="1"/>
          <p:nvPr/>
        </p:nvSpPr>
        <p:spPr>
          <a:xfrm>
            <a:off x="627568" y="347649"/>
            <a:ext cx="9049272" cy="923330"/>
          </a:xfrm>
          <a:prstGeom prst="rect">
            <a:avLst/>
          </a:prstGeom>
          <a:noFill/>
        </p:spPr>
        <p:txBody>
          <a:bodyPr wrap="none" rtlCol="0" anchor="ctr">
            <a:spAutoFit/>
          </a:bodyPr>
          <a:lstStyle/>
          <a:p>
            <a:r>
              <a:rPr lang="cy-GB" sz="5400" dirty="0" smtClean="0">
                <a:solidFill>
                  <a:schemeClr val="bg1"/>
                </a:solidFill>
                <a:latin typeface="Lato Black" panose="020F0502020204030203" pitchFamily="34" charset="0"/>
                <a:ea typeface="Lato Black" panose="020F0502020204030203" pitchFamily="34" charset="0"/>
                <a:cs typeface="Lato Black" panose="020F0502020204030203" pitchFamily="34" charset="0"/>
              </a:rPr>
              <a:t>WEATHER MODIFICATION</a:t>
            </a:r>
            <a:endParaRPr lang="en-US" sz="5400"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99" name="TextBox 98"/>
          <p:cNvSpPr txBox="1"/>
          <p:nvPr/>
        </p:nvSpPr>
        <p:spPr>
          <a:xfrm>
            <a:off x="627568" y="2111757"/>
            <a:ext cx="4914818" cy="3693319"/>
          </a:xfrm>
          <a:prstGeom prst="rect">
            <a:avLst/>
          </a:prstGeom>
          <a:noFill/>
        </p:spPr>
        <p:txBody>
          <a:bodyPr wrap="square" rtlCol="0" anchor="ctr">
            <a:spAutoFit/>
          </a:bodyPr>
          <a:lstStyle/>
          <a:p>
            <a:r>
              <a:rPr lang="en-US" b="1" dirty="0">
                <a:solidFill>
                  <a:schemeClr val="bg1"/>
                </a:solidFill>
                <a:latin typeface="+mj-lt"/>
              </a:rPr>
              <a:t>Iran Accuses Israel of Cloud </a:t>
            </a:r>
            <a:r>
              <a:rPr lang="en-US" b="1" dirty="0" smtClean="0">
                <a:solidFill>
                  <a:schemeClr val="bg1"/>
                </a:solidFill>
                <a:latin typeface="+mj-lt"/>
              </a:rPr>
              <a:t>Theft</a:t>
            </a:r>
          </a:p>
          <a:p>
            <a:r>
              <a:rPr lang="en-US" b="1" dirty="0" smtClean="0">
                <a:solidFill>
                  <a:schemeClr val="bg1"/>
                </a:solidFill>
              </a:rPr>
              <a:t>JULY 2, 2018</a:t>
            </a:r>
          </a:p>
          <a:p>
            <a:endParaRPr lang="en-US" sz="1400" dirty="0" smtClean="0">
              <a:solidFill>
                <a:srgbClr val="B0F7F4"/>
              </a:solidFill>
            </a:endParaRPr>
          </a:p>
          <a:p>
            <a:r>
              <a:rPr lang="en-US" sz="2400" b="1" dirty="0" smtClean="0">
                <a:solidFill>
                  <a:srgbClr val="B0F7F4"/>
                </a:solidFill>
              </a:rPr>
              <a:t>"Joint teams from Israel and one of the neighboring countries </a:t>
            </a:r>
            <a:r>
              <a:rPr lang="en-US" sz="2400" b="1" dirty="0" smtClean="0">
                <a:solidFill>
                  <a:schemeClr val="bg1"/>
                </a:solidFill>
              </a:rPr>
              <a:t>make the clouds entering into Iran barren</a:t>
            </a:r>
            <a:r>
              <a:rPr lang="en-US" sz="2400" b="1" dirty="0" smtClean="0">
                <a:solidFill>
                  <a:srgbClr val="B0F7F4"/>
                </a:solidFill>
              </a:rPr>
              <a:t>. Moreover, we are faced with the cases of cloud theft and snow theft," </a:t>
            </a:r>
          </a:p>
          <a:p>
            <a:r>
              <a:rPr lang="en-US" sz="2000" b="1" dirty="0" smtClean="0">
                <a:solidFill>
                  <a:srgbClr val="B0F7F4"/>
                </a:solidFill>
              </a:rPr>
              <a:t>Brigadier General </a:t>
            </a:r>
            <a:r>
              <a:rPr lang="en-US" sz="2000" b="1" dirty="0" err="1" smtClean="0">
                <a:solidFill>
                  <a:srgbClr val="B0F7F4"/>
                </a:solidFill>
              </a:rPr>
              <a:t>Gholam</a:t>
            </a:r>
            <a:r>
              <a:rPr lang="en-US" sz="2000" b="1" dirty="0" smtClean="0">
                <a:solidFill>
                  <a:srgbClr val="B0F7F4"/>
                </a:solidFill>
              </a:rPr>
              <a:t> Reza </a:t>
            </a:r>
            <a:r>
              <a:rPr lang="en-US" sz="2000" b="1" dirty="0" err="1" smtClean="0">
                <a:solidFill>
                  <a:srgbClr val="B0F7F4"/>
                </a:solidFill>
              </a:rPr>
              <a:t>Jalali</a:t>
            </a:r>
            <a:r>
              <a:rPr lang="en-US" sz="2000" b="1" dirty="0" smtClean="0">
                <a:solidFill>
                  <a:srgbClr val="B0F7F4"/>
                </a:solidFill>
              </a:rPr>
              <a:t>, head of Iran's Civil Defense Organization</a:t>
            </a:r>
            <a:endParaRPr lang="en-US" sz="2000" i="1" dirty="0">
              <a:solidFill>
                <a:schemeClr val="bg1"/>
              </a:solidFill>
              <a:latin typeface="+mj-lt"/>
              <a:ea typeface="Lato Hairline" panose="020F0502020204030203" pitchFamily="34" charset="0"/>
              <a:cs typeface="Lato Hairline" panose="020F0502020204030203" pitchFamily="34" charset="0"/>
            </a:endParaRPr>
          </a:p>
        </p:txBody>
      </p:sp>
      <p:sp>
        <p:nvSpPr>
          <p:cNvPr id="2" name="TextBox 1"/>
          <p:cNvSpPr txBox="1"/>
          <p:nvPr/>
        </p:nvSpPr>
        <p:spPr>
          <a:xfrm>
            <a:off x="728141" y="6381750"/>
            <a:ext cx="10635183" cy="307777"/>
          </a:xfrm>
          <a:prstGeom prst="rect">
            <a:avLst/>
          </a:prstGeom>
          <a:noFill/>
        </p:spPr>
        <p:txBody>
          <a:bodyPr wrap="square" rtlCol="0">
            <a:spAutoFit/>
          </a:bodyPr>
          <a:lstStyle/>
          <a:p>
            <a:pPr algn="ctr"/>
            <a:r>
              <a:rPr lang="en-US" sz="1400" dirty="0">
                <a:solidFill>
                  <a:schemeClr val="bg1"/>
                </a:solidFill>
              </a:rPr>
              <a:t>https://climateviewer.com/2018/07/03/iran-accuses-israel-of-cloud-theft-weather-warfare-cia-cuban-rain-embargo/</a:t>
            </a:r>
          </a:p>
        </p:txBody>
      </p:sp>
      <p:sp>
        <p:nvSpPr>
          <p:cNvPr id="33" name="TextBox 32"/>
          <p:cNvSpPr txBox="1"/>
          <p:nvPr/>
        </p:nvSpPr>
        <p:spPr>
          <a:xfrm>
            <a:off x="650607" y="1229577"/>
            <a:ext cx="4379725" cy="584775"/>
          </a:xfrm>
          <a:prstGeom prst="rect">
            <a:avLst/>
          </a:prstGeom>
          <a:noFill/>
        </p:spPr>
        <p:txBody>
          <a:bodyPr wrap="none" rtlCol="0" anchor="ctr">
            <a:spAutoFit/>
          </a:bodyPr>
          <a:lstStyle/>
          <a:p>
            <a:r>
              <a:rPr lang="cy-GB" sz="3200" dirty="0" smtClean="0">
                <a:solidFill>
                  <a:schemeClr val="bg1"/>
                </a:solidFill>
                <a:latin typeface="Lato Black" panose="020F0502020204030203" pitchFamily="34" charset="0"/>
                <a:ea typeface="Lato Black" panose="020F0502020204030203" pitchFamily="34" charset="0"/>
                <a:cs typeface="Lato Black" panose="020F0502020204030203" pitchFamily="34" charset="0"/>
              </a:rPr>
              <a:t>REDUCING RAINFALL</a:t>
            </a:r>
            <a:endParaRPr lang="en-US" sz="3200"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pic>
        <p:nvPicPr>
          <p:cNvPr id="23554" name="Picture 2" descr="E:\CV News\CONTENT\Geoengineering and Breaking the Water Cycle\world-map-iran-cloud-seedi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7986" y="3036697"/>
            <a:ext cx="6146854" cy="3214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9680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1" y="0"/>
            <a:ext cx="12192000" cy="6858000"/>
          </a:xfrm>
          <a:prstGeom prst="rect">
            <a:avLst/>
          </a:prstGeom>
          <a:gradFill flip="none" rotWithShape="1">
            <a:gsLst>
              <a:gs pos="36000">
                <a:srgbClr val="09192F"/>
              </a:gs>
              <a:gs pos="100000">
                <a:srgbClr val="125680"/>
              </a:gs>
              <a:gs pos="0">
                <a:srgbClr val="070C1E"/>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1" name="Oval 60"/>
          <p:cNvSpPr/>
          <p:nvPr/>
        </p:nvSpPr>
        <p:spPr>
          <a:xfrm rot="20407134">
            <a:off x="378109" y="4261052"/>
            <a:ext cx="7954307" cy="1035771"/>
          </a:xfrm>
          <a:prstGeom prst="ellipse">
            <a:avLst/>
          </a:prstGeom>
          <a:gradFill flip="none" rotWithShape="1">
            <a:gsLst>
              <a:gs pos="0">
                <a:srgbClr val="070C1E">
                  <a:alpha val="41000"/>
                </a:srgbClr>
              </a:gs>
              <a:gs pos="100000">
                <a:srgbClr val="070C1E">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p:cNvGrpSpPr/>
          <p:nvPr/>
        </p:nvGrpSpPr>
        <p:grpSpPr>
          <a:xfrm>
            <a:off x="961489" y="1523998"/>
            <a:ext cx="6788255" cy="4519971"/>
            <a:chOff x="2304063" y="1248229"/>
            <a:chExt cx="7393151" cy="4922742"/>
          </a:xfrm>
        </p:grpSpPr>
        <p:sp>
          <p:nvSpPr>
            <p:cNvPr id="62" name="Oval 61"/>
            <p:cNvSpPr/>
            <p:nvPr/>
          </p:nvSpPr>
          <p:spPr>
            <a:xfrm>
              <a:off x="2304063" y="5155278"/>
              <a:ext cx="3020539" cy="1015693"/>
            </a:xfrm>
            <a:prstGeom prst="ellipse">
              <a:avLst/>
            </a:prstGeom>
            <a:gradFill flip="none" rotWithShape="1">
              <a:gsLst>
                <a:gs pos="0">
                  <a:srgbClr val="070C1E">
                    <a:alpha val="82000"/>
                  </a:srgbClr>
                </a:gs>
                <a:gs pos="100000">
                  <a:srgbClr val="070C1E">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3"/>
            <p:cNvGrpSpPr>
              <a:grpSpLocks noChangeAspect="1"/>
            </p:cNvGrpSpPr>
            <p:nvPr/>
          </p:nvGrpSpPr>
          <p:grpSpPr bwMode="auto">
            <a:xfrm>
              <a:off x="2494788" y="1248229"/>
              <a:ext cx="7202426" cy="4735738"/>
              <a:chOff x="961" y="266"/>
              <a:chExt cx="5758" cy="3786"/>
            </a:xfrm>
          </p:grpSpPr>
          <p:sp>
            <p:nvSpPr>
              <p:cNvPr id="35" name="Freeform 34"/>
              <p:cNvSpPr>
                <a:spLocks/>
              </p:cNvSpPr>
              <p:nvPr/>
            </p:nvSpPr>
            <p:spPr bwMode="auto">
              <a:xfrm>
                <a:off x="4868" y="266"/>
                <a:ext cx="397" cy="310"/>
              </a:xfrm>
              <a:custGeom>
                <a:avLst/>
                <a:gdLst>
                  <a:gd name="T0" fmla="*/ 397 w 397"/>
                  <a:gd name="T1" fmla="*/ 154 h 310"/>
                  <a:gd name="T2" fmla="*/ 0 w 397"/>
                  <a:gd name="T3" fmla="*/ 0 h 310"/>
                  <a:gd name="T4" fmla="*/ 0 w 397"/>
                  <a:gd name="T5" fmla="*/ 154 h 310"/>
                  <a:gd name="T6" fmla="*/ 397 w 397"/>
                  <a:gd name="T7" fmla="*/ 310 h 310"/>
                  <a:gd name="T8" fmla="*/ 397 w 397"/>
                  <a:gd name="T9" fmla="*/ 154 h 310"/>
                </a:gdLst>
                <a:ahLst/>
                <a:cxnLst>
                  <a:cxn ang="0">
                    <a:pos x="T0" y="T1"/>
                  </a:cxn>
                  <a:cxn ang="0">
                    <a:pos x="T2" y="T3"/>
                  </a:cxn>
                  <a:cxn ang="0">
                    <a:pos x="T4" y="T5"/>
                  </a:cxn>
                  <a:cxn ang="0">
                    <a:pos x="T6" y="T7"/>
                  </a:cxn>
                  <a:cxn ang="0">
                    <a:pos x="T8" y="T9"/>
                  </a:cxn>
                </a:cxnLst>
                <a:rect l="0" t="0" r="r" b="b"/>
                <a:pathLst>
                  <a:path w="397" h="310">
                    <a:moveTo>
                      <a:pt x="397" y="154"/>
                    </a:moveTo>
                    <a:lnTo>
                      <a:pt x="0" y="0"/>
                    </a:lnTo>
                    <a:lnTo>
                      <a:pt x="0" y="154"/>
                    </a:lnTo>
                    <a:lnTo>
                      <a:pt x="397" y="310"/>
                    </a:lnTo>
                    <a:lnTo>
                      <a:pt x="397" y="154"/>
                    </a:lnTo>
                    <a:close/>
                  </a:path>
                </a:pathLst>
              </a:custGeom>
              <a:gradFill flip="none" rotWithShape="1">
                <a:gsLst>
                  <a:gs pos="100000">
                    <a:srgbClr val="B0F7F4"/>
                  </a:gs>
                  <a:gs pos="0">
                    <a:srgbClr val="125680"/>
                  </a:gs>
                </a:gsLst>
                <a:lin ang="81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a:off x="961" y="3058"/>
                <a:ext cx="2145" cy="840"/>
              </a:xfrm>
              <a:custGeom>
                <a:avLst/>
                <a:gdLst>
                  <a:gd name="T0" fmla="*/ 1071 w 2145"/>
                  <a:gd name="T1" fmla="*/ 0 h 840"/>
                  <a:gd name="T2" fmla="*/ 0 w 2145"/>
                  <a:gd name="T3" fmla="*/ 419 h 840"/>
                  <a:gd name="T4" fmla="*/ 1071 w 2145"/>
                  <a:gd name="T5" fmla="*/ 840 h 840"/>
                  <a:gd name="T6" fmla="*/ 2145 w 2145"/>
                  <a:gd name="T7" fmla="*/ 419 h 840"/>
                  <a:gd name="T8" fmla="*/ 1071 w 2145"/>
                  <a:gd name="T9" fmla="*/ 0 h 840"/>
                </a:gdLst>
                <a:ahLst/>
                <a:cxnLst>
                  <a:cxn ang="0">
                    <a:pos x="T0" y="T1"/>
                  </a:cxn>
                  <a:cxn ang="0">
                    <a:pos x="T2" y="T3"/>
                  </a:cxn>
                  <a:cxn ang="0">
                    <a:pos x="T4" y="T5"/>
                  </a:cxn>
                  <a:cxn ang="0">
                    <a:pos x="T6" y="T7"/>
                  </a:cxn>
                  <a:cxn ang="0">
                    <a:pos x="T8" y="T9"/>
                  </a:cxn>
                </a:cxnLst>
                <a:rect l="0" t="0" r="r" b="b"/>
                <a:pathLst>
                  <a:path w="2145" h="840">
                    <a:moveTo>
                      <a:pt x="1071" y="0"/>
                    </a:moveTo>
                    <a:lnTo>
                      <a:pt x="0" y="419"/>
                    </a:lnTo>
                    <a:lnTo>
                      <a:pt x="1071" y="840"/>
                    </a:lnTo>
                    <a:lnTo>
                      <a:pt x="2145" y="419"/>
                    </a:lnTo>
                    <a:lnTo>
                      <a:pt x="1071" y="0"/>
                    </a:lnTo>
                    <a:close/>
                  </a:path>
                </a:pathLst>
              </a:custGeom>
              <a:gradFill flip="none" rotWithShape="1">
                <a:gsLst>
                  <a:gs pos="100000">
                    <a:srgbClr val="F6443B"/>
                  </a:gs>
                  <a:gs pos="0">
                    <a:srgbClr val="F9857F"/>
                  </a:gs>
                </a:gsLst>
                <a:lin ang="108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a:off x="961" y="3477"/>
                <a:ext cx="1071" cy="575"/>
              </a:xfrm>
              <a:custGeom>
                <a:avLst/>
                <a:gdLst>
                  <a:gd name="T0" fmla="*/ 1071 w 1071"/>
                  <a:gd name="T1" fmla="*/ 575 h 575"/>
                  <a:gd name="T2" fmla="*/ 0 w 1071"/>
                  <a:gd name="T3" fmla="*/ 156 h 575"/>
                  <a:gd name="T4" fmla="*/ 0 w 1071"/>
                  <a:gd name="T5" fmla="*/ 0 h 575"/>
                  <a:gd name="T6" fmla="*/ 1071 w 1071"/>
                  <a:gd name="T7" fmla="*/ 421 h 575"/>
                  <a:gd name="T8" fmla="*/ 1071 w 1071"/>
                  <a:gd name="T9" fmla="*/ 575 h 575"/>
                </a:gdLst>
                <a:ahLst/>
                <a:cxnLst>
                  <a:cxn ang="0">
                    <a:pos x="T0" y="T1"/>
                  </a:cxn>
                  <a:cxn ang="0">
                    <a:pos x="T2" y="T3"/>
                  </a:cxn>
                  <a:cxn ang="0">
                    <a:pos x="T4" y="T5"/>
                  </a:cxn>
                  <a:cxn ang="0">
                    <a:pos x="T6" y="T7"/>
                  </a:cxn>
                  <a:cxn ang="0">
                    <a:pos x="T8" y="T9"/>
                  </a:cxn>
                </a:cxnLst>
                <a:rect l="0" t="0" r="r" b="b"/>
                <a:pathLst>
                  <a:path w="1071" h="575">
                    <a:moveTo>
                      <a:pt x="1071" y="575"/>
                    </a:moveTo>
                    <a:lnTo>
                      <a:pt x="0" y="156"/>
                    </a:lnTo>
                    <a:lnTo>
                      <a:pt x="0" y="0"/>
                    </a:lnTo>
                    <a:lnTo>
                      <a:pt x="1071" y="421"/>
                    </a:lnTo>
                    <a:lnTo>
                      <a:pt x="1071" y="575"/>
                    </a:lnTo>
                    <a:close/>
                  </a:path>
                </a:pathLst>
              </a:custGeom>
              <a:gradFill flip="none" rotWithShape="1">
                <a:gsLst>
                  <a:gs pos="0">
                    <a:srgbClr val="682832"/>
                  </a:gs>
                  <a:gs pos="100000">
                    <a:srgbClr val="F6443B"/>
                  </a:gs>
                </a:gsLst>
                <a:lin ang="81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p:cNvSpPr>
              <p:nvPr/>
            </p:nvSpPr>
            <p:spPr bwMode="auto">
              <a:xfrm>
                <a:off x="2032" y="2178"/>
                <a:ext cx="2145" cy="837"/>
              </a:xfrm>
              <a:custGeom>
                <a:avLst/>
                <a:gdLst>
                  <a:gd name="T0" fmla="*/ 1074 w 2145"/>
                  <a:gd name="T1" fmla="*/ 0 h 837"/>
                  <a:gd name="T2" fmla="*/ 0 w 2145"/>
                  <a:gd name="T3" fmla="*/ 419 h 837"/>
                  <a:gd name="T4" fmla="*/ 1074 w 2145"/>
                  <a:gd name="T5" fmla="*/ 837 h 837"/>
                  <a:gd name="T6" fmla="*/ 2145 w 2145"/>
                  <a:gd name="T7" fmla="*/ 419 h 837"/>
                  <a:gd name="T8" fmla="*/ 1074 w 2145"/>
                  <a:gd name="T9" fmla="*/ 0 h 837"/>
                </a:gdLst>
                <a:ahLst/>
                <a:cxnLst>
                  <a:cxn ang="0">
                    <a:pos x="T0" y="T1"/>
                  </a:cxn>
                  <a:cxn ang="0">
                    <a:pos x="T2" y="T3"/>
                  </a:cxn>
                  <a:cxn ang="0">
                    <a:pos x="T4" y="T5"/>
                  </a:cxn>
                  <a:cxn ang="0">
                    <a:pos x="T6" y="T7"/>
                  </a:cxn>
                  <a:cxn ang="0">
                    <a:pos x="T8" y="T9"/>
                  </a:cxn>
                </a:cxnLst>
                <a:rect l="0" t="0" r="r" b="b"/>
                <a:pathLst>
                  <a:path w="2145" h="837">
                    <a:moveTo>
                      <a:pt x="1074" y="0"/>
                    </a:moveTo>
                    <a:lnTo>
                      <a:pt x="0" y="419"/>
                    </a:lnTo>
                    <a:lnTo>
                      <a:pt x="1074" y="837"/>
                    </a:lnTo>
                    <a:lnTo>
                      <a:pt x="2145" y="419"/>
                    </a:lnTo>
                    <a:lnTo>
                      <a:pt x="1074" y="0"/>
                    </a:lnTo>
                    <a:close/>
                  </a:path>
                </a:pathLst>
              </a:custGeom>
              <a:gradFill flip="none" rotWithShape="1">
                <a:gsLst>
                  <a:gs pos="22000">
                    <a:srgbClr val="E1FCFB"/>
                  </a:gs>
                  <a:gs pos="100000">
                    <a:srgbClr val="B0F7F4"/>
                  </a:gs>
                  <a:gs pos="0">
                    <a:schemeClr val="bg1"/>
                  </a:gs>
                </a:gsLst>
                <a:lin ang="81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38"/>
              <p:cNvSpPr>
                <a:spLocks/>
              </p:cNvSpPr>
              <p:nvPr/>
            </p:nvSpPr>
            <p:spPr bwMode="auto">
              <a:xfrm>
                <a:off x="2032" y="2597"/>
                <a:ext cx="1074" cy="575"/>
              </a:xfrm>
              <a:custGeom>
                <a:avLst/>
                <a:gdLst>
                  <a:gd name="T0" fmla="*/ 1074 w 1074"/>
                  <a:gd name="T1" fmla="*/ 575 h 575"/>
                  <a:gd name="T2" fmla="*/ 0 w 1074"/>
                  <a:gd name="T3" fmla="*/ 156 h 575"/>
                  <a:gd name="T4" fmla="*/ 0 w 1074"/>
                  <a:gd name="T5" fmla="*/ 0 h 575"/>
                  <a:gd name="T6" fmla="*/ 1074 w 1074"/>
                  <a:gd name="T7" fmla="*/ 418 h 575"/>
                  <a:gd name="T8" fmla="*/ 1074 w 1074"/>
                  <a:gd name="T9" fmla="*/ 575 h 575"/>
                </a:gdLst>
                <a:ahLst/>
                <a:cxnLst>
                  <a:cxn ang="0">
                    <a:pos x="T0" y="T1"/>
                  </a:cxn>
                  <a:cxn ang="0">
                    <a:pos x="T2" y="T3"/>
                  </a:cxn>
                  <a:cxn ang="0">
                    <a:pos x="T4" y="T5"/>
                  </a:cxn>
                  <a:cxn ang="0">
                    <a:pos x="T6" y="T7"/>
                  </a:cxn>
                  <a:cxn ang="0">
                    <a:pos x="T8" y="T9"/>
                  </a:cxn>
                </a:cxnLst>
                <a:rect l="0" t="0" r="r" b="b"/>
                <a:pathLst>
                  <a:path w="1074" h="575">
                    <a:moveTo>
                      <a:pt x="1074" y="575"/>
                    </a:moveTo>
                    <a:lnTo>
                      <a:pt x="0" y="156"/>
                    </a:lnTo>
                    <a:lnTo>
                      <a:pt x="0" y="0"/>
                    </a:lnTo>
                    <a:lnTo>
                      <a:pt x="1074" y="418"/>
                    </a:lnTo>
                    <a:lnTo>
                      <a:pt x="1074" y="575"/>
                    </a:lnTo>
                    <a:close/>
                  </a:path>
                </a:pathLst>
              </a:custGeom>
              <a:gradFill flip="none" rotWithShape="1">
                <a:gsLst>
                  <a:gs pos="100000">
                    <a:srgbClr val="125680"/>
                  </a:gs>
                  <a:gs pos="0">
                    <a:srgbClr val="B0F7F4"/>
                  </a:gs>
                </a:gsLst>
                <a:lin ang="81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9"/>
              <p:cNvSpPr>
                <a:spLocks/>
              </p:cNvSpPr>
              <p:nvPr/>
            </p:nvSpPr>
            <p:spPr bwMode="auto">
              <a:xfrm>
                <a:off x="2032" y="3117"/>
                <a:ext cx="1213" cy="935"/>
              </a:xfrm>
              <a:custGeom>
                <a:avLst/>
                <a:gdLst>
                  <a:gd name="T0" fmla="*/ 1074 w 1213"/>
                  <a:gd name="T1" fmla="*/ 55 h 935"/>
                  <a:gd name="T2" fmla="*/ 1074 w 1213"/>
                  <a:gd name="T3" fmla="*/ 360 h 935"/>
                  <a:gd name="T4" fmla="*/ 0 w 1213"/>
                  <a:gd name="T5" fmla="*/ 781 h 935"/>
                  <a:gd name="T6" fmla="*/ 0 w 1213"/>
                  <a:gd name="T7" fmla="*/ 935 h 935"/>
                  <a:gd name="T8" fmla="*/ 1074 w 1213"/>
                  <a:gd name="T9" fmla="*/ 516 h 935"/>
                  <a:gd name="T10" fmla="*/ 1213 w 1213"/>
                  <a:gd name="T11" fmla="*/ 462 h 935"/>
                  <a:gd name="T12" fmla="*/ 1213 w 1213"/>
                  <a:gd name="T13" fmla="*/ 0 h 935"/>
                  <a:gd name="T14" fmla="*/ 1074 w 1213"/>
                  <a:gd name="T15" fmla="*/ 55 h 9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3" h="935">
                    <a:moveTo>
                      <a:pt x="1074" y="55"/>
                    </a:moveTo>
                    <a:lnTo>
                      <a:pt x="1074" y="360"/>
                    </a:lnTo>
                    <a:lnTo>
                      <a:pt x="0" y="781"/>
                    </a:lnTo>
                    <a:lnTo>
                      <a:pt x="0" y="935"/>
                    </a:lnTo>
                    <a:lnTo>
                      <a:pt x="1074" y="516"/>
                    </a:lnTo>
                    <a:lnTo>
                      <a:pt x="1213" y="462"/>
                    </a:lnTo>
                    <a:lnTo>
                      <a:pt x="1213" y="0"/>
                    </a:lnTo>
                    <a:lnTo>
                      <a:pt x="1074" y="55"/>
                    </a:lnTo>
                    <a:close/>
                  </a:path>
                </a:pathLst>
              </a:custGeom>
              <a:gradFill flip="none" rotWithShape="1">
                <a:gsLst>
                  <a:gs pos="0">
                    <a:srgbClr val="602631"/>
                  </a:gs>
                  <a:gs pos="100000">
                    <a:srgbClr val="F6443B"/>
                  </a:gs>
                </a:gsLst>
                <a:lin ang="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40"/>
              <p:cNvSpPr>
                <a:spLocks/>
              </p:cNvSpPr>
              <p:nvPr/>
            </p:nvSpPr>
            <p:spPr bwMode="auto">
              <a:xfrm>
                <a:off x="2032" y="2753"/>
                <a:ext cx="1074" cy="724"/>
              </a:xfrm>
              <a:custGeom>
                <a:avLst/>
                <a:gdLst>
                  <a:gd name="T0" fmla="*/ 0 w 1074"/>
                  <a:gd name="T1" fmla="*/ 0 h 724"/>
                  <a:gd name="T2" fmla="*/ 0 w 1074"/>
                  <a:gd name="T3" fmla="*/ 305 h 724"/>
                  <a:gd name="T4" fmla="*/ 1074 w 1074"/>
                  <a:gd name="T5" fmla="*/ 724 h 724"/>
                  <a:gd name="T6" fmla="*/ 1074 w 1074"/>
                  <a:gd name="T7" fmla="*/ 419 h 724"/>
                  <a:gd name="T8" fmla="*/ 0 w 1074"/>
                  <a:gd name="T9" fmla="*/ 0 h 724"/>
                </a:gdLst>
                <a:ahLst/>
                <a:cxnLst>
                  <a:cxn ang="0">
                    <a:pos x="T0" y="T1"/>
                  </a:cxn>
                  <a:cxn ang="0">
                    <a:pos x="T2" y="T3"/>
                  </a:cxn>
                  <a:cxn ang="0">
                    <a:pos x="T4" y="T5"/>
                  </a:cxn>
                  <a:cxn ang="0">
                    <a:pos x="T6" y="T7"/>
                  </a:cxn>
                  <a:cxn ang="0">
                    <a:pos x="T8" y="T9"/>
                  </a:cxn>
                </a:cxnLst>
                <a:rect l="0" t="0" r="r" b="b"/>
                <a:pathLst>
                  <a:path w="1074" h="724">
                    <a:moveTo>
                      <a:pt x="0" y="0"/>
                    </a:moveTo>
                    <a:lnTo>
                      <a:pt x="0" y="305"/>
                    </a:lnTo>
                    <a:lnTo>
                      <a:pt x="1074" y="724"/>
                    </a:lnTo>
                    <a:lnTo>
                      <a:pt x="1074" y="419"/>
                    </a:lnTo>
                    <a:lnTo>
                      <a:pt x="0" y="0"/>
                    </a:lnTo>
                    <a:close/>
                  </a:path>
                </a:pathLst>
              </a:custGeom>
              <a:gradFill flip="none" rotWithShape="1">
                <a:gsLst>
                  <a:gs pos="100000">
                    <a:srgbClr val="125680"/>
                  </a:gs>
                  <a:gs pos="0">
                    <a:srgbClr val="B0F7F4"/>
                  </a:gs>
                </a:gsLst>
                <a:lin ang="81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41"/>
              <p:cNvSpPr>
                <a:spLocks/>
              </p:cNvSpPr>
              <p:nvPr/>
            </p:nvSpPr>
            <p:spPr bwMode="auto">
              <a:xfrm>
                <a:off x="3106" y="1295"/>
                <a:ext cx="2142" cy="840"/>
              </a:xfrm>
              <a:custGeom>
                <a:avLst/>
                <a:gdLst>
                  <a:gd name="T0" fmla="*/ 1071 w 2142"/>
                  <a:gd name="T1" fmla="*/ 0 h 840"/>
                  <a:gd name="T2" fmla="*/ 0 w 2142"/>
                  <a:gd name="T3" fmla="*/ 421 h 840"/>
                  <a:gd name="T4" fmla="*/ 1071 w 2142"/>
                  <a:gd name="T5" fmla="*/ 840 h 840"/>
                  <a:gd name="T6" fmla="*/ 2142 w 2142"/>
                  <a:gd name="T7" fmla="*/ 421 h 840"/>
                  <a:gd name="T8" fmla="*/ 1071 w 2142"/>
                  <a:gd name="T9" fmla="*/ 0 h 840"/>
                </a:gdLst>
                <a:ahLst/>
                <a:cxnLst>
                  <a:cxn ang="0">
                    <a:pos x="T0" y="T1"/>
                  </a:cxn>
                  <a:cxn ang="0">
                    <a:pos x="T2" y="T3"/>
                  </a:cxn>
                  <a:cxn ang="0">
                    <a:pos x="T4" y="T5"/>
                  </a:cxn>
                  <a:cxn ang="0">
                    <a:pos x="T6" y="T7"/>
                  </a:cxn>
                  <a:cxn ang="0">
                    <a:pos x="T8" y="T9"/>
                  </a:cxn>
                </a:cxnLst>
                <a:rect l="0" t="0" r="r" b="b"/>
                <a:pathLst>
                  <a:path w="2142" h="840">
                    <a:moveTo>
                      <a:pt x="1071" y="0"/>
                    </a:moveTo>
                    <a:lnTo>
                      <a:pt x="0" y="421"/>
                    </a:lnTo>
                    <a:lnTo>
                      <a:pt x="1071" y="840"/>
                    </a:lnTo>
                    <a:lnTo>
                      <a:pt x="2142" y="421"/>
                    </a:lnTo>
                    <a:lnTo>
                      <a:pt x="1071" y="0"/>
                    </a:lnTo>
                    <a:close/>
                  </a:path>
                </a:pathLst>
              </a:custGeom>
              <a:gradFill flip="none" rotWithShape="1">
                <a:gsLst>
                  <a:gs pos="100000">
                    <a:srgbClr val="F6443B"/>
                  </a:gs>
                  <a:gs pos="0">
                    <a:srgbClr val="F9857F"/>
                  </a:gs>
                </a:gsLst>
                <a:lin ang="108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42"/>
              <p:cNvSpPr>
                <a:spLocks/>
              </p:cNvSpPr>
              <p:nvPr/>
            </p:nvSpPr>
            <p:spPr bwMode="auto">
              <a:xfrm>
                <a:off x="3106" y="1716"/>
                <a:ext cx="1071" cy="575"/>
              </a:xfrm>
              <a:custGeom>
                <a:avLst/>
                <a:gdLst>
                  <a:gd name="T0" fmla="*/ 1071 w 1071"/>
                  <a:gd name="T1" fmla="*/ 575 h 575"/>
                  <a:gd name="T2" fmla="*/ 0 w 1071"/>
                  <a:gd name="T3" fmla="*/ 154 h 575"/>
                  <a:gd name="T4" fmla="*/ 0 w 1071"/>
                  <a:gd name="T5" fmla="*/ 0 h 575"/>
                  <a:gd name="T6" fmla="*/ 1071 w 1071"/>
                  <a:gd name="T7" fmla="*/ 419 h 575"/>
                  <a:gd name="T8" fmla="*/ 1071 w 1071"/>
                  <a:gd name="T9" fmla="*/ 575 h 575"/>
                </a:gdLst>
                <a:ahLst/>
                <a:cxnLst>
                  <a:cxn ang="0">
                    <a:pos x="T0" y="T1"/>
                  </a:cxn>
                  <a:cxn ang="0">
                    <a:pos x="T2" y="T3"/>
                  </a:cxn>
                  <a:cxn ang="0">
                    <a:pos x="T4" y="T5"/>
                  </a:cxn>
                  <a:cxn ang="0">
                    <a:pos x="T6" y="T7"/>
                  </a:cxn>
                  <a:cxn ang="0">
                    <a:pos x="T8" y="T9"/>
                  </a:cxn>
                </a:cxnLst>
                <a:rect l="0" t="0" r="r" b="b"/>
                <a:pathLst>
                  <a:path w="1071" h="575">
                    <a:moveTo>
                      <a:pt x="1071" y="575"/>
                    </a:moveTo>
                    <a:lnTo>
                      <a:pt x="0" y="154"/>
                    </a:lnTo>
                    <a:lnTo>
                      <a:pt x="0" y="0"/>
                    </a:lnTo>
                    <a:lnTo>
                      <a:pt x="1071" y="419"/>
                    </a:lnTo>
                    <a:lnTo>
                      <a:pt x="1071" y="575"/>
                    </a:lnTo>
                    <a:close/>
                  </a:path>
                </a:pathLst>
              </a:custGeom>
              <a:gradFill flip="none" rotWithShape="1">
                <a:gsLst>
                  <a:gs pos="0">
                    <a:srgbClr val="682832"/>
                  </a:gs>
                  <a:gs pos="100000">
                    <a:srgbClr val="F6443B"/>
                  </a:gs>
                </a:gsLst>
                <a:lin ang="81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43"/>
              <p:cNvSpPr>
                <a:spLocks/>
              </p:cNvSpPr>
              <p:nvPr/>
            </p:nvSpPr>
            <p:spPr bwMode="auto">
              <a:xfrm>
                <a:off x="3106" y="2235"/>
                <a:ext cx="1211" cy="937"/>
              </a:xfrm>
              <a:custGeom>
                <a:avLst/>
                <a:gdLst>
                  <a:gd name="T0" fmla="*/ 1071 w 1211"/>
                  <a:gd name="T1" fmla="*/ 56 h 937"/>
                  <a:gd name="T2" fmla="*/ 1071 w 1211"/>
                  <a:gd name="T3" fmla="*/ 362 h 937"/>
                  <a:gd name="T4" fmla="*/ 0 w 1211"/>
                  <a:gd name="T5" fmla="*/ 780 h 937"/>
                  <a:gd name="T6" fmla="*/ 0 w 1211"/>
                  <a:gd name="T7" fmla="*/ 937 h 937"/>
                  <a:gd name="T8" fmla="*/ 1071 w 1211"/>
                  <a:gd name="T9" fmla="*/ 518 h 937"/>
                  <a:gd name="T10" fmla="*/ 1211 w 1211"/>
                  <a:gd name="T11" fmla="*/ 461 h 937"/>
                  <a:gd name="T12" fmla="*/ 1211 w 1211"/>
                  <a:gd name="T13" fmla="*/ 0 h 937"/>
                  <a:gd name="T14" fmla="*/ 1071 w 1211"/>
                  <a:gd name="T15" fmla="*/ 56 h 9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1" h="937">
                    <a:moveTo>
                      <a:pt x="1071" y="56"/>
                    </a:moveTo>
                    <a:lnTo>
                      <a:pt x="1071" y="362"/>
                    </a:lnTo>
                    <a:lnTo>
                      <a:pt x="0" y="780"/>
                    </a:lnTo>
                    <a:lnTo>
                      <a:pt x="0" y="937"/>
                    </a:lnTo>
                    <a:lnTo>
                      <a:pt x="1071" y="518"/>
                    </a:lnTo>
                    <a:lnTo>
                      <a:pt x="1211" y="461"/>
                    </a:lnTo>
                    <a:lnTo>
                      <a:pt x="1211" y="0"/>
                    </a:lnTo>
                    <a:lnTo>
                      <a:pt x="1071" y="56"/>
                    </a:lnTo>
                    <a:close/>
                  </a:path>
                </a:pathLst>
              </a:custGeom>
              <a:gradFill flip="none" rotWithShape="1">
                <a:gsLst>
                  <a:gs pos="100000">
                    <a:srgbClr val="B0F7F4"/>
                  </a:gs>
                  <a:gs pos="0">
                    <a:srgbClr val="125680"/>
                  </a:gs>
                </a:gsLst>
                <a:lin ang="162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4"/>
              <p:cNvSpPr>
                <a:spLocks/>
              </p:cNvSpPr>
              <p:nvPr/>
            </p:nvSpPr>
            <p:spPr bwMode="auto">
              <a:xfrm>
                <a:off x="3106" y="1870"/>
                <a:ext cx="1071" cy="727"/>
              </a:xfrm>
              <a:custGeom>
                <a:avLst/>
                <a:gdLst>
                  <a:gd name="T0" fmla="*/ 0 w 1071"/>
                  <a:gd name="T1" fmla="*/ 0 h 727"/>
                  <a:gd name="T2" fmla="*/ 0 w 1071"/>
                  <a:gd name="T3" fmla="*/ 308 h 727"/>
                  <a:gd name="T4" fmla="*/ 1071 w 1071"/>
                  <a:gd name="T5" fmla="*/ 727 h 727"/>
                  <a:gd name="T6" fmla="*/ 1071 w 1071"/>
                  <a:gd name="T7" fmla="*/ 421 h 727"/>
                  <a:gd name="T8" fmla="*/ 0 w 1071"/>
                  <a:gd name="T9" fmla="*/ 0 h 727"/>
                </a:gdLst>
                <a:ahLst/>
                <a:cxnLst>
                  <a:cxn ang="0">
                    <a:pos x="T0" y="T1"/>
                  </a:cxn>
                  <a:cxn ang="0">
                    <a:pos x="T2" y="T3"/>
                  </a:cxn>
                  <a:cxn ang="0">
                    <a:pos x="T4" y="T5"/>
                  </a:cxn>
                  <a:cxn ang="0">
                    <a:pos x="T6" y="T7"/>
                  </a:cxn>
                  <a:cxn ang="0">
                    <a:pos x="T8" y="T9"/>
                  </a:cxn>
                </a:cxnLst>
                <a:rect l="0" t="0" r="r" b="b"/>
                <a:pathLst>
                  <a:path w="1071" h="727">
                    <a:moveTo>
                      <a:pt x="0" y="0"/>
                    </a:moveTo>
                    <a:lnTo>
                      <a:pt x="0" y="308"/>
                    </a:lnTo>
                    <a:lnTo>
                      <a:pt x="1071" y="727"/>
                    </a:lnTo>
                    <a:lnTo>
                      <a:pt x="1071" y="421"/>
                    </a:lnTo>
                    <a:lnTo>
                      <a:pt x="0" y="0"/>
                    </a:lnTo>
                    <a:close/>
                  </a:path>
                </a:pathLst>
              </a:custGeom>
              <a:gradFill flip="none" rotWithShape="1">
                <a:gsLst>
                  <a:gs pos="0">
                    <a:srgbClr val="4E2230"/>
                  </a:gs>
                  <a:gs pos="100000">
                    <a:srgbClr val="F6443B"/>
                  </a:gs>
                </a:gsLst>
                <a:lin ang="27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45"/>
              <p:cNvSpPr>
                <a:spLocks/>
              </p:cNvSpPr>
              <p:nvPr/>
            </p:nvSpPr>
            <p:spPr bwMode="auto">
              <a:xfrm>
                <a:off x="4177" y="834"/>
                <a:ext cx="1071" cy="575"/>
              </a:xfrm>
              <a:custGeom>
                <a:avLst/>
                <a:gdLst>
                  <a:gd name="T0" fmla="*/ 1071 w 1071"/>
                  <a:gd name="T1" fmla="*/ 575 h 575"/>
                  <a:gd name="T2" fmla="*/ 0 w 1071"/>
                  <a:gd name="T3" fmla="*/ 156 h 575"/>
                  <a:gd name="T4" fmla="*/ 0 w 1071"/>
                  <a:gd name="T5" fmla="*/ 0 h 575"/>
                  <a:gd name="T6" fmla="*/ 1071 w 1071"/>
                  <a:gd name="T7" fmla="*/ 421 h 575"/>
                  <a:gd name="T8" fmla="*/ 1071 w 1071"/>
                  <a:gd name="T9" fmla="*/ 575 h 575"/>
                </a:gdLst>
                <a:ahLst/>
                <a:cxnLst>
                  <a:cxn ang="0">
                    <a:pos x="T0" y="T1"/>
                  </a:cxn>
                  <a:cxn ang="0">
                    <a:pos x="T2" y="T3"/>
                  </a:cxn>
                  <a:cxn ang="0">
                    <a:pos x="T4" y="T5"/>
                  </a:cxn>
                  <a:cxn ang="0">
                    <a:pos x="T6" y="T7"/>
                  </a:cxn>
                  <a:cxn ang="0">
                    <a:pos x="T8" y="T9"/>
                  </a:cxn>
                </a:cxnLst>
                <a:rect l="0" t="0" r="r" b="b"/>
                <a:pathLst>
                  <a:path w="1071" h="575">
                    <a:moveTo>
                      <a:pt x="1071" y="575"/>
                    </a:moveTo>
                    <a:lnTo>
                      <a:pt x="0" y="156"/>
                    </a:lnTo>
                    <a:lnTo>
                      <a:pt x="0" y="0"/>
                    </a:lnTo>
                    <a:lnTo>
                      <a:pt x="1071" y="421"/>
                    </a:lnTo>
                    <a:lnTo>
                      <a:pt x="1071" y="575"/>
                    </a:lnTo>
                    <a:close/>
                  </a:path>
                </a:pathLst>
              </a:custGeom>
              <a:gradFill flip="none" rotWithShape="1">
                <a:gsLst>
                  <a:gs pos="100000">
                    <a:srgbClr val="125680"/>
                  </a:gs>
                  <a:gs pos="0">
                    <a:srgbClr val="B0F7F4"/>
                  </a:gs>
                </a:gsLst>
                <a:lin ang="81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6"/>
              <p:cNvSpPr>
                <a:spLocks/>
              </p:cNvSpPr>
              <p:nvPr/>
            </p:nvSpPr>
            <p:spPr bwMode="auto">
              <a:xfrm>
                <a:off x="5248" y="834"/>
                <a:ext cx="1074" cy="575"/>
              </a:xfrm>
              <a:custGeom>
                <a:avLst/>
                <a:gdLst>
                  <a:gd name="T0" fmla="*/ 0 w 1074"/>
                  <a:gd name="T1" fmla="*/ 575 h 575"/>
                  <a:gd name="T2" fmla="*/ 1074 w 1074"/>
                  <a:gd name="T3" fmla="*/ 156 h 575"/>
                  <a:gd name="T4" fmla="*/ 1074 w 1074"/>
                  <a:gd name="T5" fmla="*/ 0 h 575"/>
                  <a:gd name="T6" fmla="*/ 0 w 1074"/>
                  <a:gd name="T7" fmla="*/ 421 h 575"/>
                  <a:gd name="T8" fmla="*/ 0 w 1074"/>
                  <a:gd name="T9" fmla="*/ 575 h 575"/>
                </a:gdLst>
                <a:ahLst/>
                <a:cxnLst>
                  <a:cxn ang="0">
                    <a:pos x="T0" y="T1"/>
                  </a:cxn>
                  <a:cxn ang="0">
                    <a:pos x="T2" y="T3"/>
                  </a:cxn>
                  <a:cxn ang="0">
                    <a:pos x="T4" y="T5"/>
                  </a:cxn>
                  <a:cxn ang="0">
                    <a:pos x="T6" y="T7"/>
                  </a:cxn>
                  <a:cxn ang="0">
                    <a:pos x="T8" y="T9"/>
                  </a:cxn>
                </a:cxnLst>
                <a:rect l="0" t="0" r="r" b="b"/>
                <a:pathLst>
                  <a:path w="1074" h="575">
                    <a:moveTo>
                      <a:pt x="0" y="575"/>
                    </a:moveTo>
                    <a:lnTo>
                      <a:pt x="1074" y="156"/>
                    </a:lnTo>
                    <a:lnTo>
                      <a:pt x="1074" y="0"/>
                    </a:lnTo>
                    <a:lnTo>
                      <a:pt x="0" y="421"/>
                    </a:lnTo>
                    <a:lnTo>
                      <a:pt x="0" y="575"/>
                    </a:lnTo>
                    <a:close/>
                  </a:path>
                </a:pathLst>
              </a:custGeom>
              <a:gradFill flip="none" rotWithShape="1">
                <a:gsLst>
                  <a:gs pos="100000">
                    <a:srgbClr val="B0F7F4"/>
                  </a:gs>
                  <a:gs pos="0">
                    <a:srgbClr val="125680"/>
                  </a:gs>
                </a:gsLst>
                <a:lin ang="162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7"/>
              <p:cNvSpPr>
                <a:spLocks/>
              </p:cNvSpPr>
              <p:nvPr/>
            </p:nvSpPr>
            <p:spPr bwMode="auto">
              <a:xfrm>
                <a:off x="4177" y="1354"/>
                <a:ext cx="1213" cy="937"/>
              </a:xfrm>
              <a:custGeom>
                <a:avLst/>
                <a:gdLst>
                  <a:gd name="T0" fmla="*/ 1071 w 1213"/>
                  <a:gd name="T1" fmla="*/ 55 h 937"/>
                  <a:gd name="T2" fmla="*/ 1071 w 1213"/>
                  <a:gd name="T3" fmla="*/ 362 h 937"/>
                  <a:gd name="T4" fmla="*/ 0 w 1213"/>
                  <a:gd name="T5" fmla="*/ 781 h 937"/>
                  <a:gd name="T6" fmla="*/ 0 w 1213"/>
                  <a:gd name="T7" fmla="*/ 937 h 937"/>
                  <a:gd name="T8" fmla="*/ 1071 w 1213"/>
                  <a:gd name="T9" fmla="*/ 516 h 937"/>
                  <a:gd name="T10" fmla="*/ 1213 w 1213"/>
                  <a:gd name="T11" fmla="*/ 462 h 937"/>
                  <a:gd name="T12" fmla="*/ 1213 w 1213"/>
                  <a:gd name="T13" fmla="*/ 0 h 937"/>
                  <a:gd name="T14" fmla="*/ 1071 w 1213"/>
                  <a:gd name="T15" fmla="*/ 55 h 9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3" h="937">
                    <a:moveTo>
                      <a:pt x="1071" y="55"/>
                    </a:moveTo>
                    <a:lnTo>
                      <a:pt x="1071" y="362"/>
                    </a:lnTo>
                    <a:lnTo>
                      <a:pt x="0" y="781"/>
                    </a:lnTo>
                    <a:lnTo>
                      <a:pt x="0" y="937"/>
                    </a:lnTo>
                    <a:lnTo>
                      <a:pt x="1071" y="516"/>
                    </a:lnTo>
                    <a:lnTo>
                      <a:pt x="1213" y="462"/>
                    </a:lnTo>
                    <a:lnTo>
                      <a:pt x="1213" y="0"/>
                    </a:lnTo>
                    <a:lnTo>
                      <a:pt x="1071" y="55"/>
                    </a:lnTo>
                    <a:close/>
                  </a:path>
                </a:pathLst>
              </a:custGeom>
              <a:gradFill flip="none" rotWithShape="1">
                <a:gsLst>
                  <a:gs pos="0">
                    <a:srgbClr val="602631"/>
                  </a:gs>
                  <a:gs pos="100000">
                    <a:srgbClr val="F6443B"/>
                  </a:gs>
                </a:gsLst>
                <a:lin ang="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48"/>
              <p:cNvSpPr>
                <a:spLocks/>
              </p:cNvSpPr>
              <p:nvPr/>
            </p:nvSpPr>
            <p:spPr bwMode="auto">
              <a:xfrm>
                <a:off x="4177" y="990"/>
                <a:ext cx="1071" cy="726"/>
              </a:xfrm>
              <a:custGeom>
                <a:avLst/>
                <a:gdLst>
                  <a:gd name="T0" fmla="*/ 0 w 1071"/>
                  <a:gd name="T1" fmla="*/ 0 h 726"/>
                  <a:gd name="T2" fmla="*/ 0 w 1071"/>
                  <a:gd name="T3" fmla="*/ 305 h 726"/>
                  <a:gd name="T4" fmla="*/ 1071 w 1071"/>
                  <a:gd name="T5" fmla="*/ 726 h 726"/>
                  <a:gd name="T6" fmla="*/ 1071 w 1071"/>
                  <a:gd name="T7" fmla="*/ 419 h 726"/>
                  <a:gd name="T8" fmla="*/ 0 w 1071"/>
                  <a:gd name="T9" fmla="*/ 0 h 726"/>
                </a:gdLst>
                <a:ahLst/>
                <a:cxnLst>
                  <a:cxn ang="0">
                    <a:pos x="T0" y="T1"/>
                  </a:cxn>
                  <a:cxn ang="0">
                    <a:pos x="T2" y="T3"/>
                  </a:cxn>
                  <a:cxn ang="0">
                    <a:pos x="T4" y="T5"/>
                  </a:cxn>
                  <a:cxn ang="0">
                    <a:pos x="T6" y="T7"/>
                  </a:cxn>
                  <a:cxn ang="0">
                    <a:pos x="T8" y="T9"/>
                  </a:cxn>
                </a:cxnLst>
                <a:rect l="0" t="0" r="r" b="b"/>
                <a:pathLst>
                  <a:path w="1071" h="726">
                    <a:moveTo>
                      <a:pt x="0" y="0"/>
                    </a:moveTo>
                    <a:lnTo>
                      <a:pt x="0" y="305"/>
                    </a:lnTo>
                    <a:lnTo>
                      <a:pt x="1071" y="726"/>
                    </a:lnTo>
                    <a:lnTo>
                      <a:pt x="1071" y="419"/>
                    </a:lnTo>
                    <a:lnTo>
                      <a:pt x="0" y="0"/>
                    </a:lnTo>
                    <a:close/>
                  </a:path>
                </a:pathLst>
              </a:custGeom>
              <a:gradFill flip="none" rotWithShape="1">
                <a:gsLst>
                  <a:gs pos="100000">
                    <a:srgbClr val="125680"/>
                  </a:gs>
                  <a:gs pos="0">
                    <a:srgbClr val="B0F7F4"/>
                  </a:gs>
                </a:gsLst>
                <a:lin ang="81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9"/>
              <p:cNvSpPr>
                <a:spLocks noEditPoints="1"/>
              </p:cNvSpPr>
              <p:nvPr/>
            </p:nvSpPr>
            <p:spPr bwMode="auto">
              <a:xfrm>
                <a:off x="1609" y="3373"/>
                <a:ext cx="612" cy="284"/>
              </a:xfrm>
              <a:custGeom>
                <a:avLst/>
                <a:gdLst>
                  <a:gd name="T0" fmla="*/ 237 w 259"/>
                  <a:gd name="T1" fmla="*/ 105 h 120"/>
                  <a:gd name="T2" fmla="*/ 78 w 259"/>
                  <a:gd name="T3" fmla="*/ 84 h 120"/>
                  <a:gd name="T4" fmla="*/ 9 w 259"/>
                  <a:gd name="T5" fmla="*/ 43 h 120"/>
                  <a:gd name="T6" fmla="*/ 22 w 259"/>
                  <a:gd name="T7" fmla="*/ 14 h 120"/>
                  <a:gd name="T8" fmla="*/ 182 w 259"/>
                  <a:gd name="T9" fmla="*/ 37 h 120"/>
                  <a:gd name="T10" fmla="*/ 249 w 259"/>
                  <a:gd name="T11" fmla="*/ 77 h 120"/>
                  <a:gd name="T12" fmla="*/ 237 w 259"/>
                  <a:gd name="T13" fmla="*/ 105 h 120"/>
                  <a:gd name="T14" fmla="*/ 56 w 259"/>
                  <a:gd name="T15" fmla="*/ 29 h 120"/>
                  <a:gd name="T16" fmla="*/ 111 w 259"/>
                  <a:gd name="T17" fmla="*/ 69 h 120"/>
                  <a:gd name="T18" fmla="*/ 203 w 259"/>
                  <a:gd name="T19" fmla="*/ 90 h 120"/>
                  <a:gd name="T20" fmla="*/ 150 w 259"/>
                  <a:gd name="T21" fmla="*/ 51 h 120"/>
                  <a:gd name="T22" fmla="*/ 56 w 259"/>
                  <a:gd name="T23" fmla="*/ 2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120">
                    <a:moveTo>
                      <a:pt x="237" y="105"/>
                    </a:moveTo>
                    <a:cubicBezTo>
                      <a:pt x="202" y="120"/>
                      <a:pt x="149" y="113"/>
                      <a:pt x="78" y="84"/>
                    </a:cubicBezTo>
                    <a:cubicBezTo>
                      <a:pt x="42" y="68"/>
                      <a:pt x="19" y="55"/>
                      <a:pt x="9" y="43"/>
                    </a:cubicBezTo>
                    <a:cubicBezTo>
                      <a:pt x="0" y="31"/>
                      <a:pt x="4" y="21"/>
                      <a:pt x="22" y="14"/>
                    </a:cubicBezTo>
                    <a:cubicBezTo>
                      <a:pt x="57" y="0"/>
                      <a:pt x="110" y="7"/>
                      <a:pt x="182" y="37"/>
                    </a:cubicBezTo>
                    <a:cubicBezTo>
                      <a:pt x="217" y="52"/>
                      <a:pt x="240" y="65"/>
                      <a:pt x="249" y="77"/>
                    </a:cubicBezTo>
                    <a:cubicBezTo>
                      <a:pt x="259" y="89"/>
                      <a:pt x="255" y="98"/>
                      <a:pt x="237" y="105"/>
                    </a:cubicBezTo>
                    <a:close/>
                    <a:moveTo>
                      <a:pt x="56" y="29"/>
                    </a:moveTo>
                    <a:cubicBezTo>
                      <a:pt x="42" y="35"/>
                      <a:pt x="60" y="48"/>
                      <a:pt x="111" y="69"/>
                    </a:cubicBezTo>
                    <a:cubicBezTo>
                      <a:pt x="158" y="89"/>
                      <a:pt x="189" y="96"/>
                      <a:pt x="203" y="90"/>
                    </a:cubicBezTo>
                    <a:cubicBezTo>
                      <a:pt x="216" y="85"/>
                      <a:pt x="199" y="72"/>
                      <a:pt x="150" y="51"/>
                    </a:cubicBezTo>
                    <a:cubicBezTo>
                      <a:pt x="101" y="31"/>
                      <a:pt x="70" y="24"/>
                      <a:pt x="56" y="2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50"/>
              <p:cNvSpPr>
                <a:spLocks/>
              </p:cNvSpPr>
              <p:nvPr/>
            </p:nvSpPr>
            <p:spPr bwMode="auto">
              <a:xfrm>
                <a:off x="1925" y="3262"/>
                <a:ext cx="587" cy="243"/>
              </a:xfrm>
              <a:custGeom>
                <a:avLst/>
                <a:gdLst>
                  <a:gd name="T0" fmla="*/ 33 w 248"/>
                  <a:gd name="T1" fmla="*/ 0 h 103"/>
                  <a:gd name="T2" fmla="*/ 248 w 248"/>
                  <a:gd name="T3" fmla="*/ 90 h 103"/>
                  <a:gd name="T4" fmla="*/ 215 w 248"/>
                  <a:gd name="T5" fmla="*/ 103 h 103"/>
                  <a:gd name="T6" fmla="*/ 52 w 248"/>
                  <a:gd name="T7" fmla="*/ 35 h 103"/>
                  <a:gd name="T8" fmla="*/ 52 w 248"/>
                  <a:gd name="T9" fmla="*/ 41 h 103"/>
                  <a:gd name="T10" fmla="*/ 50 w 248"/>
                  <a:gd name="T11" fmla="*/ 46 h 103"/>
                  <a:gd name="T12" fmla="*/ 45 w 248"/>
                  <a:gd name="T13" fmla="*/ 51 h 103"/>
                  <a:gd name="T14" fmla="*/ 39 w 248"/>
                  <a:gd name="T15" fmla="*/ 56 h 103"/>
                  <a:gd name="T16" fmla="*/ 0 w 248"/>
                  <a:gd name="T17" fmla="*/ 40 h 103"/>
                  <a:gd name="T18" fmla="*/ 10 w 248"/>
                  <a:gd name="T19" fmla="*/ 24 h 103"/>
                  <a:gd name="T20" fmla="*/ 13 w 248"/>
                  <a:gd name="T21" fmla="*/ 8 h 103"/>
                  <a:gd name="T22" fmla="*/ 33 w 248"/>
                  <a:gd name="T2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8" h="103">
                    <a:moveTo>
                      <a:pt x="33" y="0"/>
                    </a:moveTo>
                    <a:cubicBezTo>
                      <a:pt x="248" y="90"/>
                      <a:pt x="248" y="90"/>
                      <a:pt x="248" y="90"/>
                    </a:cubicBezTo>
                    <a:cubicBezTo>
                      <a:pt x="215" y="103"/>
                      <a:pt x="215" y="103"/>
                      <a:pt x="215" y="103"/>
                    </a:cubicBezTo>
                    <a:cubicBezTo>
                      <a:pt x="52" y="35"/>
                      <a:pt x="52" y="35"/>
                      <a:pt x="52" y="35"/>
                    </a:cubicBezTo>
                    <a:cubicBezTo>
                      <a:pt x="53" y="37"/>
                      <a:pt x="53" y="39"/>
                      <a:pt x="52" y="41"/>
                    </a:cubicBezTo>
                    <a:cubicBezTo>
                      <a:pt x="52" y="43"/>
                      <a:pt x="51" y="44"/>
                      <a:pt x="50" y="46"/>
                    </a:cubicBezTo>
                    <a:cubicBezTo>
                      <a:pt x="49" y="48"/>
                      <a:pt x="47" y="50"/>
                      <a:pt x="45" y="51"/>
                    </a:cubicBezTo>
                    <a:cubicBezTo>
                      <a:pt x="43" y="53"/>
                      <a:pt x="41" y="55"/>
                      <a:pt x="39" y="56"/>
                    </a:cubicBezTo>
                    <a:cubicBezTo>
                      <a:pt x="0" y="40"/>
                      <a:pt x="0" y="40"/>
                      <a:pt x="0" y="40"/>
                    </a:cubicBezTo>
                    <a:cubicBezTo>
                      <a:pt x="5" y="35"/>
                      <a:pt x="8" y="30"/>
                      <a:pt x="10" y="24"/>
                    </a:cubicBezTo>
                    <a:cubicBezTo>
                      <a:pt x="13" y="19"/>
                      <a:pt x="13" y="14"/>
                      <a:pt x="13" y="8"/>
                    </a:cubicBezTo>
                    <a:lnTo>
                      <a:pt x="33"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51"/>
              <p:cNvSpPr>
                <a:spLocks noEditPoints="1"/>
              </p:cNvSpPr>
              <p:nvPr/>
            </p:nvSpPr>
            <p:spPr bwMode="auto">
              <a:xfrm>
                <a:off x="2630" y="2507"/>
                <a:ext cx="613" cy="284"/>
              </a:xfrm>
              <a:custGeom>
                <a:avLst/>
                <a:gdLst>
                  <a:gd name="T0" fmla="*/ 237 w 259"/>
                  <a:gd name="T1" fmla="*/ 105 h 120"/>
                  <a:gd name="T2" fmla="*/ 78 w 259"/>
                  <a:gd name="T3" fmla="*/ 84 h 120"/>
                  <a:gd name="T4" fmla="*/ 9 w 259"/>
                  <a:gd name="T5" fmla="*/ 43 h 120"/>
                  <a:gd name="T6" fmla="*/ 22 w 259"/>
                  <a:gd name="T7" fmla="*/ 14 h 120"/>
                  <a:gd name="T8" fmla="*/ 182 w 259"/>
                  <a:gd name="T9" fmla="*/ 37 h 120"/>
                  <a:gd name="T10" fmla="*/ 249 w 259"/>
                  <a:gd name="T11" fmla="*/ 77 h 120"/>
                  <a:gd name="T12" fmla="*/ 237 w 259"/>
                  <a:gd name="T13" fmla="*/ 105 h 120"/>
                  <a:gd name="T14" fmla="*/ 56 w 259"/>
                  <a:gd name="T15" fmla="*/ 29 h 120"/>
                  <a:gd name="T16" fmla="*/ 111 w 259"/>
                  <a:gd name="T17" fmla="*/ 69 h 120"/>
                  <a:gd name="T18" fmla="*/ 203 w 259"/>
                  <a:gd name="T19" fmla="*/ 90 h 120"/>
                  <a:gd name="T20" fmla="*/ 150 w 259"/>
                  <a:gd name="T21" fmla="*/ 51 h 120"/>
                  <a:gd name="T22" fmla="*/ 56 w 259"/>
                  <a:gd name="T23" fmla="*/ 2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120">
                    <a:moveTo>
                      <a:pt x="237" y="105"/>
                    </a:moveTo>
                    <a:cubicBezTo>
                      <a:pt x="202" y="120"/>
                      <a:pt x="149" y="113"/>
                      <a:pt x="78" y="84"/>
                    </a:cubicBezTo>
                    <a:cubicBezTo>
                      <a:pt x="42" y="68"/>
                      <a:pt x="19" y="55"/>
                      <a:pt x="9" y="43"/>
                    </a:cubicBezTo>
                    <a:cubicBezTo>
                      <a:pt x="0" y="31"/>
                      <a:pt x="4" y="21"/>
                      <a:pt x="22" y="14"/>
                    </a:cubicBezTo>
                    <a:cubicBezTo>
                      <a:pt x="57" y="0"/>
                      <a:pt x="110" y="7"/>
                      <a:pt x="182" y="37"/>
                    </a:cubicBezTo>
                    <a:cubicBezTo>
                      <a:pt x="217" y="52"/>
                      <a:pt x="240" y="65"/>
                      <a:pt x="249" y="77"/>
                    </a:cubicBezTo>
                    <a:cubicBezTo>
                      <a:pt x="259" y="89"/>
                      <a:pt x="255" y="98"/>
                      <a:pt x="237" y="105"/>
                    </a:cubicBezTo>
                    <a:close/>
                    <a:moveTo>
                      <a:pt x="56" y="29"/>
                    </a:moveTo>
                    <a:cubicBezTo>
                      <a:pt x="42" y="35"/>
                      <a:pt x="60" y="48"/>
                      <a:pt x="111" y="69"/>
                    </a:cubicBezTo>
                    <a:cubicBezTo>
                      <a:pt x="158" y="89"/>
                      <a:pt x="189" y="96"/>
                      <a:pt x="203" y="90"/>
                    </a:cubicBezTo>
                    <a:cubicBezTo>
                      <a:pt x="216" y="85"/>
                      <a:pt x="199" y="72"/>
                      <a:pt x="150" y="51"/>
                    </a:cubicBezTo>
                    <a:cubicBezTo>
                      <a:pt x="101" y="31"/>
                      <a:pt x="70" y="24"/>
                      <a:pt x="56" y="29"/>
                    </a:cubicBezTo>
                    <a:close/>
                  </a:path>
                </a:pathLst>
              </a:cu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52"/>
              <p:cNvSpPr>
                <a:spLocks/>
              </p:cNvSpPr>
              <p:nvPr/>
            </p:nvSpPr>
            <p:spPr bwMode="auto">
              <a:xfrm>
                <a:off x="2902" y="2403"/>
                <a:ext cx="681" cy="281"/>
              </a:xfrm>
              <a:custGeom>
                <a:avLst/>
                <a:gdLst>
                  <a:gd name="T0" fmla="*/ 187 w 288"/>
                  <a:gd name="T1" fmla="*/ 88 h 119"/>
                  <a:gd name="T2" fmla="*/ 250 w 288"/>
                  <a:gd name="T3" fmla="*/ 62 h 119"/>
                  <a:gd name="T4" fmla="*/ 288 w 288"/>
                  <a:gd name="T5" fmla="*/ 78 h 119"/>
                  <a:gd name="T6" fmla="*/ 189 w 288"/>
                  <a:gd name="T7" fmla="*/ 119 h 119"/>
                  <a:gd name="T8" fmla="*/ 173 w 288"/>
                  <a:gd name="T9" fmla="*/ 112 h 119"/>
                  <a:gd name="T10" fmla="*/ 148 w 288"/>
                  <a:gd name="T11" fmla="*/ 99 h 119"/>
                  <a:gd name="T12" fmla="*/ 135 w 288"/>
                  <a:gd name="T13" fmla="*/ 85 h 119"/>
                  <a:gd name="T14" fmla="*/ 129 w 288"/>
                  <a:gd name="T15" fmla="*/ 72 h 119"/>
                  <a:gd name="T16" fmla="*/ 128 w 288"/>
                  <a:gd name="T17" fmla="*/ 61 h 119"/>
                  <a:gd name="T18" fmla="*/ 127 w 288"/>
                  <a:gd name="T19" fmla="*/ 51 h 119"/>
                  <a:gd name="T20" fmla="*/ 124 w 288"/>
                  <a:gd name="T21" fmla="*/ 43 h 119"/>
                  <a:gd name="T22" fmla="*/ 117 w 288"/>
                  <a:gd name="T23" fmla="*/ 35 h 119"/>
                  <a:gd name="T24" fmla="*/ 105 w 288"/>
                  <a:gd name="T25" fmla="*/ 29 h 119"/>
                  <a:gd name="T26" fmla="*/ 79 w 288"/>
                  <a:gd name="T27" fmla="*/ 23 h 119"/>
                  <a:gd name="T28" fmla="*/ 56 w 288"/>
                  <a:gd name="T29" fmla="*/ 27 h 119"/>
                  <a:gd name="T30" fmla="*/ 41 w 288"/>
                  <a:gd name="T31" fmla="*/ 51 h 119"/>
                  <a:gd name="T32" fmla="*/ 0 w 288"/>
                  <a:gd name="T33" fmla="*/ 34 h 119"/>
                  <a:gd name="T34" fmla="*/ 26 w 288"/>
                  <a:gd name="T35" fmla="*/ 9 h 119"/>
                  <a:gd name="T36" fmla="*/ 51 w 288"/>
                  <a:gd name="T37" fmla="*/ 2 h 119"/>
                  <a:gd name="T38" fmla="*/ 78 w 288"/>
                  <a:gd name="T39" fmla="*/ 1 h 119"/>
                  <a:gd name="T40" fmla="*/ 106 w 288"/>
                  <a:gd name="T41" fmla="*/ 5 h 119"/>
                  <a:gd name="T42" fmla="*/ 134 w 288"/>
                  <a:gd name="T43" fmla="*/ 14 h 119"/>
                  <a:gd name="T44" fmla="*/ 157 w 288"/>
                  <a:gd name="T45" fmla="*/ 26 h 119"/>
                  <a:gd name="T46" fmla="*/ 169 w 288"/>
                  <a:gd name="T47" fmla="*/ 38 h 119"/>
                  <a:gd name="T48" fmla="*/ 174 w 288"/>
                  <a:gd name="T49" fmla="*/ 50 h 119"/>
                  <a:gd name="T50" fmla="*/ 174 w 288"/>
                  <a:gd name="T51" fmla="*/ 62 h 119"/>
                  <a:gd name="T52" fmla="*/ 175 w 288"/>
                  <a:gd name="T53" fmla="*/ 70 h 119"/>
                  <a:gd name="T54" fmla="*/ 176 w 288"/>
                  <a:gd name="T55" fmla="*/ 77 h 119"/>
                  <a:gd name="T56" fmla="*/ 180 w 288"/>
                  <a:gd name="T57" fmla="*/ 83 h 119"/>
                  <a:gd name="T58" fmla="*/ 187 w 288"/>
                  <a:gd name="T59" fmla="*/ 8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8" h="119">
                    <a:moveTo>
                      <a:pt x="187" y="88"/>
                    </a:moveTo>
                    <a:cubicBezTo>
                      <a:pt x="250" y="62"/>
                      <a:pt x="250" y="62"/>
                      <a:pt x="250" y="62"/>
                    </a:cubicBezTo>
                    <a:cubicBezTo>
                      <a:pt x="288" y="78"/>
                      <a:pt x="288" y="78"/>
                      <a:pt x="288" y="78"/>
                    </a:cubicBezTo>
                    <a:cubicBezTo>
                      <a:pt x="189" y="119"/>
                      <a:pt x="189" y="119"/>
                      <a:pt x="189" y="119"/>
                    </a:cubicBezTo>
                    <a:cubicBezTo>
                      <a:pt x="173" y="112"/>
                      <a:pt x="173" y="112"/>
                      <a:pt x="173" y="112"/>
                    </a:cubicBezTo>
                    <a:cubicBezTo>
                      <a:pt x="163" y="108"/>
                      <a:pt x="154" y="103"/>
                      <a:pt x="148" y="99"/>
                    </a:cubicBezTo>
                    <a:cubicBezTo>
                      <a:pt x="142" y="94"/>
                      <a:pt x="138" y="89"/>
                      <a:pt x="135" y="85"/>
                    </a:cubicBezTo>
                    <a:cubicBezTo>
                      <a:pt x="132" y="81"/>
                      <a:pt x="130" y="76"/>
                      <a:pt x="129" y="72"/>
                    </a:cubicBezTo>
                    <a:cubicBezTo>
                      <a:pt x="129" y="68"/>
                      <a:pt x="128" y="64"/>
                      <a:pt x="128" y="61"/>
                    </a:cubicBezTo>
                    <a:cubicBezTo>
                      <a:pt x="128" y="57"/>
                      <a:pt x="128" y="54"/>
                      <a:pt x="127" y="51"/>
                    </a:cubicBezTo>
                    <a:cubicBezTo>
                      <a:pt x="127" y="48"/>
                      <a:pt x="125" y="45"/>
                      <a:pt x="124" y="43"/>
                    </a:cubicBezTo>
                    <a:cubicBezTo>
                      <a:pt x="122" y="40"/>
                      <a:pt x="120" y="38"/>
                      <a:pt x="117" y="35"/>
                    </a:cubicBezTo>
                    <a:cubicBezTo>
                      <a:pt x="114" y="33"/>
                      <a:pt x="110" y="31"/>
                      <a:pt x="105" y="29"/>
                    </a:cubicBezTo>
                    <a:cubicBezTo>
                      <a:pt x="96" y="26"/>
                      <a:pt x="88" y="24"/>
                      <a:pt x="79" y="23"/>
                    </a:cubicBezTo>
                    <a:cubicBezTo>
                      <a:pt x="71" y="23"/>
                      <a:pt x="63" y="24"/>
                      <a:pt x="56" y="27"/>
                    </a:cubicBezTo>
                    <a:cubicBezTo>
                      <a:pt x="43" y="32"/>
                      <a:pt x="38" y="40"/>
                      <a:pt x="41" y="51"/>
                    </a:cubicBezTo>
                    <a:cubicBezTo>
                      <a:pt x="0" y="34"/>
                      <a:pt x="0" y="34"/>
                      <a:pt x="0" y="34"/>
                    </a:cubicBezTo>
                    <a:cubicBezTo>
                      <a:pt x="1" y="24"/>
                      <a:pt x="10" y="16"/>
                      <a:pt x="26" y="9"/>
                    </a:cubicBezTo>
                    <a:cubicBezTo>
                      <a:pt x="34" y="6"/>
                      <a:pt x="42" y="3"/>
                      <a:pt x="51" y="2"/>
                    </a:cubicBezTo>
                    <a:cubicBezTo>
                      <a:pt x="59" y="1"/>
                      <a:pt x="68" y="0"/>
                      <a:pt x="78" y="1"/>
                    </a:cubicBezTo>
                    <a:cubicBezTo>
                      <a:pt x="87" y="1"/>
                      <a:pt x="97" y="3"/>
                      <a:pt x="106" y="5"/>
                    </a:cubicBezTo>
                    <a:cubicBezTo>
                      <a:pt x="116" y="7"/>
                      <a:pt x="125" y="10"/>
                      <a:pt x="134" y="14"/>
                    </a:cubicBezTo>
                    <a:cubicBezTo>
                      <a:pt x="144" y="18"/>
                      <a:pt x="151" y="22"/>
                      <a:pt x="157" y="26"/>
                    </a:cubicBezTo>
                    <a:cubicBezTo>
                      <a:pt x="162" y="30"/>
                      <a:pt x="166" y="34"/>
                      <a:pt x="169" y="38"/>
                    </a:cubicBezTo>
                    <a:cubicBezTo>
                      <a:pt x="172" y="42"/>
                      <a:pt x="173" y="46"/>
                      <a:pt x="174" y="50"/>
                    </a:cubicBezTo>
                    <a:cubicBezTo>
                      <a:pt x="174" y="54"/>
                      <a:pt x="175" y="58"/>
                      <a:pt x="174" y="62"/>
                    </a:cubicBezTo>
                    <a:cubicBezTo>
                      <a:pt x="174" y="65"/>
                      <a:pt x="175" y="67"/>
                      <a:pt x="175" y="70"/>
                    </a:cubicBezTo>
                    <a:cubicBezTo>
                      <a:pt x="175" y="73"/>
                      <a:pt x="175" y="75"/>
                      <a:pt x="176" y="77"/>
                    </a:cubicBezTo>
                    <a:cubicBezTo>
                      <a:pt x="177" y="80"/>
                      <a:pt x="178" y="82"/>
                      <a:pt x="180" y="83"/>
                    </a:cubicBezTo>
                    <a:cubicBezTo>
                      <a:pt x="182" y="85"/>
                      <a:pt x="184" y="87"/>
                      <a:pt x="187" y="88"/>
                    </a:cubicBezTo>
                    <a:close/>
                  </a:path>
                </a:pathLst>
              </a:cu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53"/>
              <p:cNvSpPr>
                <a:spLocks noEditPoints="1"/>
              </p:cNvSpPr>
              <p:nvPr/>
            </p:nvSpPr>
            <p:spPr bwMode="auto">
              <a:xfrm>
                <a:off x="3732" y="1598"/>
                <a:ext cx="613" cy="284"/>
              </a:xfrm>
              <a:custGeom>
                <a:avLst/>
                <a:gdLst>
                  <a:gd name="T0" fmla="*/ 237 w 259"/>
                  <a:gd name="T1" fmla="*/ 105 h 120"/>
                  <a:gd name="T2" fmla="*/ 78 w 259"/>
                  <a:gd name="T3" fmla="*/ 84 h 120"/>
                  <a:gd name="T4" fmla="*/ 9 w 259"/>
                  <a:gd name="T5" fmla="*/ 43 h 120"/>
                  <a:gd name="T6" fmla="*/ 22 w 259"/>
                  <a:gd name="T7" fmla="*/ 14 h 120"/>
                  <a:gd name="T8" fmla="*/ 182 w 259"/>
                  <a:gd name="T9" fmla="*/ 37 h 120"/>
                  <a:gd name="T10" fmla="*/ 249 w 259"/>
                  <a:gd name="T11" fmla="*/ 77 h 120"/>
                  <a:gd name="T12" fmla="*/ 237 w 259"/>
                  <a:gd name="T13" fmla="*/ 105 h 120"/>
                  <a:gd name="T14" fmla="*/ 56 w 259"/>
                  <a:gd name="T15" fmla="*/ 29 h 120"/>
                  <a:gd name="T16" fmla="*/ 111 w 259"/>
                  <a:gd name="T17" fmla="*/ 69 h 120"/>
                  <a:gd name="T18" fmla="*/ 203 w 259"/>
                  <a:gd name="T19" fmla="*/ 90 h 120"/>
                  <a:gd name="T20" fmla="*/ 150 w 259"/>
                  <a:gd name="T21" fmla="*/ 51 h 120"/>
                  <a:gd name="T22" fmla="*/ 56 w 259"/>
                  <a:gd name="T23" fmla="*/ 2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120">
                    <a:moveTo>
                      <a:pt x="237" y="105"/>
                    </a:moveTo>
                    <a:cubicBezTo>
                      <a:pt x="202" y="120"/>
                      <a:pt x="149" y="113"/>
                      <a:pt x="78" y="84"/>
                    </a:cubicBezTo>
                    <a:cubicBezTo>
                      <a:pt x="42" y="68"/>
                      <a:pt x="19" y="55"/>
                      <a:pt x="9" y="43"/>
                    </a:cubicBezTo>
                    <a:cubicBezTo>
                      <a:pt x="0" y="31"/>
                      <a:pt x="4" y="21"/>
                      <a:pt x="22" y="14"/>
                    </a:cubicBezTo>
                    <a:cubicBezTo>
                      <a:pt x="57" y="0"/>
                      <a:pt x="110" y="7"/>
                      <a:pt x="182" y="37"/>
                    </a:cubicBezTo>
                    <a:cubicBezTo>
                      <a:pt x="217" y="52"/>
                      <a:pt x="240" y="65"/>
                      <a:pt x="249" y="77"/>
                    </a:cubicBezTo>
                    <a:cubicBezTo>
                      <a:pt x="259" y="89"/>
                      <a:pt x="255" y="98"/>
                      <a:pt x="237" y="105"/>
                    </a:cubicBezTo>
                    <a:close/>
                    <a:moveTo>
                      <a:pt x="56" y="29"/>
                    </a:moveTo>
                    <a:cubicBezTo>
                      <a:pt x="42" y="35"/>
                      <a:pt x="60" y="48"/>
                      <a:pt x="111" y="69"/>
                    </a:cubicBezTo>
                    <a:cubicBezTo>
                      <a:pt x="158" y="89"/>
                      <a:pt x="189" y="96"/>
                      <a:pt x="203" y="90"/>
                    </a:cubicBezTo>
                    <a:cubicBezTo>
                      <a:pt x="216" y="85"/>
                      <a:pt x="199" y="72"/>
                      <a:pt x="150" y="51"/>
                    </a:cubicBezTo>
                    <a:cubicBezTo>
                      <a:pt x="101" y="31"/>
                      <a:pt x="70" y="24"/>
                      <a:pt x="56" y="2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54"/>
              <p:cNvSpPr>
                <a:spLocks/>
              </p:cNvSpPr>
              <p:nvPr/>
            </p:nvSpPr>
            <p:spPr bwMode="auto">
              <a:xfrm>
                <a:off x="3993" y="1499"/>
                <a:ext cx="626" cy="265"/>
              </a:xfrm>
              <a:custGeom>
                <a:avLst/>
                <a:gdLst>
                  <a:gd name="T0" fmla="*/ 191 w 265"/>
                  <a:gd name="T1" fmla="*/ 112 h 112"/>
                  <a:gd name="T2" fmla="*/ 150 w 265"/>
                  <a:gd name="T3" fmla="*/ 96 h 112"/>
                  <a:gd name="T4" fmla="*/ 201 w 265"/>
                  <a:gd name="T5" fmla="*/ 88 h 112"/>
                  <a:gd name="T6" fmla="*/ 213 w 265"/>
                  <a:gd name="T7" fmla="*/ 76 h 112"/>
                  <a:gd name="T8" fmla="*/ 198 w 265"/>
                  <a:gd name="T9" fmla="*/ 65 h 112"/>
                  <a:gd name="T10" fmla="*/ 168 w 265"/>
                  <a:gd name="T11" fmla="*/ 59 h 112"/>
                  <a:gd name="T12" fmla="*/ 137 w 265"/>
                  <a:gd name="T13" fmla="*/ 66 h 112"/>
                  <a:gd name="T14" fmla="*/ 123 w 265"/>
                  <a:gd name="T15" fmla="*/ 72 h 112"/>
                  <a:gd name="T16" fmla="*/ 87 w 265"/>
                  <a:gd name="T17" fmla="*/ 57 h 112"/>
                  <a:gd name="T18" fmla="*/ 100 w 265"/>
                  <a:gd name="T19" fmla="*/ 52 h 112"/>
                  <a:gd name="T20" fmla="*/ 102 w 265"/>
                  <a:gd name="T21" fmla="*/ 28 h 112"/>
                  <a:gd name="T22" fmla="*/ 54 w 265"/>
                  <a:gd name="T23" fmla="*/ 27 h 112"/>
                  <a:gd name="T24" fmla="*/ 38 w 265"/>
                  <a:gd name="T25" fmla="*/ 44 h 112"/>
                  <a:gd name="T26" fmla="*/ 0 w 265"/>
                  <a:gd name="T27" fmla="*/ 29 h 112"/>
                  <a:gd name="T28" fmla="*/ 26 w 265"/>
                  <a:gd name="T29" fmla="*/ 9 h 112"/>
                  <a:gd name="T30" fmla="*/ 76 w 265"/>
                  <a:gd name="T31" fmla="*/ 0 h 112"/>
                  <a:gd name="T32" fmla="*/ 126 w 265"/>
                  <a:gd name="T33" fmla="*/ 11 h 112"/>
                  <a:gd name="T34" fmla="*/ 148 w 265"/>
                  <a:gd name="T35" fmla="*/ 44 h 112"/>
                  <a:gd name="T36" fmla="*/ 149 w 265"/>
                  <a:gd name="T37" fmla="*/ 45 h 112"/>
                  <a:gd name="T38" fmla="*/ 190 w 265"/>
                  <a:gd name="T39" fmla="*/ 41 h 112"/>
                  <a:gd name="T40" fmla="*/ 232 w 265"/>
                  <a:gd name="T41" fmla="*/ 51 h 112"/>
                  <a:gd name="T42" fmla="*/ 264 w 265"/>
                  <a:gd name="T43" fmla="*/ 77 h 112"/>
                  <a:gd name="T44" fmla="*/ 239 w 265"/>
                  <a:gd name="T45" fmla="*/ 101 h 112"/>
                  <a:gd name="T46" fmla="*/ 191 w 265"/>
                  <a:gd name="T47"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5" h="112">
                    <a:moveTo>
                      <a:pt x="191" y="112"/>
                    </a:moveTo>
                    <a:cubicBezTo>
                      <a:pt x="150" y="96"/>
                      <a:pt x="150" y="96"/>
                      <a:pt x="150" y="96"/>
                    </a:cubicBezTo>
                    <a:cubicBezTo>
                      <a:pt x="171" y="96"/>
                      <a:pt x="187" y="93"/>
                      <a:pt x="201" y="88"/>
                    </a:cubicBezTo>
                    <a:cubicBezTo>
                      <a:pt x="209" y="84"/>
                      <a:pt x="213" y="80"/>
                      <a:pt x="213" y="76"/>
                    </a:cubicBezTo>
                    <a:cubicBezTo>
                      <a:pt x="212" y="72"/>
                      <a:pt x="207" y="68"/>
                      <a:pt x="198" y="65"/>
                    </a:cubicBezTo>
                    <a:cubicBezTo>
                      <a:pt x="189" y="61"/>
                      <a:pt x="179" y="59"/>
                      <a:pt x="168" y="59"/>
                    </a:cubicBezTo>
                    <a:cubicBezTo>
                      <a:pt x="157" y="59"/>
                      <a:pt x="147" y="62"/>
                      <a:pt x="137" y="66"/>
                    </a:cubicBezTo>
                    <a:cubicBezTo>
                      <a:pt x="123" y="72"/>
                      <a:pt x="123" y="72"/>
                      <a:pt x="123" y="72"/>
                    </a:cubicBezTo>
                    <a:cubicBezTo>
                      <a:pt x="87" y="57"/>
                      <a:pt x="87" y="57"/>
                      <a:pt x="87" y="57"/>
                    </a:cubicBezTo>
                    <a:cubicBezTo>
                      <a:pt x="100" y="52"/>
                      <a:pt x="100" y="52"/>
                      <a:pt x="100" y="52"/>
                    </a:cubicBezTo>
                    <a:cubicBezTo>
                      <a:pt x="119" y="44"/>
                      <a:pt x="120" y="36"/>
                      <a:pt x="102" y="28"/>
                    </a:cubicBezTo>
                    <a:cubicBezTo>
                      <a:pt x="85" y="21"/>
                      <a:pt x="69" y="21"/>
                      <a:pt x="54" y="27"/>
                    </a:cubicBezTo>
                    <a:cubicBezTo>
                      <a:pt x="44" y="31"/>
                      <a:pt x="39" y="37"/>
                      <a:pt x="38" y="44"/>
                    </a:cubicBezTo>
                    <a:cubicBezTo>
                      <a:pt x="0" y="29"/>
                      <a:pt x="0" y="29"/>
                      <a:pt x="0" y="29"/>
                    </a:cubicBezTo>
                    <a:cubicBezTo>
                      <a:pt x="3" y="21"/>
                      <a:pt x="12" y="15"/>
                      <a:pt x="26" y="9"/>
                    </a:cubicBezTo>
                    <a:cubicBezTo>
                      <a:pt x="41" y="3"/>
                      <a:pt x="58" y="0"/>
                      <a:pt x="76" y="0"/>
                    </a:cubicBezTo>
                    <a:cubicBezTo>
                      <a:pt x="94" y="1"/>
                      <a:pt x="111" y="4"/>
                      <a:pt x="126" y="11"/>
                    </a:cubicBezTo>
                    <a:cubicBezTo>
                      <a:pt x="154" y="22"/>
                      <a:pt x="161" y="33"/>
                      <a:pt x="148" y="44"/>
                    </a:cubicBezTo>
                    <a:cubicBezTo>
                      <a:pt x="149" y="45"/>
                      <a:pt x="149" y="45"/>
                      <a:pt x="149" y="45"/>
                    </a:cubicBezTo>
                    <a:cubicBezTo>
                      <a:pt x="162" y="41"/>
                      <a:pt x="175" y="40"/>
                      <a:pt x="190" y="41"/>
                    </a:cubicBezTo>
                    <a:cubicBezTo>
                      <a:pt x="205" y="42"/>
                      <a:pt x="219" y="46"/>
                      <a:pt x="232" y="51"/>
                    </a:cubicBezTo>
                    <a:cubicBezTo>
                      <a:pt x="252" y="59"/>
                      <a:pt x="263" y="68"/>
                      <a:pt x="264" y="77"/>
                    </a:cubicBezTo>
                    <a:cubicBezTo>
                      <a:pt x="265" y="86"/>
                      <a:pt x="257" y="94"/>
                      <a:pt x="239" y="101"/>
                    </a:cubicBezTo>
                    <a:cubicBezTo>
                      <a:pt x="223" y="108"/>
                      <a:pt x="207" y="111"/>
                      <a:pt x="191" y="11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55"/>
              <p:cNvSpPr>
                <a:spLocks/>
              </p:cNvSpPr>
              <p:nvPr/>
            </p:nvSpPr>
            <p:spPr bwMode="auto">
              <a:xfrm>
                <a:off x="4177" y="266"/>
                <a:ext cx="2542" cy="989"/>
              </a:xfrm>
              <a:custGeom>
                <a:avLst/>
                <a:gdLst>
                  <a:gd name="T0" fmla="*/ 691 w 2542"/>
                  <a:gd name="T1" fmla="*/ 0 h 989"/>
                  <a:gd name="T2" fmla="*/ 1071 w 2542"/>
                  <a:gd name="T3" fmla="*/ 149 h 989"/>
                  <a:gd name="T4" fmla="*/ 0 w 2542"/>
                  <a:gd name="T5" fmla="*/ 568 h 989"/>
                  <a:gd name="T6" fmla="*/ 1071 w 2542"/>
                  <a:gd name="T7" fmla="*/ 989 h 989"/>
                  <a:gd name="T8" fmla="*/ 2145 w 2542"/>
                  <a:gd name="T9" fmla="*/ 568 h 989"/>
                  <a:gd name="T10" fmla="*/ 2542 w 2542"/>
                  <a:gd name="T11" fmla="*/ 724 h 989"/>
                  <a:gd name="T12" fmla="*/ 2542 w 2542"/>
                  <a:gd name="T13" fmla="*/ 0 h 989"/>
                  <a:gd name="T14" fmla="*/ 691 w 2542"/>
                  <a:gd name="T15" fmla="*/ 0 h 9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42" h="989">
                    <a:moveTo>
                      <a:pt x="691" y="0"/>
                    </a:moveTo>
                    <a:lnTo>
                      <a:pt x="1071" y="149"/>
                    </a:lnTo>
                    <a:lnTo>
                      <a:pt x="0" y="568"/>
                    </a:lnTo>
                    <a:lnTo>
                      <a:pt x="1071" y="989"/>
                    </a:lnTo>
                    <a:lnTo>
                      <a:pt x="2145" y="568"/>
                    </a:lnTo>
                    <a:lnTo>
                      <a:pt x="2542" y="724"/>
                    </a:lnTo>
                    <a:lnTo>
                      <a:pt x="2542" y="0"/>
                    </a:lnTo>
                    <a:lnTo>
                      <a:pt x="691" y="0"/>
                    </a:lnTo>
                    <a:close/>
                  </a:path>
                </a:pathLst>
              </a:custGeom>
              <a:gradFill flip="none" rotWithShape="1">
                <a:gsLst>
                  <a:gs pos="22000">
                    <a:srgbClr val="E1FCFB"/>
                  </a:gs>
                  <a:gs pos="100000">
                    <a:srgbClr val="B0F7F4"/>
                  </a:gs>
                  <a:gs pos="0">
                    <a:schemeClr val="bg1"/>
                  </a:gs>
                </a:gsLst>
                <a:lin ang="81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56"/>
              <p:cNvSpPr>
                <a:spLocks noEditPoints="1"/>
              </p:cNvSpPr>
              <p:nvPr/>
            </p:nvSpPr>
            <p:spPr bwMode="auto">
              <a:xfrm>
                <a:off x="4782" y="741"/>
                <a:ext cx="613" cy="284"/>
              </a:xfrm>
              <a:custGeom>
                <a:avLst/>
                <a:gdLst>
                  <a:gd name="T0" fmla="*/ 237 w 259"/>
                  <a:gd name="T1" fmla="*/ 105 h 120"/>
                  <a:gd name="T2" fmla="*/ 78 w 259"/>
                  <a:gd name="T3" fmla="*/ 84 h 120"/>
                  <a:gd name="T4" fmla="*/ 9 w 259"/>
                  <a:gd name="T5" fmla="*/ 43 h 120"/>
                  <a:gd name="T6" fmla="*/ 22 w 259"/>
                  <a:gd name="T7" fmla="*/ 14 h 120"/>
                  <a:gd name="T8" fmla="*/ 182 w 259"/>
                  <a:gd name="T9" fmla="*/ 37 h 120"/>
                  <a:gd name="T10" fmla="*/ 249 w 259"/>
                  <a:gd name="T11" fmla="*/ 77 h 120"/>
                  <a:gd name="T12" fmla="*/ 237 w 259"/>
                  <a:gd name="T13" fmla="*/ 105 h 120"/>
                  <a:gd name="T14" fmla="*/ 56 w 259"/>
                  <a:gd name="T15" fmla="*/ 29 h 120"/>
                  <a:gd name="T16" fmla="*/ 111 w 259"/>
                  <a:gd name="T17" fmla="*/ 69 h 120"/>
                  <a:gd name="T18" fmla="*/ 203 w 259"/>
                  <a:gd name="T19" fmla="*/ 90 h 120"/>
                  <a:gd name="T20" fmla="*/ 150 w 259"/>
                  <a:gd name="T21" fmla="*/ 51 h 120"/>
                  <a:gd name="T22" fmla="*/ 56 w 259"/>
                  <a:gd name="T23" fmla="*/ 2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120">
                    <a:moveTo>
                      <a:pt x="237" y="105"/>
                    </a:moveTo>
                    <a:cubicBezTo>
                      <a:pt x="202" y="120"/>
                      <a:pt x="149" y="113"/>
                      <a:pt x="78" y="84"/>
                    </a:cubicBezTo>
                    <a:cubicBezTo>
                      <a:pt x="42" y="68"/>
                      <a:pt x="19" y="55"/>
                      <a:pt x="9" y="43"/>
                    </a:cubicBezTo>
                    <a:cubicBezTo>
                      <a:pt x="0" y="31"/>
                      <a:pt x="4" y="21"/>
                      <a:pt x="22" y="14"/>
                    </a:cubicBezTo>
                    <a:cubicBezTo>
                      <a:pt x="57" y="0"/>
                      <a:pt x="110" y="7"/>
                      <a:pt x="182" y="37"/>
                    </a:cubicBezTo>
                    <a:cubicBezTo>
                      <a:pt x="217" y="52"/>
                      <a:pt x="240" y="65"/>
                      <a:pt x="249" y="77"/>
                    </a:cubicBezTo>
                    <a:cubicBezTo>
                      <a:pt x="259" y="89"/>
                      <a:pt x="255" y="98"/>
                      <a:pt x="237" y="105"/>
                    </a:cubicBezTo>
                    <a:close/>
                    <a:moveTo>
                      <a:pt x="56" y="29"/>
                    </a:moveTo>
                    <a:cubicBezTo>
                      <a:pt x="42" y="35"/>
                      <a:pt x="60" y="48"/>
                      <a:pt x="111" y="69"/>
                    </a:cubicBezTo>
                    <a:cubicBezTo>
                      <a:pt x="158" y="89"/>
                      <a:pt x="189" y="96"/>
                      <a:pt x="203" y="90"/>
                    </a:cubicBezTo>
                    <a:cubicBezTo>
                      <a:pt x="216" y="85"/>
                      <a:pt x="199" y="72"/>
                      <a:pt x="150" y="51"/>
                    </a:cubicBezTo>
                    <a:cubicBezTo>
                      <a:pt x="101" y="31"/>
                      <a:pt x="70" y="24"/>
                      <a:pt x="56" y="29"/>
                    </a:cubicBezTo>
                    <a:close/>
                  </a:path>
                </a:pathLst>
              </a:cu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57"/>
              <p:cNvSpPr>
                <a:spLocks noEditPoints="1"/>
              </p:cNvSpPr>
              <p:nvPr/>
            </p:nvSpPr>
            <p:spPr bwMode="auto">
              <a:xfrm>
                <a:off x="5144" y="623"/>
                <a:ext cx="570" cy="258"/>
              </a:xfrm>
              <a:custGeom>
                <a:avLst/>
                <a:gdLst>
                  <a:gd name="T0" fmla="*/ 31 w 241"/>
                  <a:gd name="T1" fmla="*/ 0 h 109"/>
                  <a:gd name="T2" fmla="*/ 164 w 241"/>
                  <a:gd name="T3" fmla="*/ 55 h 109"/>
                  <a:gd name="T4" fmla="*/ 181 w 241"/>
                  <a:gd name="T5" fmla="*/ 48 h 109"/>
                  <a:gd name="T6" fmla="*/ 216 w 241"/>
                  <a:gd name="T7" fmla="*/ 62 h 109"/>
                  <a:gd name="T8" fmla="*/ 198 w 241"/>
                  <a:gd name="T9" fmla="*/ 70 h 109"/>
                  <a:gd name="T10" fmla="*/ 241 w 241"/>
                  <a:gd name="T11" fmla="*/ 87 h 109"/>
                  <a:gd name="T12" fmla="*/ 211 w 241"/>
                  <a:gd name="T13" fmla="*/ 100 h 109"/>
                  <a:gd name="T14" fmla="*/ 168 w 241"/>
                  <a:gd name="T15" fmla="*/ 82 h 109"/>
                  <a:gd name="T16" fmla="*/ 103 w 241"/>
                  <a:gd name="T17" fmla="*/ 109 h 109"/>
                  <a:gd name="T18" fmla="*/ 67 w 241"/>
                  <a:gd name="T19" fmla="*/ 94 h 109"/>
                  <a:gd name="T20" fmla="*/ 55 w 241"/>
                  <a:gd name="T21" fmla="*/ 74 h 109"/>
                  <a:gd name="T22" fmla="*/ 40 w 241"/>
                  <a:gd name="T23" fmla="*/ 53 h 109"/>
                  <a:gd name="T24" fmla="*/ 21 w 241"/>
                  <a:gd name="T25" fmla="*/ 32 h 109"/>
                  <a:gd name="T26" fmla="*/ 0 w 241"/>
                  <a:gd name="T27" fmla="*/ 13 h 109"/>
                  <a:gd name="T28" fmla="*/ 31 w 241"/>
                  <a:gd name="T29" fmla="*/ 0 h 109"/>
                  <a:gd name="T30" fmla="*/ 98 w 241"/>
                  <a:gd name="T31" fmla="*/ 82 h 109"/>
                  <a:gd name="T32" fmla="*/ 134 w 241"/>
                  <a:gd name="T33" fmla="*/ 68 h 109"/>
                  <a:gd name="T34" fmla="*/ 60 w 241"/>
                  <a:gd name="T35" fmla="*/ 37 h 109"/>
                  <a:gd name="T36" fmla="*/ 72 w 241"/>
                  <a:gd name="T37" fmla="*/ 48 h 109"/>
                  <a:gd name="T38" fmla="*/ 82 w 241"/>
                  <a:gd name="T39" fmla="*/ 60 h 109"/>
                  <a:gd name="T40" fmla="*/ 91 w 241"/>
                  <a:gd name="T41" fmla="*/ 71 h 109"/>
                  <a:gd name="T42" fmla="*/ 98 w 241"/>
                  <a:gd name="T43" fmla="*/ 8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1" h="109">
                    <a:moveTo>
                      <a:pt x="31" y="0"/>
                    </a:moveTo>
                    <a:cubicBezTo>
                      <a:pt x="164" y="55"/>
                      <a:pt x="164" y="55"/>
                      <a:pt x="164" y="55"/>
                    </a:cubicBezTo>
                    <a:cubicBezTo>
                      <a:pt x="181" y="48"/>
                      <a:pt x="181" y="48"/>
                      <a:pt x="181" y="48"/>
                    </a:cubicBezTo>
                    <a:cubicBezTo>
                      <a:pt x="216" y="62"/>
                      <a:pt x="216" y="62"/>
                      <a:pt x="216" y="62"/>
                    </a:cubicBezTo>
                    <a:cubicBezTo>
                      <a:pt x="198" y="70"/>
                      <a:pt x="198" y="70"/>
                      <a:pt x="198" y="70"/>
                    </a:cubicBezTo>
                    <a:cubicBezTo>
                      <a:pt x="241" y="87"/>
                      <a:pt x="241" y="87"/>
                      <a:pt x="241" y="87"/>
                    </a:cubicBezTo>
                    <a:cubicBezTo>
                      <a:pt x="211" y="100"/>
                      <a:pt x="211" y="100"/>
                      <a:pt x="211" y="100"/>
                    </a:cubicBezTo>
                    <a:cubicBezTo>
                      <a:pt x="168" y="82"/>
                      <a:pt x="168" y="82"/>
                      <a:pt x="168" y="82"/>
                    </a:cubicBezTo>
                    <a:cubicBezTo>
                      <a:pt x="103" y="109"/>
                      <a:pt x="103" y="109"/>
                      <a:pt x="103" y="109"/>
                    </a:cubicBezTo>
                    <a:cubicBezTo>
                      <a:pt x="67" y="94"/>
                      <a:pt x="67" y="94"/>
                      <a:pt x="67" y="94"/>
                    </a:cubicBezTo>
                    <a:cubicBezTo>
                      <a:pt x="64" y="87"/>
                      <a:pt x="60" y="81"/>
                      <a:pt x="55" y="74"/>
                    </a:cubicBezTo>
                    <a:cubicBezTo>
                      <a:pt x="50" y="67"/>
                      <a:pt x="45" y="60"/>
                      <a:pt x="40" y="53"/>
                    </a:cubicBezTo>
                    <a:cubicBezTo>
                      <a:pt x="34" y="45"/>
                      <a:pt x="28" y="38"/>
                      <a:pt x="21" y="32"/>
                    </a:cubicBezTo>
                    <a:cubicBezTo>
                      <a:pt x="14" y="25"/>
                      <a:pt x="8" y="18"/>
                      <a:pt x="0" y="13"/>
                    </a:cubicBezTo>
                    <a:lnTo>
                      <a:pt x="31" y="0"/>
                    </a:lnTo>
                    <a:close/>
                    <a:moveTo>
                      <a:pt x="98" y="82"/>
                    </a:moveTo>
                    <a:cubicBezTo>
                      <a:pt x="134" y="68"/>
                      <a:pt x="134" y="68"/>
                      <a:pt x="134" y="68"/>
                    </a:cubicBezTo>
                    <a:cubicBezTo>
                      <a:pt x="60" y="37"/>
                      <a:pt x="60" y="37"/>
                      <a:pt x="60" y="37"/>
                    </a:cubicBezTo>
                    <a:cubicBezTo>
                      <a:pt x="64" y="41"/>
                      <a:pt x="68" y="44"/>
                      <a:pt x="72" y="48"/>
                    </a:cubicBezTo>
                    <a:cubicBezTo>
                      <a:pt x="75" y="52"/>
                      <a:pt x="79" y="56"/>
                      <a:pt x="82" y="60"/>
                    </a:cubicBezTo>
                    <a:cubicBezTo>
                      <a:pt x="85" y="64"/>
                      <a:pt x="88" y="68"/>
                      <a:pt x="91" y="71"/>
                    </a:cubicBezTo>
                    <a:cubicBezTo>
                      <a:pt x="93" y="75"/>
                      <a:pt x="96" y="79"/>
                      <a:pt x="98" y="82"/>
                    </a:cubicBezTo>
                    <a:close/>
                  </a:path>
                </a:pathLst>
              </a:cu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8"/>
              <p:cNvSpPr>
                <a:spLocks/>
              </p:cNvSpPr>
              <p:nvPr/>
            </p:nvSpPr>
            <p:spPr bwMode="auto">
              <a:xfrm>
                <a:off x="6322" y="834"/>
                <a:ext cx="397" cy="312"/>
              </a:xfrm>
              <a:custGeom>
                <a:avLst/>
                <a:gdLst>
                  <a:gd name="T0" fmla="*/ 397 w 397"/>
                  <a:gd name="T1" fmla="*/ 156 h 312"/>
                  <a:gd name="T2" fmla="*/ 0 w 397"/>
                  <a:gd name="T3" fmla="*/ 0 h 312"/>
                  <a:gd name="T4" fmla="*/ 0 w 397"/>
                  <a:gd name="T5" fmla="*/ 156 h 312"/>
                  <a:gd name="T6" fmla="*/ 397 w 397"/>
                  <a:gd name="T7" fmla="*/ 312 h 312"/>
                  <a:gd name="T8" fmla="*/ 397 w 397"/>
                  <a:gd name="T9" fmla="*/ 156 h 312"/>
                </a:gdLst>
                <a:ahLst/>
                <a:cxnLst>
                  <a:cxn ang="0">
                    <a:pos x="T0" y="T1"/>
                  </a:cxn>
                  <a:cxn ang="0">
                    <a:pos x="T2" y="T3"/>
                  </a:cxn>
                  <a:cxn ang="0">
                    <a:pos x="T4" y="T5"/>
                  </a:cxn>
                  <a:cxn ang="0">
                    <a:pos x="T6" y="T7"/>
                  </a:cxn>
                  <a:cxn ang="0">
                    <a:pos x="T8" y="T9"/>
                  </a:cxn>
                </a:cxnLst>
                <a:rect l="0" t="0" r="r" b="b"/>
                <a:pathLst>
                  <a:path w="397" h="312">
                    <a:moveTo>
                      <a:pt x="397" y="156"/>
                    </a:moveTo>
                    <a:lnTo>
                      <a:pt x="0" y="0"/>
                    </a:lnTo>
                    <a:lnTo>
                      <a:pt x="0" y="156"/>
                    </a:lnTo>
                    <a:lnTo>
                      <a:pt x="397" y="312"/>
                    </a:lnTo>
                    <a:lnTo>
                      <a:pt x="397" y="156"/>
                    </a:lnTo>
                    <a:close/>
                  </a:path>
                </a:pathLst>
              </a:custGeom>
              <a:gradFill flip="none" rotWithShape="1">
                <a:gsLst>
                  <a:gs pos="100000">
                    <a:srgbClr val="B0F7F4"/>
                  </a:gs>
                  <a:gs pos="0">
                    <a:srgbClr val="125680"/>
                  </a:gs>
                </a:gsLst>
                <a:lin ang="81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60" name="Rectangle 48"/>
          <p:cNvSpPr>
            <a:spLocks noChangeArrowheads="1"/>
          </p:cNvSpPr>
          <p:nvPr/>
        </p:nvSpPr>
        <p:spPr bwMode="auto">
          <a:xfrm>
            <a:off x="3110" y="6490546"/>
            <a:ext cx="12188890" cy="367454"/>
          </a:xfrm>
          <a:prstGeom prst="rect">
            <a:avLst/>
          </a:prstGeom>
          <a:gradFill flip="none" rotWithShape="1">
            <a:gsLst>
              <a:gs pos="100000">
                <a:srgbClr val="070C1E"/>
              </a:gs>
              <a:gs pos="0">
                <a:srgbClr val="122141"/>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63" name="TextBox 62"/>
          <p:cNvSpPr txBox="1"/>
          <p:nvPr/>
        </p:nvSpPr>
        <p:spPr>
          <a:xfrm>
            <a:off x="826809" y="589490"/>
            <a:ext cx="9385775" cy="615553"/>
          </a:xfrm>
          <a:prstGeom prst="rect">
            <a:avLst/>
          </a:prstGeom>
          <a:noFill/>
        </p:spPr>
        <p:txBody>
          <a:bodyPr wrap="none" lIns="0" tIns="0" rIns="0" bIns="0" rtlCol="0" anchor="ctr">
            <a:spAutoFit/>
          </a:bodyPr>
          <a:lstStyle/>
          <a:p>
            <a:r>
              <a:rPr lang="cy-GB" sz="4000" dirty="0" smtClean="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GEOENGINEERING PUBLIC ACCEPTANCE</a:t>
            </a:r>
            <a:endParaRPr lang="en-US" sz="4000" dirty="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endParaRPr>
          </a:p>
        </p:txBody>
      </p:sp>
      <p:sp>
        <p:nvSpPr>
          <p:cNvPr id="67" name="Snip Single Corner Rectangle 66"/>
          <p:cNvSpPr/>
          <p:nvPr/>
        </p:nvSpPr>
        <p:spPr>
          <a:xfrm>
            <a:off x="4093856" y="5101721"/>
            <a:ext cx="770544" cy="770544"/>
          </a:xfrm>
          <a:prstGeom prst="snip1Rect">
            <a:avLst>
              <a:gd name="adj" fmla="val 26725"/>
            </a:avLst>
          </a:prstGeom>
          <a:gradFill flip="none" rotWithShape="1">
            <a:gsLst>
              <a:gs pos="100000">
                <a:srgbClr val="F6443B"/>
              </a:gs>
              <a:gs pos="0">
                <a:srgbClr val="F9857F"/>
              </a:gs>
            </a:gsLst>
            <a:lin ang="10800000" scaled="1"/>
            <a:tileRect/>
          </a:gradFill>
          <a:ln>
            <a:noFill/>
          </a:ln>
        </p:spPr>
        <p:txBody>
          <a:bodyPr vert="horz" wrap="square" lIns="91440" tIns="45720" rIns="91440" bIns="45720" numCol="1" anchor="t" anchorCtr="0" compatLnSpc="1">
            <a:prstTxWarp prst="textNoShape">
              <a:avLst/>
            </a:prstTxWarp>
          </a:bodyPr>
          <a:lstStyle/>
          <a:p>
            <a:endParaRPr lang="en-US"/>
          </a:p>
        </p:txBody>
      </p:sp>
      <p:grpSp>
        <p:nvGrpSpPr>
          <p:cNvPr id="101" name="Group 100"/>
          <p:cNvGrpSpPr/>
          <p:nvPr/>
        </p:nvGrpSpPr>
        <p:grpSpPr>
          <a:xfrm>
            <a:off x="5389715" y="4090995"/>
            <a:ext cx="770544" cy="770544"/>
            <a:chOff x="5499572" y="3869487"/>
            <a:chExt cx="770544" cy="770544"/>
          </a:xfrm>
        </p:grpSpPr>
        <p:sp>
          <p:nvSpPr>
            <p:cNvPr id="91" name="Snip Single Corner Rectangle 90"/>
            <p:cNvSpPr/>
            <p:nvPr/>
          </p:nvSpPr>
          <p:spPr>
            <a:xfrm>
              <a:off x="5499572" y="3869487"/>
              <a:ext cx="770544" cy="770544"/>
            </a:xfrm>
            <a:prstGeom prst="snip1Rect">
              <a:avLst>
                <a:gd name="adj" fmla="val 26725"/>
              </a:avLst>
            </a:prstGeom>
            <a:gradFill flip="none" rotWithShape="1">
              <a:gsLst>
                <a:gs pos="100000">
                  <a:srgbClr val="69AFC0"/>
                </a:gs>
                <a:gs pos="0">
                  <a:srgbClr val="125680"/>
                </a:gs>
              </a:gsLst>
              <a:lin ang="2700000" scaled="1"/>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84" name="Freeform 3391"/>
            <p:cNvSpPr>
              <a:spLocks noEditPoints="1"/>
            </p:cNvSpPr>
            <p:nvPr/>
          </p:nvSpPr>
          <p:spPr bwMode="auto">
            <a:xfrm>
              <a:off x="5695220" y="4065135"/>
              <a:ext cx="379248" cy="379248"/>
            </a:xfrm>
            <a:custGeom>
              <a:avLst/>
              <a:gdLst>
                <a:gd name="T0" fmla="*/ 400 w 721"/>
                <a:gd name="T1" fmla="*/ 502 h 721"/>
                <a:gd name="T2" fmla="*/ 441 w 721"/>
                <a:gd name="T3" fmla="*/ 487 h 721"/>
                <a:gd name="T4" fmla="*/ 456 w 721"/>
                <a:gd name="T5" fmla="*/ 469 h 721"/>
                <a:gd name="T6" fmla="*/ 477 w 721"/>
                <a:gd name="T7" fmla="*/ 475 h 721"/>
                <a:gd name="T8" fmla="*/ 498 w 721"/>
                <a:gd name="T9" fmla="*/ 505 h 721"/>
                <a:gd name="T10" fmla="*/ 361 w 721"/>
                <a:gd name="T11" fmla="*/ 709 h 721"/>
                <a:gd name="T12" fmla="*/ 315 w 721"/>
                <a:gd name="T13" fmla="*/ 654 h 721"/>
                <a:gd name="T14" fmla="*/ 347 w 721"/>
                <a:gd name="T15" fmla="*/ 606 h 721"/>
                <a:gd name="T16" fmla="*/ 365 w 721"/>
                <a:gd name="T17" fmla="*/ 601 h 721"/>
                <a:gd name="T18" fmla="*/ 387 w 721"/>
                <a:gd name="T19" fmla="*/ 623 h 721"/>
                <a:gd name="T20" fmla="*/ 415 w 721"/>
                <a:gd name="T21" fmla="*/ 691 h 721"/>
                <a:gd name="T22" fmla="*/ 225 w 721"/>
                <a:gd name="T23" fmla="*/ 505 h 721"/>
                <a:gd name="T24" fmla="*/ 245 w 721"/>
                <a:gd name="T25" fmla="*/ 477 h 721"/>
                <a:gd name="T26" fmla="*/ 265 w 721"/>
                <a:gd name="T27" fmla="*/ 469 h 721"/>
                <a:gd name="T28" fmla="*/ 280 w 721"/>
                <a:gd name="T29" fmla="*/ 487 h 721"/>
                <a:gd name="T30" fmla="*/ 321 w 721"/>
                <a:gd name="T31" fmla="*/ 502 h 721"/>
                <a:gd name="T32" fmla="*/ 222 w 721"/>
                <a:gd name="T33" fmla="*/ 511 h 721"/>
                <a:gd name="T34" fmla="*/ 397 w 721"/>
                <a:gd name="T35" fmla="*/ 541 h 721"/>
                <a:gd name="T36" fmla="*/ 385 w 721"/>
                <a:gd name="T37" fmla="*/ 565 h 721"/>
                <a:gd name="T38" fmla="*/ 361 w 721"/>
                <a:gd name="T39" fmla="*/ 577 h 721"/>
                <a:gd name="T40" fmla="*/ 335 w 721"/>
                <a:gd name="T41" fmla="*/ 565 h 721"/>
                <a:gd name="T42" fmla="*/ 325 w 721"/>
                <a:gd name="T43" fmla="*/ 541 h 721"/>
                <a:gd name="T44" fmla="*/ 681 w 721"/>
                <a:gd name="T45" fmla="*/ 552 h 721"/>
                <a:gd name="T46" fmla="*/ 633 w 721"/>
                <a:gd name="T47" fmla="*/ 522 h 721"/>
                <a:gd name="T48" fmla="*/ 524 w 721"/>
                <a:gd name="T49" fmla="*/ 477 h 721"/>
                <a:gd name="T50" fmla="*/ 484 w 721"/>
                <a:gd name="T51" fmla="*/ 448 h 721"/>
                <a:gd name="T52" fmla="*/ 457 w 721"/>
                <a:gd name="T53" fmla="*/ 433 h 721"/>
                <a:gd name="T54" fmla="*/ 466 w 721"/>
                <a:gd name="T55" fmla="*/ 366 h 721"/>
                <a:gd name="T56" fmla="*/ 489 w 721"/>
                <a:gd name="T57" fmla="*/ 322 h 721"/>
                <a:gd name="T58" fmla="*/ 504 w 721"/>
                <a:gd name="T59" fmla="*/ 279 h 721"/>
                <a:gd name="T60" fmla="*/ 513 w 721"/>
                <a:gd name="T61" fmla="*/ 247 h 721"/>
                <a:gd name="T62" fmla="*/ 506 w 721"/>
                <a:gd name="T63" fmla="*/ 215 h 721"/>
                <a:gd name="T64" fmla="*/ 501 w 721"/>
                <a:gd name="T65" fmla="*/ 193 h 721"/>
                <a:gd name="T66" fmla="*/ 527 w 721"/>
                <a:gd name="T67" fmla="*/ 102 h 721"/>
                <a:gd name="T68" fmla="*/ 519 w 721"/>
                <a:gd name="T69" fmla="*/ 51 h 721"/>
                <a:gd name="T70" fmla="*/ 493 w 721"/>
                <a:gd name="T71" fmla="*/ 26 h 721"/>
                <a:gd name="T72" fmla="*/ 453 w 721"/>
                <a:gd name="T73" fmla="*/ 9 h 721"/>
                <a:gd name="T74" fmla="*/ 383 w 721"/>
                <a:gd name="T75" fmla="*/ 0 h 721"/>
                <a:gd name="T76" fmla="*/ 311 w 721"/>
                <a:gd name="T77" fmla="*/ 9 h 721"/>
                <a:gd name="T78" fmla="*/ 271 w 721"/>
                <a:gd name="T79" fmla="*/ 32 h 721"/>
                <a:gd name="T80" fmla="*/ 239 w 721"/>
                <a:gd name="T81" fmla="*/ 50 h 721"/>
                <a:gd name="T82" fmla="*/ 222 w 721"/>
                <a:gd name="T83" fmla="*/ 66 h 721"/>
                <a:gd name="T84" fmla="*/ 211 w 721"/>
                <a:gd name="T85" fmla="*/ 95 h 721"/>
                <a:gd name="T86" fmla="*/ 217 w 721"/>
                <a:gd name="T87" fmla="*/ 164 h 721"/>
                <a:gd name="T88" fmla="*/ 227 w 721"/>
                <a:gd name="T89" fmla="*/ 202 h 721"/>
                <a:gd name="T90" fmla="*/ 212 w 721"/>
                <a:gd name="T91" fmla="*/ 230 h 721"/>
                <a:gd name="T92" fmla="*/ 213 w 721"/>
                <a:gd name="T93" fmla="*/ 263 h 721"/>
                <a:gd name="T94" fmla="*/ 229 w 721"/>
                <a:gd name="T95" fmla="*/ 290 h 721"/>
                <a:gd name="T96" fmla="*/ 243 w 721"/>
                <a:gd name="T97" fmla="*/ 348 h 721"/>
                <a:gd name="T98" fmla="*/ 265 w 721"/>
                <a:gd name="T99" fmla="*/ 378 h 721"/>
                <a:gd name="T100" fmla="*/ 249 w 721"/>
                <a:gd name="T101" fmla="*/ 441 h 721"/>
                <a:gd name="T102" fmla="*/ 209 w 721"/>
                <a:gd name="T103" fmla="*/ 473 h 721"/>
                <a:gd name="T104" fmla="*/ 134 w 721"/>
                <a:gd name="T105" fmla="*/ 502 h 721"/>
                <a:gd name="T106" fmla="*/ 50 w 721"/>
                <a:gd name="T107" fmla="*/ 547 h 721"/>
                <a:gd name="T108" fmla="*/ 28 w 721"/>
                <a:gd name="T109" fmla="*/ 573 h 721"/>
                <a:gd name="T110" fmla="*/ 9 w 721"/>
                <a:gd name="T111" fmla="*/ 629 h 721"/>
                <a:gd name="T112" fmla="*/ 0 w 721"/>
                <a:gd name="T113" fmla="*/ 713 h 721"/>
                <a:gd name="T114" fmla="*/ 709 w 721"/>
                <a:gd name="T115" fmla="*/ 721 h 721"/>
                <a:gd name="T116" fmla="*/ 721 w 721"/>
                <a:gd name="T117" fmla="*/ 709 h 721"/>
                <a:gd name="T118" fmla="*/ 709 w 721"/>
                <a:gd name="T119" fmla="*/ 606 h 721"/>
                <a:gd name="T120" fmla="*/ 691 w 721"/>
                <a:gd name="T121" fmla="*/ 564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21" h="721">
                  <a:moveTo>
                    <a:pt x="415" y="510"/>
                  </a:moveTo>
                  <a:lnTo>
                    <a:pt x="415" y="510"/>
                  </a:lnTo>
                  <a:lnTo>
                    <a:pt x="415" y="510"/>
                  </a:lnTo>
                  <a:lnTo>
                    <a:pt x="400" y="502"/>
                  </a:lnTo>
                  <a:lnTo>
                    <a:pt x="414" y="498"/>
                  </a:lnTo>
                  <a:lnTo>
                    <a:pt x="428" y="493"/>
                  </a:lnTo>
                  <a:lnTo>
                    <a:pt x="434" y="491"/>
                  </a:lnTo>
                  <a:lnTo>
                    <a:pt x="441" y="487"/>
                  </a:lnTo>
                  <a:lnTo>
                    <a:pt x="447" y="482"/>
                  </a:lnTo>
                  <a:lnTo>
                    <a:pt x="453" y="477"/>
                  </a:lnTo>
                  <a:lnTo>
                    <a:pt x="456" y="473"/>
                  </a:lnTo>
                  <a:lnTo>
                    <a:pt x="456" y="469"/>
                  </a:lnTo>
                  <a:lnTo>
                    <a:pt x="456" y="459"/>
                  </a:lnTo>
                  <a:lnTo>
                    <a:pt x="464" y="462"/>
                  </a:lnTo>
                  <a:lnTo>
                    <a:pt x="470" y="469"/>
                  </a:lnTo>
                  <a:lnTo>
                    <a:pt x="477" y="475"/>
                  </a:lnTo>
                  <a:lnTo>
                    <a:pt x="483" y="482"/>
                  </a:lnTo>
                  <a:lnTo>
                    <a:pt x="489" y="489"/>
                  </a:lnTo>
                  <a:lnTo>
                    <a:pt x="495" y="497"/>
                  </a:lnTo>
                  <a:lnTo>
                    <a:pt x="498" y="505"/>
                  </a:lnTo>
                  <a:lnTo>
                    <a:pt x="501" y="511"/>
                  </a:lnTo>
                  <a:lnTo>
                    <a:pt x="522" y="574"/>
                  </a:lnTo>
                  <a:lnTo>
                    <a:pt x="415" y="510"/>
                  </a:lnTo>
                  <a:close/>
                  <a:moveTo>
                    <a:pt x="361" y="709"/>
                  </a:moveTo>
                  <a:lnTo>
                    <a:pt x="293" y="709"/>
                  </a:lnTo>
                  <a:lnTo>
                    <a:pt x="299" y="691"/>
                  </a:lnTo>
                  <a:lnTo>
                    <a:pt x="306" y="672"/>
                  </a:lnTo>
                  <a:lnTo>
                    <a:pt x="315" y="654"/>
                  </a:lnTo>
                  <a:lnTo>
                    <a:pt x="322" y="637"/>
                  </a:lnTo>
                  <a:lnTo>
                    <a:pt x="333" y="623"/>
                  </a:lnTo>
                  <a:lnTo>
                    <a:pt x="342" y="611"/>
                  </a:lnTo>
                  <a:lnTo>
                    <a:pt x="347" y="606"/>
                  </a:lnTo>
                  <a:lnTo>
                    <a:pt x="351" y="604"/>
                  </a:lnTo>
                  <a:lnTo>
                    <a:pt x="356" y="601"/>
                  </a:lnTo>
                  <a:lnTo>
                    <a:pt x="361" y="601"/>
                  </a:lnTo>
                  <a:lnTo>
                    <a:pt x="365" y="601"/>
                  </a:lnTo>
                  <a:lnTo>
                    <a:pt x="370" y="604"/>
                  </a:lnTo>
                  <a:lnTo>
                    <a:pt x="374" y="606"/>
                  </a:lnTo>
                  <a:lnTo>
                    <a:pt x="379" y="611"/>
                  </a:lnTo>
                  <a:lnTo>
                    <a:pt x="387" y="623"/>
                  </a:lnTo>
                  <a:lnTo>
                    <a:pt x="396" y="637"/>
                  </a:lnTo>
                  <a:lnTo>
                    <a:pt x="403" y="654"/>
                  </a:lnTo>
                  <a:lnTo>
                    <a:pt x="410" y="673"/>
                  </a:lnTo>
                  <a:lnTo>
                    <a:pt x="415" y="691"/>
                  </a:lnTo>
                  <a:lnTo>
                    <a:pt x="420" y="709"/>
                  </a:lnTo>
                  <a:lnTo>
                    <a:pt x="361" y="709"/>
                  </a:lnTo>
                  <a:close/>
                  <a:moveTo>
                    <a:pt x="222" y="511"/>
                  </a:moveTo>
                  <a:lnTo>
                    <a:pt x="225" y="505"/>
                  </a:lnTo>
                  <a:lnTo>
                    <a:pt x="229" y="497"/>
                  </a:lnTo>
                  <a:lnTo>
                    <a:pt x="234" y="489"/>
                  </a:lnTo>
                  <a:lnTo>
                    <a:pt x="239" y="483"/>
                  </a:lnTo>
                  <a:lnTo>
                    <a:pt x="245" y="477"/>
                  </a:lnTo>
                  <a:lnTo>
                    <a:pt x="252" y="470"/>
                  </a:lnTo>
                  <a:lnTo>
                    <a:pt x="258" y="464"/>
                  </a:lnTo>
                  <a:lnTo>
                    <a:pt x="265" y="460"/>
                  </a:lnTo>
                  <a:lnTo>
                    <a:pt x="265" y="469"/>
                  </a:lnTo>
                  <a:lnTo>
                    <a:pt x="265" y="473"/>
                  </a:lnTo>
                  <a:lnTo>
                    <a:pt x="267" y="477"/>
                  </a:lnTo>
                  <a:lnTo>
                    <a:pt x="274" y="482"/>
                  </a:lnTo>
                  <a:lnTo>
                    <a:pt x="280" y="487"/>
                  </a:lnTo>
                  <a:lnTo>
                    <a:pt x="286" y="491"/>
                  </a:lnTo>
                  <a:lnTo>
                    <a:pt x="293" y="493"/>
                  </a:lnTo>
                  <a:lnTo>
                    <a:pt x="307" y="498"/>
                  </a:lnTo>
                  <a:lnTo>
                    <a:pt x="321" y="502"/>
                  </a:lnTo>
                  <a:lnTo>
                    <a:pt x="306" y="511"/>
                  </a:lnTo>
                  <a:lnTo>
                    <a:pt x="306" y="511"/>
                  </a:lnTo>
                  <a:lnTo>
                    <a:pt x="202" y="574"/>
                  </a:lnTo>
                  <a:lnTo>
                    <a:pt x="222" y="511"/>
                  </a:lnTo>
                  <a:close/>
                  <a:moveTo>
                    <a:pt x="325" y="528"/>
                  </a:moveTo>
                  <a:lnTo>
                    <a:pt x="361" y="506"/>
                  </a:lnTo>
                  <a:lnTo>
                    <a:pt x="397" y="528"/>
                  </a:lnTo>
                  <a:lnTo>
                    <a:pt x="397" y="541"/>
                  </a:lnTo>
                  <a:lnTo>
                    <a:pt x="396" y="547"/>
                  </a:lnTo>
                  <a:lnTo>
                    <a:pt x="393" y="554"/>
                  </a:lnTo>
                  <a:lnTo>
                    <a:pt x="391" y="560"/>
                  </a:lnTo>
                  <a:lnTo>
                    <a:pt x="385" y="565"/>
                  </a:lnTo>
                  <a:lnTo>
                    <a:pt x="380" y="570"/>
                  </a:lnTo>
                  <a:lnTo>
                    <a:pt x="374" y="573"/>
                  </a:lnTo>
                  <a:lnTo>
                    <a:pt x="367" y="575"/>
                  </a:lnTo>
                  <a:lnTo>
                    <a:pt x="361" y="577"/>
                  </a:lnTo>
                  <a:lnTo>
                    <a:pt x="353" y="575"/>
                  </a:lnTo>
                  <a:lnTo>
                    <a:pt x="347" y="573"/>
                  </a:lnTo>
                  <a:lnTo>
                    <a:pt x="340" y="570"/>
                  </a:lnTo>
                  <a:lnTo>
                    <a:pt x="335" y="565"/>
                  </a:lnTo>
                  <a:lnTo>
                    <a:pt x="331" y="560"/>
                  </a:lnTo>
                  <a:lnTo>
                    <a:pt x="328" y="554"/>
                  </a:lnTo>
                  <a:lnTo>
                    <a:pt x="325" y="547"/>
                  </a:lnTo>
                  <a:lnTo>
                    <a:pt x="325" y="541"/>
                  </a:lnTo>
                  <a:lnTo>
                    <a:pt x="325" y="528"/>
                  </a:lnTo>
                  <a:close/>
                  <a:moveTo>
                    <a:pt x="691" y="564"/>
                  </a:moveTo>
                  <a:lnTo>
                    <a:pt x="686" y="557"/>
                  </a:lnTo>
                  <a:lnTo>
                    <a:pt x="681" y="552"/>
                  </a:lnTo>
                  <a:lnTo>
                    <a:pt x="674" y="547"/>
                  </a:lnTo>
                  <a:lnTo>
                    <a:pt x="668" y="541"/>
                  </a:lnTo>
                  <a:lnTo>
                    <a:pt x="651" y="531"/>
                  </a:lnTo>
                  <a:lnTo>
                    <a:pt x="633" y="522"/>
                  </a:lnTo>
                  <a:lnTo>
                    <a:pt x="591" y="502"/>
                  </a:lnTo>
                  <a:lnTo>
                    <a:pt x="545" y="484"/>
                  </a:lnTo>
                  <a:lnTo>
                    <a:pt x="534" y="480"/>
                  </a:lnTo>
                  <a:lnTo>
                    <a:pt x="524" y="477"/>
                  </a:lnTo>
                  <a:lnTo>
                    <a:pt x="514" y="473"/>
                  </a:lnTo>
                  <a:lnTo>
                    <a:pt x="504" y="469"/>
                  </a:lnTo>
                  <a:lnTo>
                    <a:pt x="495" y="457"/>
                  </a:lnTo>
                  <a:lnTo>
                    <a:pt x="484" y="448"/>
                  </a:lnTo>
                  <a:lnTo>
                    <a:pt x="473" y="441"/>
                  </a:lnTo>
                  <a:lnTo>
                    <a:pt x="462" y="434"/>
                  </a:lnTo>
                  <a:lnTo>
                    <a:pt x="460" y="433"/>
                  </a:lnTo>
                  <a:lnTo>
                    <a:pt x="457" y="433"/>
                  </a:lnTo>
                  <a:lnTo>
                    <a:pt x="456" y="433"/>
                  </a:lnTo>
                  <a:lnTo>
                    <a:pt x="456" y="378"/>
                  </a:lnTo>
                  <a:lnTo>
                    <a:pt x="461" y="373"/>
                  </a:lnTo>
                  <a:lnTo>
                    <a:pt x="466" y="366"/>
                  </a:lnTo>
                  <a:lnTo>
                    <a:pt x="473" y="358"/>
                  </a:lnTo>
                  <a:lnTo>
                    <a:pt x="479" y="348"/>
                  </a:lnTo>
                  <a:lnTo>
                    <a:pt x="484" y="337"/>
                  </a:lnTo>
                  <a:lnTo>
                    <a:pt x="489" y="322"/>
                  </a:lnTo>
                  <a:lnTo>
                    <a:pt x="492" y="308"/>
                  </a:lnTo>
                  <a:lnTo>
                    <a:pt x="495" y="290"/>
                  </a:lnTo>
                  <a:lnTo>
                    <a:pt x="500" y="285"/>
                  </a:lnTo>
                  <a:lnTo>
                    <a:pt x="504" y="279"/>
                  </a:lnTo>
                  <a:lnTo>
                    <a:pt x="507" y="271"/>
                  </a:lnTo>
                  <a:lnTo>
                    <a:pt x="510" y="262"/>
                  </a:lnTo>
                  <a:lnTo>
                    <a:pt x="511" y="254"/>
                  </a:lnTo>
                  <a:lnTo>
                    <a:pt x="513" y="247"/>
                  </a:lnTo>
                  <a:lnTo>
                    <a:pt x="513" y="238"/>
                  </a:lnTo>
                  <a:lnTo>
                    <a:pt x="511" y="230"/>
                  </a:lnTo>
                  <a:lnTo>
                    <a:pt x="510" y="222"/>
                  </a:lnTo>
                  <a:lnTo>
                    <a:pt x="506" y="215"/>
                  </a:lnTo>
                  <a:lnTo>
                    <a:pt x="502" y="208"/>
                  </a:lnTo>
                  <a:lnTo>
                    <a:pt x="497" y="202"/>
                  </a:lnTo>
                  <a:lnTo>
                    <a:pt x="498" y="198"/>
                  </a:lnTo>
                  <a:lnTo>
                    <a:pt x="501" y="193"/>
                  </a:lnTo>
                  <a:lnTo>
                    <a:pt x="510" y="167"/>
                  </a:lnTo>
                  <a:lnTo>
                    <a:pt x="520" y="135"/>
                  </a:lnTo>
                  <a:lnTo>
                    <a:pt x="524" y="118"/>
                  </a:lnTo>
                  <a:lnTo>
                    <a:pt x="527" y="102"/>
                  </a:lnTo>
                  <a:lnTo>
                    <a:pt x="527" y="85"/>
                  </a:lnTo>
                  <a:lnTo>
                    <a:pt x="525" y="68"/>
                  </a:lnTo>
                  <a:lnTo>
                    <a:pt x="523" y="59"/>
                  </a:lnTo>
                  <a:lnTo>
                    <a:pt x="519" y="51"/>
                  </a:lnTo>
                  <a:lnTo>
                    <a:pt x="514" y="44"/>
                  </a:lnTo>
                  <a:lnTo>
                    <a:pt x="509" y="37"/>
                  </a:lnTo>
                  <a:lnTo>
                    <a:pt x="501" y="31"/>
                  </a:lnTo>
                  <a:lnTo>
                    <a:pt x="493" y="26"/>
                  </a:lnTo>
                  <a:lnTo>
                    <a:pt x="484" y="21"/>
                  </a:lnTo>
                  <a:lnTo>
                    <a:pt x="475" y="16"/>
                  </a:lnTo>
                  <a:lnTo>
                    <a:pt x="465" y="12"/>
                  </a:lnTo>
                  <a:lnTo>
                    <a:pt x="453" y="9"/>
                  </a:lnTo>
                  <a:lnTo>
                    <a:pt x="442" y="7"/>
                  </a:lnTo>
                  <a:lnTo>
                    <a:pt x="430" y="4"/>
                  </a:lnTo>
                  <a:lnTo>
                    <a:pt x="407" y="0"/>
                  </a:lnTo>
                  <a:lnTo>
                    <a:pt x="383" y="0"/>
                  </a:lnTo>
                  <a:lnTo>
                    <a:pt x="365" y="0"/>
                  </a:lnTo>
                  <a:lnTo>
                    <a:pt x="347" y="1"/>
                  </a:lnTo>
                  <a:lnTo>
                    <a:pt x="329" y="5"/>
                  </a:lnTo>
                  <a:lnTo>
                    <a:pt x="311" y="9"/>
                  </a:lnTo>
                  <a:lnTo>
                    <a:pt x="295" y="16"/>
                  </a:lnTo>
                  <a:lnTo>
                    <a:pt x="281" y="23"/>
                  </a:lnTo>
                  <a:lnTo>
                    <a:pt x="276" y="27"/>
                  </a:lnTo>
                  <a:lnTo>
                    <a:pt x="271" y="32"/>
                  </a:lnTo>
                  <a:lnTo>
                    <a:pt x="266" y="37"/>
                  </a:lnTo>
                  <a:lnTo>
                    <a:pt x="263" y="44"/>
                  </a:lnTo>
                  <a:lnTo>
                    <a:pt x="251" y="46"/>
                  </a:lnTo>
                  <a:lnTo>
                    <a:pt x="239" y="50"/>
                  </a:lnTo>
                  <a:lnTo>
                    <a:pt x="234" y="53"/>
                  </a:lnTo>
                  <a:lnTo>
                    <a:pt x="230" y="57"/>
                  </a:lnTo>
                  <a:lnTo>
                    <a:pt x="225" y="60"/>
                  </a:lnTo>
                  <a:lnTo>
                    <a:pt x="222" y="66"/>
                  </a:lnTo>
                  <a:lnTo>
                    <a:pt x="217" y="72"/>
                  </a:lnTo>
                  <a:lnTo>
                    <a:pt x="215" y="78"/>
                  </a:lnTo>
                  <a:lnTo>
                    <a:pt x="212" y="87"/>
                  </a:lnTo>
                  <a:lnTo>
                    <a:pt x="211" y="95"/>
                  </a:lnTo>
                  <a:lnTo>
                    <a:pt x="209" y="112"/>
                  </a:lnTo>
                  <a:lnTo>
                    <a:pt x="211" y="130"/>
                  </a:lnTo>
                  <a:lnTo>
                    <a:pt x="213" y="148"/>
                  </a:lnTo>
                  <a:lnTo>
                    <a:pt x="217" y="164"/>
                  </a:lnTo>
                  <a:lnTo>
                    <a:pt x="221" y="181"/>
                  </a:lnTo>
                  <a:lnTo>
                    <a:pt x="225" y="194"/>
                  </a:lnTo>
                  <a:lnTo>
                    <a:pt x="226" y="198"/>
                  </a:lnTo>
                  <a:lnTo>
                    <a:pt x="227" y="202"/>
                  </a:lnTo>
                  <a:lnTo>
                    <a:pt x="222" y="207"/>
                  </a:lnTo>
                  <a:lnTo>
                    <a:pt x="217" y="215"/>
                  </a:lnTo>
                  <a:lnTo>
                    <a:pt x="215" y="221"/>
                  </a:lnTo>
                  <a:lnTo>
                    <a:pt x="212" y="230"/>
                  </a:lnTo>
                  <a:lnTo>
                    <a:pt x="211" y="238"/>
                  </a:lnTo>
                  <a:lnTo>
                    <a:pt x="211" y="247"/>
                  </a:lnTo>
                  <a:lnTo>
                    <a:pt x="212" y="254"/>
                  </a:lnTo>
                  <a:lnTo>
                    <a:pt x="213" y="263"/>
                  </a:lnTo>
                  <a:lnTo>
                    <a:pt x="216" y="272"/>
                  </a:lnTo>
                  <a:lnTo>
                    <a:pt x="220" y="280"/>
                  </a:lnTo>
                  <a:lnTo>
                    <a:pt x="224" y="285"/>
                  </a:lnTo>
                  <a:lnTo>
                    <a:pt x="229" y="290"/>
                  </a:lnTo>
                  <a:lnTo>
                    <a:pt x="230" y="307"/>
                  </a:lnTo>
                  <a:lnTo>
                    <a:pt x="234" y="322"/>
                  </a:lnTo>
                  <a:lnTo>
                    <a:pt x="238" y="337"/>
                  </a:lnTo>
                  <a:lnTo>
                    <a:pt x="243" y="348"/>
                  </a:lnTo>
                  <a:lnTo>
                    <a:pt x="249" y="358"/>
                  </a:lnTo>
                  <a:lnTo>
                    <a:pt x="254" y="366"/>
                  </a:lnTo>
                  <a:lnTo>
                    <a:pt x="260" y="373"/>
                  </a:lnTo>
                  <a:lnTo>
                    <a:pt x="265" y="378"/>
                  </a:lnTo>
                  <a:lnTo>
                    <a:pt x="265" y="433"/>
                  </a:lnTo>
                  <a:lnTo>
                    <a:pt x="262" y="433"/>
                  </a:lnTo>
                  <a:lnTo>
                    <a:pt x="261" y="434"/>
                  </a:lnTo>
                  <a:lnTo>
                    <a:pt x="249" y="441"/>
                  </a:lnTo>
                  <a:lnTo>
                    <a:pt x="239" y="448"/>
                  </a:lnTo>
                  <a:lnTo>
                    <a:pt x="229" y="457"/>
                  </a:lnTo>
                  <a:lnTo>
                    <a:pt x="220" y="469"/>
                  </a:lnTo>
                  <a:lnTo>
                    <a:pt x="209" y="473"/>
                  </a:lnTo>
                  <a:lnTo>
                    <a:pt x="200" y="477"/>
                  </a:lnTo>
                  <a:lnTo>
                    <a:pt x="190" y="480"/>
                  </a:lnTo>
                  <a:lnTo>
                    <a:pt x="181" y="484"/>
                  </a:lnTo>
                  <a:lnTo>
                    <a:pt x="134" y="502"/>
                  </a:lnTo>
                  <a:lnTo>
                    <a:pt x="91" y="522"/>
                  </a:lnTo>
                  <a:lnTo>
                    <a:pt x="73" y="531"/>
                  </a:lnTo>
                  <a:lnTo>
                    <a:pt x="57" y="541"/>
                  </a:lnTo>
                  <a:lnTo>
                    <a:pt x="50" y="547"/>
                  </a:lnTo>
                  <a:lnTo>
                    <a:pt x="44" y="552"/>
                  </a:lnTo>
                  <a:lnTo>
                    <a:pt x="39" y="557"/>
                  </a:lnTo>
                  <a:lnTo>
                    <a:pt x="34" y="564"/>
                  </a:lnTo>
                  <a:lnTo>
                    <a:pt x="28" y="573"/>
                  </a:lnTo>
                  <a:lnTo>
                    <a:pt x="23" y="583"/>
                  </a:lnTo>
                  <a:lnTo>
                    <a:pt x="19" y="595"/>
                  </a:lnTo>
                  <a:lnTo>
                    <a:pt x="16" y="606"/>
                  </a:lnTo>
                  <a:lnTo>
                    <a:pt x="9" y="629"/>
                  </a:lnTo>
                  <a:lnTo>
                    <a:pt x="5" y="653"/>
                  </a:lnTo>
                  <a:lnTo>
                    <a:pt x="1" y="691"/>
                  </a:lnTo>
                  <a:lnTo>
                    <a:pt x="0" y="709"/>
                  </a:lnTo>
                  <a:lnTo>
                    <a:pt x="0" y="713"/>
                  </a:lnTo>
                  <a:lnTo>
                    <a:pt x="4" y="717"/>
                  </a:lnTo>
                  <a:lnTo>
                    <a:pt x="8" y="719"/>
                  </a:lnTo>
                  <a:lnTo>
                    <a:pt x="12" y="721"/>
                  </a:lnTo>
                  <a:lnTo>
                    <a:pt x="709" y="721"/>
                  </a:lnTo>
                  <a:lnTo>
                    <a:pt x="714" y="719"/>
                  </a:lnTo>
                  <a:lnTo>
                    <a:pt x="718" y="717"/>
                  </a:lnTo>
                  <a:lnTo>
                    <a:pt x="721" y="713"/>
                  </a:lnTo>
                  <a:lnTo>
                    <a:pt x="721" y="709"/>
                  </a:lnTo>
                  <a:lnTo>
                    <a:pt x="721" y="691"/>
                  </a:lnTo>
                  <a:lnTo>
                    <a:pt x="718" y="653"/>
                  </a:lnTo>
                  <a:lnTo>
                    <a:pt x="714" y="629"/>
                  </a:lnTo>
                  <a:lnTo>
                    <a:pt x="709" y="606"/>
                  </a:lnTo>
                  <a:lnTo>
                    <a:pt x="705" y="595"/>
                  </a:lnTo>
                  <a:lnTo>
                    <a:pt x="701" y="583"/>
                  </a:lnTo>
                  <a:lnTo>
                    <a:pt x="696" y="573"/>
                  </a:lnTo>
                  <a:lnTo>
                    <a:pt x="691" y="564"/>
                  </a:lnTo>
                  <a:close/>
                </a:path>
              </a:pathLst>
            </a:custGeom>
            <a:solidFill>
              <a:schemeClr val="bg1"/>
            </a:solidFill>
            <a:ln>
              <a:noFill/>
            </a:ln>
            <a:effectLst/>
            <a:extLst/>
          </p:spPr>
          <p:txBody>
            <a:bodyPr vert="horz" wrap="square" lIns="91440" tIns="45720" rIns="91440" bIns="45720" numCol="1" anchor="t" anchorCtr="0" compatLnSpc="1">
              <a:prstTxWarp prst="textNoShape">
                <a:avLst/>
              </a:prstTxWarp>
            </a:bodyPr>
            <a:lstStyle/>
            <a:p>
              <a:endParaRPr lang="en-US"/>
            </a:p>
          </p:txBody>
        </p:sp>
      </p:grpSp>
      <p:grpSp>
        <p:nvGrpSpPr>
          <p:cNvPr id="102" name="Group 101"/>
          <p:cNvGrpSpPr/>
          <p:nvPr/>
        </p:nvGrpSpPr>
        <p:grpSpPr>
          <a:xfrm>
            <a:off x="6685574" y="3080268"/>
            <a:ext cx="770544" cy="770544"/>
            <a:chOff x="6734801" y="2766689"/>
            <a:chExt cx="770544" cy="770544"/>
          </a:xfrm>
        </p:grpSpPr>
        <p:sp>
          <p:nvSpPr>
            <p:cNvPr id="92" name="Snip Single Corner Rectangle 91"/>
            <p:cNvSpPr/>
            <p:nvPr/>
          </p:nvSpPr>
          <p:spPr>
            <a:xfrm>
              <a:off x="6734801" y="2766689"/>
              <a:ext cx="770544" cy="770544"/>
            </a:xfrm>
            <a:prstGeom prst="snip1Rect">
              <a:avLst>
                <a:gd name="adj" fmla="val 26725"/>
              </a:avLst>
            </a:prstGeom>
            <a:gradFill flip="none" rotWithShape="1">
              <a:gsLst>
                <a:gs pos="100000">
                  <a:srgbClr val="F6443B"/>
                </a:gs>
                <a:gs pos="0">
                  <a:srgbClr val="F9857F"/>
                </a:gs>
              </a:gsLst>
              <a:lin ang="108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4344"/>
            <p:cNvSpPr>
              <a:spLocks/>
            </p:cNvSpPr>
            <p:nvPr/>
          </p:nvSpPr>
          <p:spPr bwMode="auto">
            <a:xfrm>
              <a:off x="6933609" y="2965497"/>
              <a:ext cx="372928" cy="372928"/>
            </a:xfrm>
            <a:custGeom>
              <a:avLst/>
              <a:gdLst>
                <a:gd name="T0" fmla="*/ 853 w 886"/>
                <a:gd name="T1" fmla="*/ 137 h 886"/>
                <a:gd name="T2" fmla="*/ 842 w 886"/>
                <a:gd name="T3" fmla="*/ 134 h 886"/>
                <a:gd name="T4" fmla="*/ 833 w 886"/>
                <a:gd name="T5" fmla="*/ 138 h 886"/>
                <a:gd name="T6" fmla="*/ 646 w 886"/>
                <a:gd name="T7" fmla="*/ 172 h 886"/>
                <a:gd name="T8" fmla="*/ 754 w 886"/>
                <a:gd name="T9" fmla="*/ 46 h 886"/>
                <a:gd name="T10" fmla="*/ 754 w 886"/>
                <a:gd name="T11" fmla="*/ 37 h 886"/>
                <a:gd name="T12" fmla="*/ 747 w 886"/>
                <a:gd name="T13" fmla="*/ 29 h 886"/>
                <a:gd name="T14" fmla="*/ 704 w 886"/>
                <a:gd name="T15" fmla="*/ 12 h 886"/>
                <a:gd name="T16" fmla="*/ 659 w 886"/>
                <a:gd name="T17" fmla="*/ 2 h 886"/>
                <a:gd name="T18" fmla="*/ 615 w 886"/>
                <a:gd name="T19" fmla="*/ 0 h 886"/>
                <a:gd name="T20" fmla="*/ 577 w 886"/>
                <a:gd name="T21" fmla="*/ 6 h 886"/>
                <a:gd name="T22" fmla="*/ 539 w 886"/>
                <a:gd name="T23" fmla="*/ 15 h 886"/>
                <a:gd name="T24" fmla="*/ 505 w 886"/>
                <a:gd name="T25" fmla="*/ 31 h 886"/>
                <a:gd name="T26" fmla="*/ 473 w 886"/>
                <a:gd name="T27" fmla="*/ 52 h 886"/>
                <a:gd name="T28" fmla="*/ 443 w 886"/>
                <a:gd name="T29" fmla="*/ 76 h 886"/>
                <a:gd name="T30" fmla="*/ 405 w 886"/>
                <a:gd name="T31" fmla="*/ 124 h 886"/>
                <a:gd name="T32" fmla="*/ 380 w 886"/>
                <a:gd name="T33" fmla="*/ 178 h 886"/>
                <a:gd name="T34" fmla="*/ 368 w 886"/>
                <a:gd name="T35" fmla="*/ 235 h 886"/>
                <a:gd name="T36" fmla="*/ 368 w 886"/>
                <a:gd name="T37" fmla="*/ 293 h 886"/>
                <a:gd name="T38" fmla="*/ 382 w 886"/>
                <a:gd name="T39" fmla="*/ 351 h 886"/>
                <a:gd name="T40" fmla="*/ 21 w 886"/>
                <a:gd name="T41" fmla="*/ 738 h 886"/>
                <a:gd name="T42" fmla="*/ 7 w 886"/>
                <a:gd name="T43" fmla="*/ 762 h 886"/>
                <a:gd name="T44" fmla="*/ 1 w 886"/>
                <a:gd name="T45" fmla="*/ 787 h 886"/>
                <a:gd name="T46" fmla="*/ 2 w 886"/>
                <a:gd name="T47" fmla="*/ 813 h 886"/>
                <a:gd name="T48" fmla="*/ 11 w 886"/>
                <a:gd name="T49" fmla="*/ 838 h 886"/>
                <a:gd name="T50" fmla="*/ 27 w 886"/>
                <a:gd name="T51" fmla="*/ 860 h 886"/>
                <a:gd name="T52" fmla="*/ 48 w 886"/>
                <a:gd name="T53" fmla="*/ 875 h 886"/>
                <a:gd name="T54" fmla="*/ 73 w 886"/>
                <a:gd name="T55" fmla="*/ 884 h 886"/>
                <a:gd name="T56" fmla="*/ 99 w 886"/>
                <a:gd name="T57" fmla="*/ 885 h 886"/>
                <a:gd name="T58" fmla="*/ 125 w 886"/>
                <a:gd name="T59" fmla="*/ 879 h 886"/>
                <a:gd name="T60" fmla="*/ 148 w 886"/>
                <a:gd name="T61" fmla="*/ 866 h 886"/>
                <a:gd name="T62" fmla="*/ 530 w 886"/>
                <a:gd name="T63" fmla="*/ 502 h 886"/>
                <a:gd name="T64" fmla="*/ 570 w 886"/>
                <a:gd name="T65" fmla="*/ 515 h 886"/>
                <a:gd name="T66" fmla="*/ 612 w 886"/>
                <a:gd name="T67" fmla="*/ 520 h 886"/>
                <a:gd name="T68" fmla="*/ 626 w 886"/>
                <a:gd name="T69" fmla="*/ 520 h 886"/>
                <a:gd name="T70" fmla="*/ 664 w 886"/>
                <a:gd name="T71" fmla="*/ 518 h 886"/>
                <a:gd name="T72" fmla="*/ 702 w 886"/>
                <a:gd name="T73" fmla="*/ 509 h 886"/>
                <a:gd name="T74" fmla="*/ 737 w 886"/>
                <a:gd name="T75" fmla="*/ 496 h 886"/>
                <a:gd name="T76" fmla="*/ 769 w 886"/>
                <a:gd name="T77" fmla="*/ 477 h 886"/>
                <a:gd name="T78" fmla="*/ 800 w 886"/>
                <a:gd name="T79" fmla="*/ 454 h 886"/>
                <a:gd name="T80" fmla="*/ 837 w 886"/>
                <a:gd name="T81" fmla="*/ 413 h 886"/>
                <a:gd name="T82" fmla="*/ 867 w 886"/>
                <a:gd name="T83" fmla="*/ 360 h 886"/>
                <a:gd name="T84" fmla="*/ 883 w 886"/>
                <a:gd name="T85" fmla="*/ 301 h 886"/>
                <a:gd name="T86" fmla="*/ 885 w 886"/>
                <a:gd name="T87" fmla="*/ 241 h 886"/>
                <a:gd name="T88" fmla="*/ 873 w 886"/>
                <a:gd name="T89" fmla="*/ 181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86" h="886">
                  <a:moveTo>
                    <a:pt x="857" y="143"/>
                  </a:moveTo>
                  <a:lnTo>
                    <a:pt x="855" y="139"/>
                  </a:lnTo>
                  <a:lnTo>
                    <a:pt x="853" y="137"/>
                  </a:lnTo>
                  <a:lnTo>
                    <a:pt x="849" y="135"/>
                  </a:lnTo>
                  <a:lnTo>
                    <a:pt x="846" y="133"/>
                  </a:lnTo>
                  <a:lnTo>
                    <a:pt x="842" y="134"/>
                  </a:lnTo>
                  <a:lnTo>
                    <a:pt x="839" y="135"/>
                  </a:lnTo>
                  <a:lnTo>
                    <a:pt x="836" y="136"/>
                  </a:lnTo>
                  <a:lnTo>
                    <a:pt x="833" y="138"/>
                  </a:lnTo>
                  <a:lnTo>
                    <a:pt x="712" y="259"/>
                  </a:lnTo>
                  <a:lnTo>
                    <a:pt x="646" y="259"/>
                  </a:lnTo>
                  <a:lnTo>
                    <a:pt x="646" y="172"/>
                  </a:lnTo>
                  <a:lnTo>
                    <a:pt x="751" y="53"/>
                  </a:lnTo>
                  <a:lnTo>
                    <a:pt x="753" y="49"/>
                  </a:lnTo>
                  <a:lnTo>
                    <a:pt x="754" y="46"/>
                  </a:lnTo>
                  <a:lnTo>
                    <a:pt x="755" y="43"/>
                  </a:lnTo>
                  <a:lnTo>
                    <a:pt x="755" y="39"/>
                  </a:lnTo>
                  <a:lnTo>
                    <a:pt x="754" y="37"/>
                  </a:lnTo>
                  <a:lnTo>
                    <a:pt x="752" y="33"/>
                  </a:lnTo>
                  <a:lnTo>
                    <a:pt x="750" y="31"/>
                  </a:lnTo>
                  <a:lnTo>
                    <a:pt x="747" y="29"/>
                  </a:lnTo>
                  <a:lnTo>
                    <a:pt x="733" y="23"/>
                  </a:lnTo>
                  <a:lnTo>
                    <a:pt x="719" y="16"/>
                  </a:lnTo>
                  <a:lnTo>
                    <a:pt x="704" y="12"/>
                  </a:lnTo>
                  <a:lnTo>
                    <a:pt x="689" y="8"/>
                  </a:lnTo>
                  <a:lnTo>
                    <a:pt x="674" y="5"/>
                  </a:lnTo>
                  <a:lnTo>
                    <a:pt x="659" y="2"/>
                  </a:lnTo>
                  <a:lnTo>
                    <a:pt x="643" y="1"/>
                  </a:lnTo>
                  <a:lnTo>
                    <a:pt x="628" y="0"/>
                  </a:lnTo>
                  <a:lnTo>
                    <a:pt x="615" y="0"/>
                  </a:lnTo>
                  <a:lnTo>
                    <a:pt x="602" y="1"/>
                  </a:lnTo>
                  <a:lnTo>
                    <a:pt x="589" y="3"/>
                  </a:lnTo>
                  <a:lnTo>
                    <a:pt x="577" y="6"/>
                  </a:lnTo>
                  <a:lnTo>
                    <a:pt x="564" y="8"/>
                  </a:lnTo>
                  <a:lnTo>
                    <a:pt x="552" y="11"/>
                  </a:lnTo>
                  <a:lnTo>
                    <a:pt x="539" y="15"/>
                  </a:lnTo>
                  <a:lnTo>
                    <a:pt x="527" y="19"/>
                  </a:lnTo>
                  <a:lnTo>
                    <a:pt x="516" y="25"/>
                  </a:lnTo>
                  <a:lnTo>
                    <a:pt x="505" y="31"/>
                  </a:lnTo>
                  <a:lnTo>
                    <a:pt x="493" y="37"/>
                  </a:lnTo>
                  <a:lnTo>
                    <a:pt x="482" y="44"/>
                  </a:lnTo>
                  <a:lnTo>
                    <a:pt x="473" y="52"/>
                  </a:lnTo>
                  <a:lnTo>
                    <a:pt x="462" y="59"/>
                  </a:lnTo>
                  <a:lnTo>
                    <a:pt x="452" y="68"/>
                  </a:lnTo>
                  <a:lnTo>
                    <a:pt x="443" y="76"/>
                  </a:lnTo>
                  <a:lnTo>
                    <a:pt x="429" y="91"/>
                  </a:lnTo>
                  <a:lnTo>
                    <a:pt x="416" y="107"/>
                  </a:lnTo>
                  <a:lnTo>
                    <a:pt x="405" y="124"/>
                  </a:lnTo>
                  <a:lnTo>
                    <a:pt x="396" y="141"/>
                  </a:lnTo>
                  <a:lnTo>
                    <a:pt x="387" y="160"/>
                  </a:lnTo>
                  <a:lnTo>
                    <a:pt x="380" y="178"/>
                  </a:lnTo>
                  <a:lnTo>
                    <a:pt x="374" y="196"/>
                  </a:lnTo>
                  <a:lnTo>
                    <a:pt x="370" y="215"/>
                  </a:lnTo>
                  <a:lnTo>
                    <a:pt x="368" y="235"/>
                  </a:lnTo>
                  <a:lnTo>
                    <a:pt x="366" y="254"/>
                  </a:lnTo>
                  <a:lnTo>
                    <a:pt x="367" y="274"/>
                  </a:lnTo>
                  <a:lnTo>
                    <a:pt x="368" y="293"/>
                  </a:lnTo>
                  <a:lnTo>
                    <a:pt x="371" y="313"/>
                  </a:lnTo>
                  <a:lnTo>
                    <a:pt x="376" y="332"/>
                  </a:lnTo>
                  <a:lnTo>
                    <a:pt x="382" y="351"/>
                  </a:lnTo>
                  <a:lnTo>
                    <a:pt x="390" y="369"/>
                  </a:lnTo>
                  <a:lnTo>
                    <a:pt x="27" y="732"/>
                  </a:lnTo>
                  <a:lnTo>
                    <a:pt x="21" y="738"/>
                  </a:lnTo>
                  <a:lnTo>
                    <a:pt x="16" y="746"/>
                  </a:lnTo>
                  <a:lnTo>
                    <a:pt x="11" y="753"/>
                  </a:lnTo>
                  <a:lnTo>
                    <a:pt x="7" y="762"/>
                  </a:lnTo>
                  <a:lnTo>
                    <a:pt x="4" y="769"/>
                  </a:lnTo>
                  <a:lnTo>
                    <a:pt x="2" y="778"/>
                  </a:lnTo>
                  <a:lnTo>
                    <a:pt x="1" y="787"/>
                  </a:lnTo>
                  <a:lnTo>
                    <a:pt x="0" y="796"/>
                  </a:lnTo>
                  <a:lnTo>
                    <a:pt x="1" y="805"/>
                  </a:lnTo>
                  <a:lnTo>
                    <a:pt x="2" y="813"/>
                  </a:lnTo>
                  <a:lnTo>
                    <a:pt x="4" y="822"/>
                  </a:lnTo>
                  <a:lnTo>
                    <a:pt x="7" y="830"/>
                  </a:lnTo>
                  <a:lnTo>
                    <a:pt x="11" y="838"/>
                  </a:lnTo>
                  <a:lnTo>
                    <a:pt x="15" y="845"/>
                  </a:lnTo>
                  <a:lnTo>
                    <a:pt x="20" y="853"/>
                  </a:lnTo>
                  <a:lnTo>
                    <a:pt x="27" y="860"/>
                  </a:lnTo>
                  <a:lnTo>
                    <a:pt x="33" y="866"/>
                  </a:lnTo>
                  <a:lnTo>
                    <a:pt x="41" y="871"/>
                  </a:lnTo>
                  <a:lnTo>
                    <a:pt x="48" y="875"/>
                  </a:lnTo>
                  <a:lnTo>
                    <a:pt x="55" y="879"/>
                  </a:lnTo>
                  <a:lnTo>
                    <a:pt x="64" y="882"/>
                  </a:lnTo>
                  <a:lnTo>
                    <a:pt x="73" y="884"/>
                  </a:lnTo>
                  <a:lnTo>
                    <a:pt x="81" y="885"/>
                  </a:lnTo>
                  <a:lnTo>
                    <a:pt x="91" y="886"/>
                  </a:lnTo>
                  <a:lnTo>
                    <a:pt x="99" y="885"/>
                  </a:lnTo>
                  <a:lnTo>
                    <a:pt x="108" y="884"/>
                  </a:lnTo>
                  <a:lnTo>
                    <a:pt x="116" y="882"/>
                  </a:lnTo>
                  <a:lnTo>
                    <a:pt x="125" y="879"/>
                  </a:lnTo>
                  <a:lnTo>
                    <a:pt x="133" y="875"/>
                  </a:lnTo>
                  <a:lnTo>
                    <a:pt x="140" y="871"/>
                  </a:lnTo>
                  <a:lnTo>
                    <a:pt x="148" y="866"/>
                  </a:lnTo>
                  <a:lnTo>
                    <a:pt x="154" y="860"/>
                  </a:lnTo>
                  <a:lnTo>
                    <a:pt x="517" y="497"/>
                  </a:lnTo>
                  <a:lnTo>
                    <a:pt x="530" y="502"/>
                  </a:lnTo>
                  <a:lnTo>
                    <a:pt x="543" y="507"/>
                  </a:lnTo>
                  <a:lnTo>
                    <a:pt x="556" y="512"/>
                  </a:lnTo>
                  <a:lnTo>
                    <a:pt x="570" y="515"/>
                  </a:lnTo>
                  <a:lnTo>
                    <a:pt x="584" y="517"/>
                  </a:lnTo>
                  <a:lnTo>
                    <a:pt x="598" y="519"/>
                  </a:lnTo>
                  <a:lnTo>
                    <a:pt x="612" y="520"/>
                  </a:lnTo>
                  <a:lnTo>
                    <a:pt x="626" y="520"/>
                  </a:lnTo>
                  <a:lnTo>
                    <a:pt x="626" y="520"/>
                  </a:lnTo>
                  <a:lnTo>
                    <a:pt x="626" y="520"/>
                  </a:lnTo>
                  <a:lnTo>
                    <a:pt x="639" y="520"/>
                  </a:lnTo>
                  <a:lnTo>
                    <a:pt x="651" y="519"/>
                  </a:lnTo>
                  <a:lnTo>
                    <a:pt x="664" y="518"/>
                  </a:lnTo>
                  <a:lnTo>
                    <a:pt x="677" y="516"/>
                  </a:lnTo>
                  <a:lnTo>
                    <a:pt x="689" y="513"/>
                  </a:lnTo>
                  <a:lnTo>
                    <a:pt x="702" y="509"/>
                  </a:lnTo>
                  <a:lnTo>
                    <a:pt x="714" y="505"/>
                  </a:lnTo>
                  <a:lnTo>
                    <a:pt x="725" y="501"/>
                  </a:lnTo>
                  <a:lnTo>
                    <a:pt x="737" y="496"/>
                  </a:lnTo>
                  <a:lnTo>
                    <a:pt x="748" y="490"/>
                  </a:lnTo>
                  <a:lnTo>
                    <a:pt x="758" y="484"/>
                  </a:lnTo>
                  <a:lnTo>
                    <a:pt x="769" y="477"/>
                  </a:lnTo>
                  <a:lnTo>
                    <a:pt x="780" y="470"/>
                  </a:lnTo>
                  <a:lnTo>
                    <a:pt x="791" y="462"/>
                  </a:lnTo>
                  <a:lnTo>
                    <a:pt x="800" y="454"/>
                  </a:lnTo>
                  <a:lnTo>
                    <a:pt x="810" y="444"/>
                  </a:lnTo>
                  <a:lnTo>
                    <a:pt x="824" y="429"/>
                  </a:lnTo>
                  <a:lnTo>
                    <a:pt x="837" y="413"/>
                  </a:lnTo>
                  <a:lnTo>
                    <a:pt x="848" y="396"/>
                  </a:lnTo>
                  <a:lnTo>
                    <a:pt x="858" y="378"/>
                  </a:lnTo>
                  <a:lnTo>
                    <a:pt x="867" y="360"/>
                  </a:lnTo>
                  <a:lnTo>
                    <a:pt x="873" y="340"/>
                  </a:lnTo>
                  <a:lnTo>
                    <a:pt x="878" y="321"/>
                  </a:lnTo>
                  <a:lnTo>
                    <a:pt x="883" y="301"/>
                  </a:lnTo>
                  <a:lnTo>
                    <a:pt x="885" y="282"/>
                  </a:lnTo>
                  <a:lnTo>
                    <a:pt x="886" y="261"/>
                  </a:lnTo>
                  <a:lnTo>
                    <a:pt x="885" y="241"/>
                  </a:lnTo>
                  <a:lnTo>
                    <a:pt x="883" y="221"/>
                  </a:lnTo>
                  <a:lnTo>
                    <a:pt x="878" y="200"/>
                  </a:lnTo>
                  <a:lnTo>
                    <a:pt x="873" y="181"/>
                  </a:lnTo>
                  <a:lnTo>
                    <a:pt x="865" y="162"/>
                  </a:lnTo>
                  <a:lnTo>
                    <a:pt x="857" y="143"/>
                  </a:lnTo>
                  <a:close/>
                </a:path>
              </a:pathLst>
            </a:custGeom>
            <a:solidFill>
              <a:schemeClr val="bg1"/>
            </a:solidFill>
            <a:ln>
              <a:noFill/>
            </a:ln>
            <a:effectLst/>
            <a:extLst/>
          </p:spPr>
          <p:txBody>
            <a:bodyPr vert="horz" wrap="square" lIns="91440" tIns="45720" rIns="91440" bIns="45720" numCol="1" anchor="t" anchorCtr="0" compatLnSpc="1">
              <a:prstTxWarp prst="textNoShape">
                <a:avLst/>
              </a:prstTxWarp>
            </a:bodyPr>
            <a:lstStyle/>
            <a:p>
              <a:endParaRPr lang="en-US">
                <a:solidFill>
                  <a:srgbClr val="FEA34F"/>
                </a:solidFill>
              </a:endParaRPr>
            </a:p>
          </p:txBody>
        </p:sp>
      </p:grpSp>
      <p:sp>
        <p:nvSpPr>
          <p:cNvPr id="94" name="Snip Single Corner Rectangle 93"/>
          <p:cNvSpPr/>
          <p:nvPr/>
        </p:nvSpPr>
        <p:spPr>
          <a:xfrm>
            <a:off x="7981432" y="2069541"/>
            <a:ext cx="770544" cy="770544"/>
          </a:xfrm>
          <a:prstGeom prst="snip1Rect">
            <a:avLst>
              <a:gd name="adj" fmla="val 26725"/>
            </a:avLst>
          </a:prstGeom>
          <a:gradFill flip="none" rotWithShape="1">
            <a:gsLst>
              <a:gs pos="100000">
                <a:srgbClr val="69AFC0"/>
              </a:gs>
              <a:gs pos="0">
                <a:srgbClr val="125680"/>
              </a:gs>
            </a:gsLst>
            <a:lin ang="2700000" scaled="1"/>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03" name="Text Placeholder 2"/>
          <p:cNvSpPr txBox="1">
            <a:spLocks/>
          </p:cNvSpPr>
          <p:nvPr/>
        </p:nvSpPr>
        <p:spPr>
          <a:xfrm>
            <a:off x="826809" y="1306511"/>
            <a:ext cx="3427830" cy="1744067"/>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1">
              <a:lnSpc>
                <a:spcPts val="1700"/>
              </a:lnSpc>
              <a:spcBef>
                <a:spcPts val="0"/>
              </a:spcBef>
            </a:pPr>
            <a:r>
              <a:rPr lang="en-US" sz="1200" dirty="0">
                <a:solidFill>
                  <a:srgbClr val="B0F7F4"/>
                </a:solidFill>
                <a:cs typeface="Segoe UI" panose="020B0502040204020203" pitchFamily="34" charset="0"/>
              </a:rPr>
              <a:t>“The emissions and the climate change that we’re causing with that </a:t>
            </a:r>
            <a:r>
              <a:rPr lang="en-US" sz="1200" dirty="0">
                <a:solidFill>
                  <a:schemeClr val="bg1"/>
                </a:solidFill>
                <a:latin typeface="+mj-lt"/>
                <a:cs typeface="Segoe UI" panose="020B0502040204020203" pitchFamily="34" charset="0"/>
              </a:rPr>
              <a:t>is already a massive experiment on our world</a:t>
            </a:r>
            <a:r>
              <a:rPr lang="en-US" sz="1200" dirty="0">
                <a:solidFill>
                  <a:srgbClr val="B0F7F4"/>
                </a:solidFill>
                <a:cs typeface="Segoe UI" panose="020B0502040204020203" pitchFamily="34" charset="0"/>
              </a:rPr>
              <a:t> that we don’t really know the outcome of. So </a:t>
            </a:r>
            <a:r>
              <a:rPr lang="en-US" sz="1200" dirty="0">
                <a:solidFill>
                  <a:schemeClr val="bg1"/>
                </a:solidFill>
                <a:cs typeface="Segoe UI" panose="020B0502040204020203" pitchFamily="34" charset="0"/>
              </a:rPr>
              <a:t>I don’t think we should start another set of experiments and go into geoengineering</a:t>
            </a:r>
            <a:r>
              <a:rPr lang="en-US" sz="1200" dirty="0">
                <a:solidFill>
                  <a:srgbClr val="B0F7F4"/>
                </a:solidFill>
                <a:cs typeface="Segoe UI" panose="020B0502040204020203" pitchFamily="34" charset="0"/>
              </a:rPr>
              <a:t>. I think we should get our act together and reduce our emissions.” </a:t>
            </a:r>
          </a:p>
          <a:p>
            <a:pPr rtl="1">
              <a:lnSpc>
                <a:spcPts val="1700"/>
              </a:lnSpc>
              <a:spcBef>
                <a:spcPts val="0"/>
              </a:spcBef>
            </a:pPr>
            <a:r>
              <a:rPr lang="en-US" dirty="0">
                <a:solidFill>
                  <a:srgbClr val="B0F7F4"/>
                </a:solidFill>
                <a:latin typeface="Segoe UI" panose="020B0502040204020203" pitchFamily="34" charset="0"/>
                <a:cs typeface="Segoe UI" panose="020B0502040204020203" pitchFamily="34" charset="0"/>
              </a:rPr>
              <a:t>U.N. Assistant Secretary-General Janos </a:t>
            </a:r>
            <a:r>
              <a:rPr lang="en-US" dirty="0" err="1">
                <a:solidFill>
                  <a:srgbClr val="B0F7F4"/>
                </a:solidFill>
                <a:latin typeface="Segoe UI" panose="020B0502040204020203" pitchFamily="34" charset="0"/>
                <a:cs typeface="Segoe UI" panose="020B0502040204020203" pitchFamily="34" charset="0"/>
              </a:rPr>
              <a:t>Pasztor</a:t>
            </a:r>
            <a:endParaRPr lang="en-US" dirty="0">
              <a:solidFill>
                <a:srgbClr val="B0F7F4"/>
              </a:solidFill>
              <a:latin typeface="Segoe UI" panose="020B0502040204020203" pitchFamily="34" charset="0"/>
              <a:cs typeface="Segoe UI" panose="020B0502040204020203" pitchFamily="34" charset="0"/>
            </a:endParaRPr>
          </a:p>
        </p:txBody>
      </p:sp>
      <p:sp>
        <p:nvSpPr>
          <p:cNvPr id="104" name="Text Placeholder 2"/>
          <p:cNvSpPr txBox="1">
            <a:spLocks/>
          </p:cNvSpPr>
          <p:nvPr/>
        </p:nvSpPr>
        <p:spPr>
          <a:xfrm>
            <a:off x="8979799" y="2091934"/>
            <a:ext cx="2648886" cy="215444"/>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1">
              <a:lnSpc>
                <a:spcPct val="100000"/>
              </a:lnSpc>
              <a:spcBef>
                <a:spcPts val="0"/>
              </a:spcBef>
            </a:pPr>
            <a:r>
              <a:rPr lang="en-US" sz="1400" dirty="0" smtClean="0">
                <a:solidFill>
                  <a:srgbClr val="B0F7F4"/>
                </a:solidFill>
                <a:latin typeface="Segoe UI Semibold" panose="020B0702040204020203" pitchFamily="34" charset="0"/>
                <a:cs typeface="Segoe UI Semibold" panose="020B0702040204020203" pitchFamily="34" charset="0"/>
              </a:rPr>
              <a:t>LEGAL GLOBAL DEPLOYMENT</a:t>
            </a:r>
            <a:endParaRPr lang="en-US" sz="1400" dirty="0">
              <a:solidFill>
                <a:srgbClr val="B0F7F4"/>
              </a:solidFill>
              <a:latin typeface="Segoe UI Semibold" panose="020B0702040204020203" pitchFamily="34" charset="0"/>
              <a:cs typeface="Segoe UI Semibold" panose="020B0702040204020203" pitchFamily="34" charset="0"/>
            </a:endParaRPr>
          </a:p>
        </p:txBody>
      </p:sp>
      <p:sp>
        <p:nvSpPr>
          <p:cNvPr id="106" name="Text Placeholder 2"/>
          <p:cNvSpPr txBox="1">
            <a:spLocks/>
          </p:cNvSpPr>
          <p:nvPr/>
        </p:nvSpPr>
        <p:spPr>
          <a:xfrm>
            <a:off x="8977783" y="2400730"/>
            <a:ext cx="2966734" cy="436017"/>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1">
              <a:lnSpc>
                <a:spcPts val="1700"/>
              </a:lnSpc>
              <a:spcBef>
                <a:spcPts val="0"/>
              </a:spcBef>
            </a:pPr>
            <a:r>
              <a:rPr lang="en-US" dirty="0" smtClean="0">
                <a:solidFill>
                  <a:srgbClr val="B0F7F4"/>
                </a:solidFill>
                <a:latin typeface="Segoe UI" panose="020B0502040204020203" pitchFamily="34" charset="0"/>
                <a:cs typeface="Segoe UI" panose="020B0502040204020203" pitchFamily="34" charset="0"/>
              </a:rPr>
              <a:t>Gain control of Earth’s thermostat and alter rainfall patterns worldwide: OWN THE WATER.</a:t>
            </a:r>
            <a:endParaRPr lang="en-US" dirty="0">
              <a:solidFill>
                <a:srgbClr val="B0F7F4"/>
              </a:solidFill>
              <a:latin typeface="Segoe UI" panose="020B0502040204020203" pitchFamily="34" charset="0"/>
              <a:cs typeface="Segoe UI" panose="020B0502040204020203" pitchFamily="34" charset="0"/>
            </a:endParaRPr>
          </a:p>
        </p:txBody>
      </p:sp>
      <p:sp>
        <p:nvSpPr>
          <p:cNvPr id="107" name="Text Placeholder 2"/>
          <p:cNvSpPr txBox="1">
            <a:spLocks/>
          </p:cNvSpPr>
          <p:nvPr/>
        </p:nvSpPr>
        <p:spPr>
          <a:xfrm>
            <a:off x="7689966" y="3110315"/>
            <a:ext cx="2073811" cy="215444"/>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1">
              <a:lnSpc>
                <a:spcPct val="100000"/>
              </a:lnSpc>
              <a:spcBef>
                <a:spcPts val="0"/>
              </a:spcBef>
            </a:pPr>
            <a:r>
              <a:rPr lang="en-US" sz="1400" dirty="0" smtClean="0">
                <a:solidFill>
                  <a:srgbClr val="B0F7F4"/>
                </a:solidFill>
                <a:latin typeface="Segoe UI Semibold" panose="020B0702040204020203" pitchFamily="34" charset="0"/>
                <a:cs typeface="Segoe UI Semibold" panose="020B0702040204020203" pitchFamily="34" charset="0"/>
              </a:rPr>
              <a:t>FIELD EXPERIMENTS</a:t>
            </a:r>
            <a:endParaRPr lang="en-US" sz="1400" dirty="0">
              <a:solidFill>
                <a:srgbClr val="B0F7F4"/>
              </a:solidFill>
              <a:latin typeface="Segoe UI Semibold" panose="020B0702040204020203" pitchFamily="34" charset="0"/>
              <a:cs typeface="Segoe UI Semibold" panose="020B0702040204020203" pitchFamily="34" charset="0"/>
            </a:endParaRPr>
          </a:p>
        </p:txBody>
      </p:sp>
      <p:sp>
        <p:nvSpPr>
          <p:cNvPr id="108" name="Text Placeholder 2"/>
          <p:cNvSpPr txBox="1">
            <a:spLocks/>
          </p:cNvSpPr>
          <p:nvPr/>
        </p:nvSpPr>
        <p:spPr>
          <a:xfrm>
            <a:off x="7687950" y="3419111"/>
            <a:ext cx="3271455" cy="436017"/>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1">
              <a:lnSpc>
                <a:spcPts val="1700"/>
              </a:lnSpc>
              <a:spcBef>
                <a:spcPts val="0"/>
              </a:spcBef>
            </a:pPr>
            <a:r>
              <a:rPr lang="en-US" dirty="0" smtClean="0">
                <a:solidFill>
                  <a:srgbClr val="B0F7F4"/>
                </a:solidFill>
                <a:latin typeface="Segoe UI" panose="020B0502040204020203" pitchFamily="34" charset="0"/>
                <a:cs typeface="Segoe UI" panose="020B0502040204020203" pitchFamily="34" charset="0"/>
              </a:rPr>
              <a:t>“Begin” testing geoengineering technology and gauge public response. SEE: David Keith, SCOPEX</a:t>
            </a:r>
            <a:endParaRPr lang="en-US" dirty="0">
              <a:solidFill>
                <a:srgbClr val="B0F7F4"/>
              </a:solidFill>
              <a:latin typeface="Segoe UI" panose="020B0502040204020203" pitchFamily="34" charset="0"/>
              <a:cs typeface="Segoe UI" panose="020B0502040204020203" pitchFamily="34" charset="0"/>
            </a:endParaRPr>
          </a:p>
        </p:txBody>
      </p:sp>
      <p:sp>
        <p:nvSpPr>
          <p:cNvPr id="109" name="Text Placeholder 2"/>
          <p:cNvSpPr txBox="1">
            <a:spLocks/>
          </p:cNvSpPr>
          <p:nvPr/>
        </p:nvSpPr>
        <p:spPr>
          <a:xfrm>
            <a:off x="6380784" y="4116726"/>
            <a:ext cx="2769380" cy="215444"/>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1">
              <a:lnSpc>
                <a:spcPct val="100000"/>
              </a:lnSpc>
              <a:spcBef>
                <a:spcPts val="0"/>
              </a:spcBef>
            </a:pPr>
            <a:r>
              <a:rPr lang="en-US" sz="1400" dirty="0" smtClean="0">
                <a:solidFill>
                  <a:srgbClr val="B0F7F4"/>
                </a:solidFill>
                <a:latin typeface="Segoe UI Semibold" panose="020B0702040204020203" pitchFamily="34" charset="0"/>
                <a:cs typeface="Segoe UI Semibold" panose="020B0702040204020203" pitchFamily="34" charset="0"/>
              </a:rPr>
              <a:t>GEOENGINEERING GOVERNANCE</a:t>
            </a:r>
            <a:endParaRPr lang="en-US" sz="1400" dirty="0">
              <a:solidFill>
                <a:srgbClr val="B0F7F4"/>
              </a:solidFill>
              <a:latin typeface="Segoe UI Semibold" panose="020B0702040204020203" pitchFamily="34" charset="0"/>
              <a:cs typeface="Segoe UI Semibold" panose="020B0702040204020203" pitchFamily="34" charset="0"/>
            </a:endParaRPr>
          </a:p>
        </p:txBody>
      </p:sp>
      <p:sp>
        <p:nvSpPr>
          <p:cNvPr id="110" name="Text Placeholder 2"/>
          <p:cNvSpPr txBox="1">
            <a:spLocks/>
          </p:cNvSpPr>
          <p:nvPr/>
        </p:nvSpPr>
        <p:spPr>
          <a:xfrm>
            <a:off x="6378767" y="4425522"/>
            <a:ext cx="2407583" cy="413447"/>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1">
              <a:lnSpc>
                <a:spcPts val="1700"/>
              </a:lnSpc>
              <a:spcBef>
                <a:spcPts val="0"/>
              </a:spcBef>
            </a:pPr>
            <a:r>
              <a:rPr lang="en-US" dirty="0" smtClean="0">
                <a:solidFill>
                  <a:srgbClr val="B0F7F4"/>
                </a:solidFill>
                <a:latin typeface="Segoe UI" panose="020B0502040204020203" pitchFamily="34" charset="0"/>
                <a:cs typeface="Segoe UI" panose="020B0502040204020203" pitchFamily="34" charset="0"/>
              </a:rPr>
              <a:t>Write laws to exempt technocrat scientists from legal liability</a:t>
            </a:r>
            <a:r>
              <a:rPr lang="en-US" dirty="0" smtClean="0">
                <a:solidFill>
                  <a:srgbClr val="B0F7F4"/>
                </a:solidFill>
                <a:latin typeface="Segoe UI" panose="020B0502040204020203" pitchFamily="34" charset="0"/>
                <a:cs typeface="Segoe UI" panose="020B0502040204020203" pitchFamily="34" charset="0"/>
              </a:rPr>
              <a:t>.</a:t>
            </a:r>
            <a:endParaRPr lang="en-US" dirty="0">
              <a:solidFill>
                <a:srgbClr val="B0F7F4"/>
              </a:solidFill>
              <a:latin typeface="Segoe UI" panose="020B0502040204020203" pitchFamily="34" charset="0"/>
              <a:cs typeface="Segoe UI" panose="020B0502040204020203" pitchFamily="34" charset="0"/>
            </a:endParaRPr>
          </a:p>
        </p:txBody>
      </p:sp>
      <p:sp>
        <p:nvSpPr>
          <p:cNvPr id="111" name="Text Placeholder 2"/>
          <p:cNvSpPr txBox="1">
            <a:spLocks/>
          </p:cNvSpPr>
          <p:nvPr/>
        </p:nvSpPr>
        <p:spPr>
          <a:xfrm>
            <a:off x="5096272" y="5127452"/>
            <a:ext cx="2885160" cy="215444"/>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1">
              <a:lnSpc>
                <a:spcPct val="100000"/>
              </a:lnSpc>
              <a:spcBef>
                <a:spcPts val="0"/>
              </a:spcBef>
            </a:pPr>
            <a:r>
              <a:rPr lang="en-US" sz="1400" dirty="0" smtClean="0">
                <a:solidFill>
                  <a:srgbClr val="B0F7F4"/>
                </a:solidFill>
                <a:latin typeface="Segoe UI Semibold" panose="020B0702040204020203" pitchFamily="34" charset="0"/>
                <a:cs typeface="Segoe UI Semibold" panose="020B0702040204020203" pitchFamily="34" charset="0"/>
              </a:rPr>
              <a:t>“ACCIDENTAL GEOENGINEERING”</a:t>
            </a:r>
            <a:endParaRPr lang="en-US" sz="1400" dirty="0">
              <a:solidFill>
                <a:srgbClr val="B0F7F4"/>
              </a:solidFill>
              <a:latin typeface="Segoe UI Semibold" panose="020B0702040204020203" pitchFamily="34" charset="0"/>
              <a:cs typeface="Segoe UI Semibold" panose="020B0702040204020203" pitchFamily="34" charset="0"/>
            </a:endParaRPr>
          </a:p>
        </p:txBody>
      </p:sp>
      <p:sp>
        <p:nvSpPr>
          <p:cNvPr id="112" name="Text Placeholder 2"/>
          <p:cNvSpPr txBox="1">
            <a:spLocks/>
          </p:cNvSpPr>
          <p:nvPr/>
        </p:nvSpPr>
        <p:spPr>
          <a:xfrm>
            <a:off x="5094255" y="5436248"/>
            <a:ext cx="3428643" cy="654025"/>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1">
              <a:lnSpc>
                <a:spcPts val="1700"/>
              </a:lnSpc>
              <a:spcBef>
                <a:spcPts val="0"/>
              </a:spcBef>
            </a:pPr>
            <a:r>
              <a:rPr lang="en-US" dirty="0" smtClean="0">
                <a:solidFill>
                  <a:srgbClr val="B0F7F4"/>
                </a:solidFill>
                <a:latin typeface="Segoe UI" panose="020B0502040204020203" pitchFamily="34" charset="0"/>
                <a:cs typeface="Segoe UI" panose="020B0502040204020203" pitchFamily="34" charset="0"/>
              </a:rPr>
              <a:t>Begin geoengineering, climate engineering, or climate intervention using pollution sources that create clouds, call it an accident.</a:t>
            </a:r>
            <a:endParaRPr lang="en-US" dirty="0">
              <a:solidFill>
                <a:srgbClr val="B0F7F4"/>
              </a:solidFill>
              <a:latin typeface="Segoe UI" panose="020B0502040204020203" pitchFamily="34" charset="0"/>
              <a:cs typeface="Segoe UI" panose="020B0502040204020203" pitchFamily="34" charset="0"/>
            </a:endParaRPr>
          </a:p>
        </p:txBody>
      </p:sp>
      <p:sp>
        <p:nvSpPr>
          <p:cNvPr id="113" name="Freeform 7"/>
          <p:cNvSpPr>
            <a:spLocks/>
          </p:cNvSpPr>
          <p:nvPr/>
        </p:nvSpPr>
        <p:spPr bwMode="auto">
          <a:xfrm>
            <a:off x="9196115" y="4981148"/>
            <a:ext cx="2995886" cy="1489199"/>
          </a:xfrm>
          <a:custGeom>
            <a:avLst/>
            <a:gdLst>
              <a:gd name="T0" fmla="*/ 0 w 2227"/>
              <a:gd name="T1" fmla="*/ 1107 h 1107"/>
              <a:gd name="T2" fmla="*/ 2227 w 2227"/>
              <a:gd name="T3" fmla="*/ 1107 h 1107"/>
              <a:gd name="T4" fmla="*/ 1121 w 2227"/>
              <a:gd name="T5" fmla="*/ 0 h 1107"/>
              <a:gd name="T6" fmla="*/ 0 w 2227"/>
              <a:gd name="T7" fmla="*/ 1107 h 1107"/>
            </a:gdLst>
            <a:ahLst/>
            <a:cxnLst>
              <a:cxn ang="0">
                <a:pos x="T0" y="T1"/>
              </a:cxn>
              <a:cxn ang="0">
                <a:pos x="T2" y="T3"/>
              </a:cxn>
              <a:cxn ang="0">
                <a:pos x="T4" y="T5"/>
              </a:cxn>
              <a:cxn ang="0">
                <a:pos x="T6" y="T7"/>
              </a:cxn>
            </a:cxnLst>
            <a:rect l="0" t="0" r="r" b="b"/>
            <a:pathLst>
              <a:path w="2227" h="1107">
                <a:moveTo>
                  <a:pt x="0" y="1107"/>
                </a:moveTo>
                <a:lnTo>
                  <a:pt x="2227" y="1107"/>
                </a:lnTo>
                <a:lnTo>
                  <a:pt x="1121" y="0"/>
                </a:lnTo>
                <a:lnTo>
                  <a:pt x="0" y="1107"/>
                </a:lnTo>
                <a:close/>
              </a:path>
            </a:pathLst>
          </a:custGeom>
          <a:gradFill flip="none" rotWithShape="1">
            <a:gsLst>
              <a:gs pos="43000">
                <a:srgbClr val="09192F">
                  <a:alpha val="73000"/>
                </a:srgbClr>
              </a:gs>
              <a:gs pos="100000">
                <a:srgbClr val="125680"/>
              </a:gs>
              <a:gs pos="0">
                <a:srgbClr val="070C1E"/>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8"/>
          <p:cNvSpPr>
            <a:spLocks/>
          </p:cNvSpPr>
          <p:nvPr/>
        </p:nvSpPr>
        <p:spPr bwMode="auto">
          <a:xfrm>
            <a:off x="8212883" y="5908050"/>
            <a:ext cx="1173064" cy="582496"/>
          </a:xfrm>
          <a:custGeom>
            <a:avLst/>
            <a:gdLst>
              <a:gd name="T0" fmla="*/ 0 w 872"/>
              <a:gd name="T1" fmla="*/ 433 h 433"/>
              <a:gd name="T2" fmla="*/ 872 w 872"/>
              <a:gd name="T3" fmla="*/ 433 h 433"/>
              <a:gd name="T4" fmla="*/ 440 w 872"/>
              <a:gd name="T5" fmla="*/ 0 h 433"/>
              <a:gd name="T6" fmla="*/ 0 w 872"/>
              <a:gd name="T7" fmla="*/ 433 h 433"/>
            </a:gdLst>
            <a:ahLst/>
            <a:cxnLst>
              <a:cxn ang="0">
                <a:pos x="T0" y="T1"/>
              </a:cxn>
              <a:cxn ang="0">
                <a:pos x="T2" y="T3"/>
              </a:cxn>
              <a:cxn ang="0">
                <a:pos x="T4" y="T5"/>
              </a:cxn>
              <a:cxn ang="0">
                <a:pos x="T6" y="T7"/>
              </a:cxn>
            </a:cxnLst>
            <a:rect l="0" t="0" r="r" b="b"/>
            <a:pathLst>
              <a:path w="872" h="433">
                <a:moveTo>
                  <a:pt x="0" y="433"/>
                </a:moveTo>
                <a:lnTo>
                  <a:pt x="872" y="433"/>
                </a:lnTo>
                <a:lnTo>
                  <a:pt x="440" y="0"/>
                </a:lnTo>
                <a:lnTo>
                  <a:pt x="0" y="433"/>
                </a:lnTo>
                <a:close/>
              </a:path>
            </a:pathLst>
          </a:custGeom>
          <a:gradFill flip="none" rotWithShape="1">
            <a:gsLst>
              <a:gs pos="43000">
                <a:srgbClr val="09192F">
                  <a:alpha val="73000"/>
                </a:srgbClr>
              </a:gs>
              <a:gs pos="100000">
                <a:srgbClr val="125680"/>
              </a:gs>
              <a:gs pos="0">
                <a:srgbClr val="070C1E"/>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19"/>
          <p:cNvSpPr>
            <a:spLocks/>
          </p:cNvSpPr>
          <p:nvPr/>
        </p:nvSpPr>
        <p:spPr bwMode="auto">
          <a:xfrm>
            <a:off x="9427288" y="5637653"/>
            <a:ext cx="1717892" cy="852893"/>
          </a:xfrm>
          <a:custGeom>
            <a:avLst/>
            <a:gdLst>
              <a:gd name="T0" fmla="*/ 0 w 1277"/>
              <a:gd name="T1" fmla="*/ 634 h 634"/>
              <a:gd name="T2" fmla="*/ 1277 w 1277"/>
              <a:gd name="T3" fmla="*/ 634 h 634"/>
              <a:gd name="T4" fmla="*/ 641 w 1277"/>
              <a:gd name="T5" fmla="*/ 0 h 634"/>
              <a:gd name="T6" fmla="*/ 0 w 1277"/>
              <a:gd name="T7" fmla="*/ 634 h 634"/>
            </a:gdLst>
            <a:ahLst/>
            <a:cxnLst>
              <a:cxn ang="0">
                <a:pos x="T0" y="T1"/>
              </a:cxn>
              <a:cxn ang="0">
                <a:pos x="T2" y="T3"/>
              </a:cxn>
              <a:cxn ang="0">
                <a:pos x="T4" y="T5"/>
              </a:cxn>
              <a:cxn ang="0">
                <a:pos x="T6" y="T7"/>
              </a:cxn>
            </a:cxnLst>
            <a:rect l="0" t="0" r="r" b="b"/>
            <a:pathLst>
              <a:path w="1277" h="634">
                <a:moveTo>
                  <a:pt x="0" y="634"/>
                </a:moveTo>
                <a:lnTo>
                  <a:pt x="1277" y="634"/>
                </a:lnTo>
                <a:lnTo>
                  <a:pt x="641" y="0"/>
                </a:lnTo>
                <a:lnTo>
                  <a:pt x="0" y="634"/>
                </a:lnTo>
                <a:close/>
              </a:path>
            </a:pathLst>
          </a:custGeom>
          <a:gradFill>
            <a:gsLst>
              <a:gs pos="100000">
                <a:srgbClr val="B0F7F4"/>
              </a:gs>
              <a:gs pos="0">
                <a:schemeClr val="bg1"/>
              </a:gs>
            </a:gsLst>
            <a:lin ang="54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116" name="Freeform 13"/>
          <p:cNvSpPr>
            <a:spLocks/>
          </p:cNvSpPr>
          <p:nvPr/>
        </p:nvSpPr>
        <p:spPr bwMode="auto">
          <a:xfrm>
            <a:off x="11273234" y="6156922"/>
            <a:ext cx="671283" cy="333624"/>
          </a:xfrm>
          <a:custGeom>
            <a:avLst/>
            <a:gdLst>
              <a:gd name="T0" fmla="*/ 0 w 499"/>
              <a:gd name="T1" fmla="*/ 248 h 248"/>
              <a:gd name="T2" fmla="*/ 499 w 499"/>
              <a:gd name="T3" fmla="*/ 248 h 248"/>
              <a:gd name="T4" fmla="*/ 250 w 499"/>
              <a:gd name="T5" fmla="*/ 0 h 248"/>
              <a:gd name="T6" fmla="*/ 0 w 499"/>
              <a:gd name="T7" fmla="*/ 248 h 248"/>
            </a:gdLst>
            <a:ahLst/>
            <a:cxnLst>
              <a:cxn ang="0">
                <a:pos x="T0" y="T1"/>
              </a:cxn>
              <a:cxn ang="0">
                <a:pos x="T2" y="T3"/>
              </a:cxn>
              <a:cxn ang="0">
                <a:pos x="T4" y="T5"/>
              </a:cxn>
              <a:cxn ang="0">
                <a:pos x="T6" y="T7"/>
              </a:cxn>
            </a:cxnLst>
            <a:rect l="0" t="0" r="r" b="b"/>
            <a:pathLst>
              <a:path w="499" h="248">
                <a:moveTo>
                  <a:pt x="0" y="248"/>
                </a:moveTo>
                <a:lnTo>
                  <a:pt x="499" y="248"/>
                </a:lnTo>
                <a:lnTo>
                  <a:pt x="250" y="0"/>
                </a:lnTo>
                <a:lnTo>
                  <a:pt x="0" y="248"/>
                </a:lnTo>
                <a:close/>
              </a:path>
            </a:pathLst>
          </a:custGeom>
          <a:solidFill>
            <a:srgbClr val="0C1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14"/>
          <p:cNvSpPr>
            <a:spLocks/>
          </p:cNvSpPr>
          <p:nvPr/>
        </p:nvSpPr>
        <p:spPr bwMode="auto">
          <a:xfrm>
            <a:off x="9171688" y="6236293"/>
            <a:ext cx="511197" cy="254253"/>
          </a:xfrm>
          <a:custGeom>
            <a:avLst/>
            <a:gdLst>
              <a:gd name="T0" fmla="*/ 0 w 380"/>
              <a:gd name="T1" fmla="*/ 189 h 189"/>
              <a:gd name="T2" fmla="*/ 380 w 380"/>
              <a:gd name="T3" fmla="*/ 189 h 189"/>
              <a:gd name="T4" fmla="*/ 191 w 380"/>
              <a:gd name="T5" fmla="*/ 0 h 189"/>
              <a:gd name="T6" fmla="*/ 0 w 380"/>
              <a:gd name="T7" fmla="*/ 189 h 189"/>
            </a:gdLst>
            <a:ahLst/>
            <a:cxnLst>
              <a:cxn ang="0">
                <a:pos x="T0" y="T1"/>
              </a:cxn>
              <a:cxn ang="0">
                <a:pos x="T2" y="T3"/>
              </a:cxn>
              <a:cxn ang="0">
                <a:pos x="T4" y="T5"/>
              </a:cxn>
              <a:cxn ang="0">
                <a:pos x="T6" y="T7"/>
              </a:cxn>
            </a:cxnLst>
            <a:rect l="0" t="0" r="r" b="b"/>
            <a:pathLst>
              <a:path w="380" h="189">
                <a:moveTo>
                  <a:pt x="0" y="189"/>
                </a:moveTo>
                <a:lnTo>
                  <a:pt x="380" y="189"/>
                </a:lnTo>
                <a:lnTo>
                  <a:pt x="191" y="0"/>
                </a:lnTo>
                <a:lnTo>
                  <a:pt x="0" y="189"/>
                </a:lnTo>
                <a:close/>
              </a:path>
            </a:pathLst>
          </a:custGeom>
          <a:solidFill>
            <a:srgbClr val="0C1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15"/>
          <p:cNvSpPr>
            <a:spLocks/>
          </p:cNvSpPr>
          <p:nvPr/>
        </p:nvSpPr>
        <p:spPr bwMode="auto">
          <a:xfrm>
            <a:off x="8983352" y="6325079"/>
            <a:ext cx="333624" cy="165467"/>
          </a:xfrm>
          <a:custGeom>
            <a:avLst/>
            <a:gdLst>
              <a:gd name="T0" fmla="*/ 0 w 248"/>
              <a:gd name="T1" fmla="*/ 123 h 123"/>
              <a:gd name="T2" fmla="*/ 248 w 248"/>
              <a:gd name="T3" fmla="*/ 123 h 123"/>
              <a:gd name="T4" fmla="*/ 125 w 248"/>
              <a:gd name="T5" fmla="*/ 0 h 123"/>
              <a:gd name="T6" fmla="*/ 0 w 248"/>
              <a:gd name="T7" fmla="*/ 123 h 123"/>
            </a:gdLst>
            <a:ahLst/>
            <a:cxnLst>
              <a:cxn ang="0">
                <a:pos x="T0" y="T1"/>
              </a:cxn>
              <a:cxn ang="0">
                <a:pos x="T2" y="T3"/>
              </a:cxn>
              <a:cxn ang="0">
                <a:pos x="T4" y="T5"/>
              </a:cxn>
              <a:cxn ang="0">
                <a:pos x="T6" y="T7"/>
              </a:cxn>
            </a:cxnLst>
            <a:rect l="0" t="0" r="r" b="b"/>
            <a:pathLst>
              <a:path w="248" h="123">
                <a:moveTo>
                  <a:pt x="0" y="123"/>
                </a:moveTo>
                <a:lnTo>
                  <a:pt x="248" y="123"/>
                </a:lnTo>
                <a:lnTo>
                  <a:pt x="125" y="0"/>
                </a:lnTo>
                <a:lnTo>
                  <a:pt x="0" y="123"/>
                </a:lnTo>
                <a:close/>
              </a:path>
            </a:pathLst>
          </a:custGeom>
          <a:solidFill>
            <a:srgbClr val="0C1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51"/>
          <p:cNvSpPr>
            <a:spLocks/>
          </p:cNvSpPr>
          <p:nvPr/>
        </p:nvSpPr>
        <p:spPr bwMode="auto">
          <a:xfrm>
            <a:off x="9763778" y="6490908"/>
            <a:ext cx="1304130" cy="647700"/>
          </a:xfrm>
          <a:custGeom>
            <a:avLst/>
            <a:gdLst>
              <a:gd name="T0" fmla="*/ 0 w 747"/>
              <a:gd name="T1" fmla="*/ 0 h 371"/>
              <a:gd name="T2" fmla="*/ 747 w 747"/>
              <a:gd name="T3" fmla="*/ 0 h 371"/>
              <a:gd name="T4" fmla="*/ 376 w 747"/>
              <a:gd name="T5" fmla="*/ 371 h 371"/>
              <a:gd name="T6" fmla="*/ 0 w 747"/>
              <a:gd name="T7" fmla="*/ 0 h 371"/>
            </a:gdLst>
            <a:ahLst/>
            <a:cxnLst>
              <a:cxn ang="0">
                <a:pos x="T0" y="T1"/>
              </a:cxn>
              <a:cxn ang="0">
                <a:pos x="T2" y="T3"/>
              </a:cxn>
              <a:cxn ang="0">
                <a:pos x="T4" y="T5"/>
              </a:cxn>
              <a:cxn ang="0">
                <a:pos x="T6" y="T7"/>
              </a:cxn>
            </a:cxnLst>
            <a:rect l="0" t="0" r="r" b="b"/>
            <a:pathLst>
              <a:path w="747" h="371">
                <a:moveTo>
                  <a:pt x="0" y="0"/>
                </a:moveTo>
                <a:lnTo>
                  <a:pt x="747" y="0"/>
                </a:lnTo>
                <a:lnTo>
                  <a:pt x="376" y="371"/>
                </a:lnTo>
                <a:lnTo>
                  <a:pt x="0" y="0"/>
                </a:lnTo>
                <a:close/>
              </a:path>
            </a:pathLst>
          </a:custGeom>
          <a:gradFill flip="none" rotWithShape="1">
            <a:gsLst>
              <a:gs pos="100000">
                <a:srgbClr val="B0F7F4">
                  <a:alpha val="20000"/>
                </a:srgbClr>
              </a:gs>
              <a:gs pos="22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0" name="Freeform 51"/>
          <p:cNvSpPr>
            <a:spLocks/>
          </p:cNvSpPr>
          <p:nvPr/>
        </p:nvSpPr>
        <p:spPr bwMode="auto">
          <a:xfrm>
            <a:off x="8616906" y="6490908"/>
            <a:ext cx="700070" cy="347692"/>
          </a:xfrm>
          <a:custGeom>
            <a:avLst/>
            <a:gdLst>
              <a:gd name="T0" fmla="*/ 0 w 747"/>
              <a:gd name="T1" fmla="*/ 0 h 371"/>
              <a:gd name="T2" fmla="*/ 747 w 747"/>
              <a:gd name="T3" fmla="*/ 0 h 371"/>
              <a:gd name="T4" fmla="*/ 376 w 747"/>
              <a:gd name="T5" fmla="*/ 371 h 371"/>
              <a:gd name="T6" fmla="*/ 0 w 747"/>
              <a:gd name="T7" fmla="*/ 0 h 371"/>
            </a:gdLst>
            <a:ahLst/>
            <a:cxnLst>
              <a:cxn ang="0">
                <a:pos x="T0" y="T1"/>
              </a:cxn>
              <a:cxn ang="0">
                <a:pos x="T2" y="T3"/>
              </a:cxn>
              <a:cxn ang="0">
                <a:pos x="T4" y="T5"/>
              </a:cxn>
              <a:cxn ang="0">
                <a:pos x="T6" y="T7"/>
              </a:cxn>
            </a:cxnLst>
            <a:rect l="0" t="0" r="r" b="b"/>
            <a:pathLst>
              <a:path w="747" h="371">
                <a:moveTo>
                  <a:pt x="0" y="0"/>
                </a:moveTo>
                <a:lnTo>
                  <a:pt x="747" y="0"/>
                </a:lnTo>
                <a:lnTo>
                  <a:pt x="376" y="371"/>
                </a:lnTo>
                <a:lnTo>
                  <a:pt x="0" y="0"/>
                </a:lnTo>
                <a:close/>
              </a:path>
            </a:pathLst>
          </a:custGeom>
          <a:gradFill flip="none" rotWithShape="1">
            <a:gsLst>
              <a:gs pos="100000">
                <a:srgbClr val="B0F7F4">
                  <a:alpha val="20000"/>
                </a:srgbClr>
              </a:gs>
              <a:gs pos="22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51"/>
          <p:cNvSpPr>
            <a:spLocks/>
          </p:cNvSpPr>
          <p:nvPr/>
        </p:nvSpPr>
        <p:spPr bwMode="auto">
          <a:xfrm>
            <a:off x="10959405" y="6490907"/>
            <a:ext cx="3630126" cy="1802913"/>
          </a:xfrm>
          <a:custGeom>
            <a:avLst/>
            <a:gdLst>
              <a:gd name="T0" fmla="*/ 0 w 747"/>
              <a:gd name="T1" fmla="*/ 0 h 371"/>
              <a:gd name="T2" fmla="*/ 747 w 747"/>
              <a:gd name="T3" fmla="*/ 0 h 371"/>
              <a:gd name="T4" fmla="*/ 376 w 747"/>
              <a:gd name="T5" fmla="*/ 371 h 371"/>
              <a:gd name="T6" fmla="*/ 0 w 747"/>
              <a:gd name="T7" fmla="*/ 0 h 371"/>
            </a:gdLst>
            <a:ahLst/>
            <a:cxnLst>
              <a:cxn ang="0">
                <a:pos x="T0" y="T1"/>
              </a:cxn>
              <a:cxn ang="0">
                <a:pos x="T2" y="T3"/>
              </a:cxn>
              <a:cxn ang="0">
                <a:pos x="T4" y="T5"/>
              </a:cxn>
              <a:cxn ang="0">
                <a:pos x="T6" y="T7"/>
              </a:cxn>
            </a:cxnLst>
            <a:rect l="0" t="0" r="r" b="b"/>
            <a:pathLst>
              <a:path w="747" h="371">
                <a:moveTo>
                  <a:pt x="0" y="0"/>
                </a:moveTo>
                <a:lnTo>
                  <a:pt x="747" y="0"/>
                </a:lnTo>
                <a:lnTo>
                  <a:pt x="376" y="371"/>
                </a:lnTo>
                <a:lnTo>
                  <a:pt x="0" y="0"/>
                </a:lnTo>
                <a:close/>
              </a:path>
            </a:pathLst>
          </a:custGeom>
          <a:gradFill flip="none" rotWithShape="1">
            <a:gsLst>
              <a:gs pos="100000">
                <a:srgbClr val="B0F7F4">
                  <a:alpha val="20000"/>
                </a:srgbClr>
              </a:gs>
              <a:gs pos="22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51"/>
          <p:cNvSpPr>
            <a:spLocks/>
          </p:cNvSpPr>
          <p:nvPr/>
        </p:nvSpPr>
        <p:spPr bwMode="auto">
          <a:xfrm>
            <a:off x="11360415" y="6490908"/>
            <a:ext cx="536540" cy="266474"/>
          </a:xfrm>
          <a:custGeom>
            <a:avLst/>
            <a:gdLst>
              <a:gd name="T0" fmla="*/ 0 w 747"/>
              <a:gd name="T1" fmla="*/ 0 h 371"/>
              <a:gd name="T2" fmla="*/ 747 w 747"/>
              <a:gd name="T3" fmla="*/ 0 h 371"/>
              <a:gd name="T4" fmla="*/ 376 w 747"/>
              <a:gd name="T5" fmla="*/ 371 h 371"/>
              <a:gd name="T6" fmla="*/ 0 w 747"/>
              <a:gd name="T7" fmla="*/ 0 h 371"/>
            </a:gdLst>
            <a:ahLst/>
            <a:cxnLst>
              <a:cxn ang="0">
                <a:pos x="T0" y="T1"/>
              </a:cxn>
              <a:cxn ang="0">
                <a:pos x="T2" y="T3"/>
              </a:cxn>
              <a:cxn ang="0">
                <a:pos x="T4" y="T5"/>
              </a:cxn>
              <a:cxn ang="0">
                <a:pos x="T6" y="T7"/>
              </a:cxn>
            </a:cxnLst>
            <a:rect l="0" t="0" r="r" b="b"/>
            <a:pathLst>
              <a:path w="747" h="371">
                <a:moveTo>
                  <a:pt x="0" y="0"/>
                </a:moveTo>
                <a:lnTo>
                  <a:pt x="747" y="0"/>
                </a:lnTo>
                <a:lnTo>
                  <a:pt x="376" y="371"/>
                </a:lnTo>
                <a:lnTo>
                  <a:pt x="0" y="0"/>
                </a:lnTo>
                <a:close/>
              </a:path>
            </a:pathLst>
          </a:custGeom>
          <a:gradFill flip="none" rotWithShape="1">
            <a:gsLst>
              <a:gs pos="100000">
                <a:srgbClr val="B0F7F4">
                  <a:alpha val="20000"/>
                </a:srgbClr>
              </a:gs>
              <a:gs pos="22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pic>
        <p:nvPicPr>
          <p:cNvPr id="26626" name="Picture 2" descr="E:\CV News\LOGO\FontAwesome PNG\White\bold\shi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4189390" y="5256267"/>
            <a:ext cx="579475" cy="463580"/>
          </a:xfrm>
          <a:prstGeom prst="rect">
            <a:avLst/>
          </a:prstGeom>
          <a:noFill/>
          <a:extLst>
            <a:ext uri="{909E8E84-426E-40DD-AFC4-6F175D3DCCD1}">
              <a14:hiddenFill xmlns:a14="http://schemas.microsoft.com/office/drawing/2010/main">
                <a:solidFill>
                  <a:srgbClr val="FFFFFF"/>
                </a:solidFill>
              </a14:hiddenFill>
            </a:ext>
          </a:extLst>
        </p:spPr>
      </p:pic>
      <p:pic>
        <p:nvPicPr>
          <p:cNvPr id="26627" name="Picture 3" descr="E:\CV News\LOGO\FontAwesome PNG\White\bold\glob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8126464" y="2222526"/>
            <a:ext cx="480479" cy="495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96942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ChangeArrowheads="1"/>
          </p:cNvSpPr>
          <p:nvPr/>
        </p:nvSpPr>
        <p:spPr bwMode="auto">
          <a:xfrm>
            <a:off x="0" y="-1"/>
            <a:ext cx="12188891" cy="3292929"/>
          </a:xfrm>
          <a:prstGeom prst="rect">
            <a:avLst/>
          </a:prstGeom>
          <a:gradFill flip="none" rotWithShape="1">
            <a:gsLst>
              <a:gs pos="36000">
                <a:srgbClr val="09192F"/>
              </a:gs>
              <a:gs pos="100000">
                <a:srgbClr val="125680"/>
              </a:gs>
              <a:gs pos="0">
                <a:srgbClr val="070C1E"/>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0" name="Freeform 8"/>
          <p:cNvSpPr>
            <a:spLocks/>
          </p:cNvSpPr>
          <p:nvPr/>
        </p:nvSpPr>
        <p:spPr bwMode="auto">
          <a:xfrm>
            <a:off x="1625922" y="2710433"/>
            <a:ext cx="1173064" cy="582496"/>
          </a:xfrm>
          <a:custGeom>
            <a:avLst/>
            <a:gdLst>
              <a:gd name="T0" fmla="*/ 0 w 872"/>
              <a:gd name="T1" fmla="*/ 433 h 433"/>
              <a:gd name="T2" fmla="*/ 872 w 872"/>
              <a:gd name="T3" fmla="*/ 433 h 433"/>
              <a:gd name="T4" fmla="*/ 440 w 872"/>
              <a:gd name="T5" fmla="*/ 0 h 433"/>
              <a:gd name="T6" fmla="*/ 0 w 872"/>
              <a:gd name="T7" fmla="*/ 433 h 433"/>
            </a:gdLst>
            <a:ahLst/>
            <a:cxnLst>
              <a:cxn ang="0">
                <a:pos x="T0" y="T1"/>
              </a:cxn>
              <a:cxn ang="0">
                <a:pos x="T2" y="T3"/>
              </a:cxn>
              <a:cxn ang="0">
                <a:pos x="T4" y="T5"/>
              </a:cxn>
              <a:cxn ang="0">
                <a:pos x="T6" y="T7"/>
              </a:cxn>
            </a:cxnLst>
            <a:rect l="0" t="0" r="r" b="b"/>
            <a:pathLst>
              <a:path w="872" h="433">
                <a:moveTo>
                  <a:pt x="0" y="433"/>
                </a:moveTo>
                <a:lnTo>
                  <a:pt x="872" y="433"/>
                </a:lnTo>
                <a:lnTo>
                  <a:pt x="440" y="0"/>
                </a:lnTo>
                <a:lnTo>
                  <a:pt x="0" y="433"/>
                </a:lnTo>
                <a:close/>
              </a:path>
            </a:pathLst>
          </a:custGeom>
          <a:gradFill flip="none" rotWithShape="1">
            <a:gsLst>
              <a:gs pos="43000">
                <a:srgbClr val="09192F">
                  <a:alpha val="73000"/>
                </a:srgbClr>
              </a:gs>
              <a:gs pos="100000">
                <a:srgbClr val="125680"/>
              </a:gs>
              <a:gs pos="0">
                <a:srgbClr val="070C1E"/>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p:nvSpPr>
        <p:spPr bwMode="auto">
          <a:xfrm>
            <a:off x="-200025" y="2329725"/>
            <a:ext cx="1939860" cy="963204"/>
          </a:xfrm>
          <a:custGeom>
            <a:avLst/>
            <a:gdLst>
              <a:gd name="T0" fmla="*/ 0 w 1442"/>
              <a:gd name="T1" fmla="*/ 716 h 716"/>
              <a:gd name="T2" fmla="*/ 1442 w 1442"/>
              <a:gd name="T3" fmla="*/ 716 h 716"/>
              <a:gd name="T4" fmla="*/ 725 w 1442"/>
              <a:gd name="T5" fmla="*/ 0 h 716"/>
              <a:gd name="T6" fmla="*/ 0 w 1442"/>
              <a:gd name="T7" fmla="*/ 716 h 716"/>
            </a:gdLst>
            <a:ahLst/>
            <a:cxnLst>
              <a:cxn ang="0">
                <a:pos x="T0" y="T1"/>
              </a:cxn>
              <a:cxn ang="0">
                <a:pos x="T2" y="T3"/>
              </a:cxn>
              <a:cxn ang="0">
                <a:pos x="T4" y="T5"/>
              </a:cxn>
              <a:cxn ang="0">
                <a:pos x="T6" y="T7"/>
              </a:cxn>
            </a:cxnLst>
            <a:rect l="0" t="0" r="r" b="b"/>
            <a:pathLst>
              <a:path w="1442" h="716">
                <a:moveTo>
                  <a:pt x="0" y="716"/>
                </a:moveTo>
                <a:lnTo>
                  <a:pt x="1442" y="716"/>
                </a:lnTo>
                <a:lnTo>
                  <a:pt x="725" y="0"/>
                </a:lnTo>
                <a:lnTo>
                  <a:pt x="0" y="716"/>
                </a:lnTo>
                <a:close/>
              </a:path>
            </a:pathLst>
          </a:custGeom>
          <a:gradFill flip="none" rotWithShape="1">
            <a:gsLst>
              <a:gs pos="43000">
                <a:srgbClr val="09192F">
                  <a:alpha val="73000"/>
                </a:srgbClr>
              </a:gs>
              <a:gs pos="100000">
                <a:srgbClr val="125680"/>
              </a:gs>
              <a:gs pos="0">
                <a:srgbClr val="070C1E"/>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p:cNvSpPr>
          <p:nvPr/>
        </p:nvSpPr>
        <p:spPr bwMode="auto">
          <a:xfrm>
            <a:off x="10781752" y="1803730"/>
            <a:ext cx="2995886" cy="1489199"/>
          </a:xfrm>
          <a:custGeom>
            <a:avLst/>
            <a:gdLst>
              <a:gd name="T0" fmla="*/ 0 w 2227"/>
              <a:gd name="T1" fmla="*/ 1107 h 1107"/>
              <a:gd name="T2" fmla="*/ 2227 w 2227"/>
              <a:gd name="T3" fmla="*/ 1107 h 1107"/>
              <a:gd name="T4" fmla="*/ 1121 w 2227"/>
              <a:gd name="T5" fmla="*/ 0 h 1107"/>
              <a:gd name="T6" fmla="*/ 0 w 2227"/>
              <a:gd name="T7" fmla="*/ 1107 h 1107"/>
            </a:gdLst>
            <a:ahLst/>
            <a:cxnLst>
              <a:cxn ang="0">
                <a:pos x="T0" y="T1"/>
              </a:cxn>
              <a:cxn ang="0">
                <a:pos x="T2" y="T3"/>
              </a:cxn>
              <a:cxn ang="0">
                <a:pos x="T4" y="T5"/>
              </a:cxn>
              <a:cxn ang="0">
                <a:pos x="T6" y="T7"/>
              </a:cxn>
            </a:cxnLst>
            <a:rect l="0" t="0" r="r" b="b"/>
            <a:pathLst>
              <a:path w="2227" h="1107">
                <a:moveTo>
                  <a:pt x="0" y="1107"/>
                </a:moveTo>
                <a:lnTo>
                  <a:pt x="2227" y="1107"/>
                </a:lnTo>
                <a:lnTo>
                  <a:pt x="1121" y="0"/>
                </a:lnTo>
                <a:lnTo>
                  <a:pt x="0" y="1107"/>
                </a:lnTo>
                <a:close/>
              </a:path>
            </a:pathLst>
          </a:custGeom>
          <a:gradFill flip="none" rotWithShape="1">
            <a:gsLst>
              <a:gs pos="43000">
                <a:srgbClr val="09192F">
                  <a:alpha val="73000"/>
                </a:srgbClr>
              </a:gs>
              <a:gs pos="100000">
                <a:srgbClr val="125680"/>
              </a:gs>
              <a:gs pos="0">
                <a:srgbClr val="070C1E"/>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8"/>
          <p:cNvSpPr>
            <a:spLocks/>
          </p:cNvSpPr>
          <p:nvPr/>
        </p:nvSpPr>
        <p:spPr bwMode="auto">
          <a:xfrm>
            <a:off x="8212883" y="2710433"/>
            <a:ext cx="1173064" cy="582496"/>
          </a:xfrm>
          <a:custGeom>
            <a:avLst/>
            <a:gdLst>
              <a:gd name="T0" fmla="*/ 0 w 872"/>
              <a:gd name="T1" fmla="*/ 433 h 433"/>
              <a:gd name="T2" fmla="*/ 872 w 872"/>
              <a:gd name="T3" fmla="*/ 433 h 433"/>
              <a:gd name="T4" fmla="*/ 440 w 872"/>
              <a:gd name="T5" fmla="*/ 0 h 433"/>
              <a:gd name="T6" fmla="*/ 0 w 872"/>
              <a:gd name="T7" fmla="*/ 433 h 433"/>
            </a:gdLst>
            <a:ahLst/>
            <a:cxnLst>
              <a:cxn ang="0">
                <a:pos x="T0" y="T1"/>
              </a:cxn>
              <a:cxn ang="0">
                <a:pos x="T2" y="T3"/>
              </a:cxn>
              <a:cxn ang="0">
                <a:pos x="T4" y="T5"/>
              </a:cxn>
              <a:cxn ang="0">
                <a:pos x="T6" y="T7"/>
              </a:cxn>
            </a:cxnLst>
            <a:rect l="0" t="0" r="r" b="b"/>
            <a:pathLst>
              <a:path w="872" h="433">
                <a:moveTo>
                  <a:pt x="0" y="433"/>
                </a:moveTo>
                <a:lnTo>
                  <a:pt x="872" y="433"/>
                </a:lnTo>
                <a:lnTo>
                  <a:pt x="440" y="0"/>
                </a:lnTo>
                <a:lnTo>
                  <a:pt x="0" y="433"/>
                </a:lnTo>
                <a:close/>
              </a:path>
            </a:pathLst>
          </a:custGeom>
          <a:gradFill flip="none" rotWithShape="1">
            <a:gsLst>
              <a:gs pos="43000">
                <a:srgbClr val="09192F">
                  <a:alpha val="73000"/>
                </a:srgbClr>
              </a:gs>
              <a:gs pos="100000">
                <a:srgbClr val="125680"/>
              </a:gs>
              <a:gs pos="0">
                <a:srgbClr val="070C1E"/>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5" name="Rectangle 48"/>
          <p:cNvSpPr>
            <a:spLocks noChangeArrowheads="1"/>
          </p:cNvSpPr>
          <p:nvPr/>
        </p:nvSpPr>
        <p:spPr bwMode="auto">
          <a:xfrm>
            <a:off x="-816" y="3292612"/>
            <a:ext cx="12188890" cy="3565071"/>
          </a:xfrm>
          <a:prstGeom prst="rect">
            <a:avLst/>
          </a:prstGeom>
          <a:gradFill flip="none" rotWithShape="1">
            <a:gsLst>
              <a:gs pos="100000">
                <a:srgbClr val="070C1E"/>
              </a:gs>
              <a:gs pos="0">
                <a:srgbClr val="122141"/>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6" name="TextBox 15"/>
          <p:cNvSpPr txBox="1"/>
          <p:nvPr/>
        </p:nvSpPr>
        <p:spPr>
          <a:xfrm>
            <a:off x="886942" y="356853"/>
            <a:ext cx="10582384" cy="615553"/>
          </a:xfrm>
          <a:prstGeom prst="rect">
            <a:avLst/>
          </a:prstGeom>
          <a:noFill/>
        </p:spPr>
        <p:txBody>
          <a:bodyPr wrap="none" lIns="0" tIns="0" rIns="0" bIns="0" rtlCol="0" anchor="ctr">
            <a:spAutoFit/>
          </a:bodyPr>
          <a:lstStyle/>
          <a:p>
            <a:r>
              <a:rPr lang="cy-GB" sz="4000" dirty="0" smtClean="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TECHNOCRACY AND CONTROL OF WEATHER</a:t>
            </a:r>
            <a:endParaRPr lang="en-US" sz="4000" dirty="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endParaRPr>
          </a:p>
        </p:txBody>
      </p:sp>
      <p:sp>
        <p:nvSpPr>
          <p:cNvPr id="17" name="Freeform 46"/>
          <p:cNvSpPr>
            <a:spLocks/>
          </p:cNvSpPr>
          <p:nvPr/>
        </p:nvSpPr>
        <p:spPr bwMode="auto">
          <a:xfrm flipH="1">
            <a:off x="3808422" y="1019629"/>
            <a:ext cx="4575156" cy="2273300"/>
          </a:xfrm>
          <a:custGeom>
            <a:avLst/>
            <a:gdLst>
              <a:gd name="T0" fmla="*/ 0 w 2884"/>
              <a:gd name="T1" fmla="*/ 1433 h 1433"/>
              <a:gd name="T2" fmla="*/ 2884 w 2884"/>
              <a:gd name="T3" fmla="*/ 1433 h 1433"/>
              <a:gd name="T4" fmla="*/ 1452 w 2884"/>
              <a:gd name="T5" fmla="*/ 0 h 1433"/>
              <a:gd name="T6" fmla="*/ 0 w 2884"/>
              <a:gd name="T7" fmla="*/ 1433 h 1433"/>
            </a:gdLst>
            <a:ahLst/>
            <a:cxnLst>
              <a:cxn ang="0">
                <a:pos x="T0" y="T1"/>
              </a:cxn>
              <a:cxn ang="0">
                <a:pos x="T2" y="T3"/>
              </a:cxn>
              <a:cxn ang="0">
                <a:pos x="T4" y="T5"/>
              </a:cxn>
              <a:cxn ang="0">
                <a:pos x="T6" y="T7"/>
              </a:cxn>
            </a:cxnLst>
            <a:rect l="0" t="0" r="r" b="b"/>
            <a:pathLst>
              <a:path w="2884" h="1433">
                <a:moveTo>
                  <a:pt x="0" y="1433"/>
                </a:moveTo>
                <a:lnTo>
                  <a:pt x="2884" y="1433"/>
                </a:lnTo>
                <a:lnTo>
                  <a:pt x="1452" y="0"/>
                </a:lnTo>
                <a:lnTo>
                  <a:pt x="0" y="1433"/>
                </a:lnTo>
                <a:close/>
              </a:path>
            </a:pathLst>
          </a:custGeom>
          <a:gradFill>
            <a:gsLst>
              <a:gs pos="100000">
                <a:srgbClr val="B0F7F4"/>
              </a:gs>
              <a:gs pos="0">
                <a:schemeClr val="bg1"/>
              </a:gs>
            </a:gsLst>
            <a:lin ang="54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51"/>
          <p:cNvSpPr>
            <a:spLocks/>
          </p:cNvSpPr>
          <p:nvPr/>
        </p:nvSpPr>
        <p:spPr bwMode="auto">
          <a:xfrm>
            <a:off x="3232485" y="3292929"/>
            <a:ext cx="1304130" cy="647700"/>
          </a:xfrm>
          <a:custGeom>
            <a:avLst/>
            <a:gdLst>
              <a:gd name="T0" fmla="*/ 0 w 747"/>
              <a:gd name="T1" fmla="*/ 0 h 371"/>
              <a:gd name="T2" fmla="*/ 747 w 747"/>
              <a:gd name="T3" fmla="*/ 0 h 371"/>
              <a:gd name="T4" fmla="*/ 376 w 747"/>
              <a:gd name="T5" fmla="*/ 371 h 371"/>
              <a:gd name="T6" fmla="*/ 0 w 747"/>
              <a:gd name="T7" fmla="*/ 0 h 371"/>
            </a:gdLst>
            <a:ahLst/>
            <a:cxnLst>
              <a:cxn ang="0">
                <a:pos x="T0" y="T1"/>
              </a:cxn>
              <a:cxn ang="0">
                <a:pos x="T2" y="T3"/>
              </a:cxn>
              <a:cxn ang="0">
                <a:pos x="T4" y="T5"/>
              </a:cxn>
              <a:cxn ang="0">
                <a:pos x="T6" y="T7"/>
              </a:cxn>
            </a:cxnLst>
            <a:rect l="0" t="0" r="r" b="b"/>
            <a:pathLst>
              <a:path w="747" h="371">
                <a:moveTo>
                  <a:pt x="0" y="0"/>
                </a:moveTo>
                <a:lnTo>
                  <a:pt x="747" y="0"/>
                </a:lnTo>
                <a:lnTo>
                  <a:pt x="376" y="371"/>
                </a:lnTo>
                <a:lnTo>
                  <a:pt x="0" y="0"/>
                </a:lnTo>
                <a:close/>
              </a:path>
            </a:pathLst>
          </a:custGeom>
          <a:gradFill flip="none" rotWithShape="1">
            <a:gsLst>
              <a:gs pos="100000">
                <a:srgbClr val="B0F7F4">
                  <a:alpha val="20000"/>
                </a:srgbClr>
              </a:gs>
              <a:gs pos="22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56"/>
          <p:cNvSpPr>
            <a:spLocks/>
          </p:cNvSpPr>
          <p:nvPr/>
        </p:nvSpPr>
        <p:spPr bwMode="auto">
          <a:xfrm>
            <a:off x="1186104" y="3292929"/>
            <a:ext cx="839440" cy="417029"/>
          </a:xfrm>
          <a:custGeom>
            <a:avLst/>
            <a:gdLst>
              <a:gd name="T0" fmla="*/ 0 w 624"/>
              <a:gd name="T1" fmla="*/ 0 h 310"/>
              <a:gd name="T2" fmla="*/ 624 w 624"/>
              <a:gd name="T3" fmla="*/ 0 h 310"/>
              <a:gd name="T4" fmla="*/ 315 w 624"/>
              <a:gd name="T5" fmla="*/ 310 h 310"/>
              <a:gd name="T6" fmla="*/ 0 w 624"/>
              <a:gd name="T7" fmla="*/ 0 h 310"/>
            </a:gdLst>
            <a:ahLst/>
            <a:cxnLst>
              <a:cxn ang="0">
                <a:pos x="T0" y="T1"/>
              </a:cxn>
              <a:cxn ang="0">
                <a:pos x="T2" y="T3"/>
              </a:cxn>
              <a:cxn ang="0">
                <a:pos x="T4" y="T5"/>
              </a:cxn>
              <a:cxn ang="0">
                <a:pos x="T6" y="T7"/>
              </a:cxn>
            </a:cxnLst>
            <a:rect l="0" t="0" r="r" b="b"/>
            <a:pathLst>
              <a:path w="624" h="310">
                <a:moveTo>
                  <a:pt x="0" y="0"/>
                </a:moveTo>
                <a:lnTo>
                  <a:pt x="624" y="0"/>
                </a:lnTo>
                <a:lnTo>
                  <a:pt x="315" y="310"/>
                </a:lnTo>
                <a:lnTo>
                  <a:pt x="0" y="0"/>
                </a:lnTo>
                <a:close/>
              </a:path>
            </a:pathLst>
          </a:custGeom>
          <a:gradFill flip="none" rotWithShape="1">
            <a:gsLst>
              <a:gs pos="100000">
                <a:srgbClr val="B0F7F4">
                  <a:alpha val="20000"/>
                </a:srgbClr>
              </a:gs>
              <a:gs pos="22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13"/>
          <p:cNvSpPr>
            <a:spLocks/>
          </p:cNvSpPr>
          <p:nvPr/>
        </p:nvSpPr>
        <p:spPr bwMode="auto">
          <a:xfrm>
            <a:off x="11273234" y="2959305"/>
            <a:ext cx="671283" cy="333624"/>
          </a:xfrm>
          <a:custGeom>
            <a:avLst/>
            <a:gdLst>
              <a:gd name="T0" fmla="*/ 0 w 499"/>
              <a:gd name="T1" fmla="*/ 248 h 248"/>
              <a:gd name="T2" fmla="*/ 499 w 499"/>
              <a:gd name="T3" fmla="*/ 248 h 248"/>
              <a:gd name="T4" fmla="*/ 250 w 499"/>
              <a:gd name="T5" fmla="*/ 0 h 248"/>
              <a:gd name="T6" fmla="*/ 0 w 499"/>
              <a:gd name="T7" fmla="*/ 248 h 248"/>
            </a:gdLst>
            <a:ahLst/>
            <a:cxnLst>
              <a:cxn ang="0">
                <a:pos x="T0" y="T1"/>
              </a:cxn>
              <a:cxn ang="0">
                <a:pos x="T2" y="T3"/>
              </a:cxn>
              <a:cxn ang="0">
                <a:pos x="T4" y="T5"/>
              </a:cxn>
              <a:cxn ang="0">
                <a:pos x="T6" y="T7"/>
              </a:cxn>
            </a:cxnLst>
            <a:rect l="0" t="0" r="r" b="b"/>
            <a:pathLst>
              <a:path w="499" h="248">
                <a:moveTo>
                  <a:pt x="0" y="248"/>
                </a:moveTo>
                <a:lnTo>
                  <a:pt x="499" y="248"/>
                </a:lnTo>
                <a:lnTo>
                  <a:pt x="250" y="0"/>
                </a:lnTo>
                <a:lnTo>
                  <a:pt x="0" y="248"/>
                </a:lnTo>
                <a:close/>
              </a:path>
            </a:pathLst>
          </a:custGeom>
          <a:solidFill>
            <a:srgbClr val="0C1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4"/>
          <p:cNvSpPr>
            <a:spLocks/>
          </p:cNvSpPr>
          <p:nvPr/>
        </p:nvSpPr>
        <p:spPr bwMode="auto">
          <a:xfrm>
            <a:off x="9171688" y="3038676"/>
            <a:ext cx="511197" cy="254253"/>
          </a:xfrm>
          <a:custGeom>
            <a:avLst/>
            <a:gdLst>
              <a:gd name="T0" fmla="*/ 0 w 380"/>
              <a:gd name="T1" fmla="*/ 189 h 189"/>
              <a:gd name="T2" fmla="*/ 380 w 380"/>
              <a:gd name="T3" fmla="*/ 189 h 189"/>
              <a:gd name="T4" fmla="*/ 191 w 380"/>
              <a:gd name="T5" fmla="*/ 0 h 189"/>
              <a:gd name="T6" fmla="*/ 0 w 380"/>
              <a:gd name="T7" fmla="*/ 189 h 189"/>
            </a:gdLst>
            <a:ahLst/>
            <a:cxnLst>
              <a:cxn ang="0">
                <a:pos x="T0" y="T1"/>
              </a:cxn>
              <a:cxn ang="0">
                <a:pos x="T2" y="T3"/>
              </a:cxn>
              <a:cxn ang="0">
                <a:pos x="T4" y="T5"/>
              </a:cxn>
              <a:cxn ang="0">
                <a:pos x="T6" y="T7"/>
              </a:cxn>
            </a:cxnLst>
            <a:rect l="0" t="0" r="r" b="b"/>
            <a:pathLst>
              <a:path w="380" h="189">
                <a:moveTo>
                  <a:pt x="0" y="189"/>
                </a:moveTo>
                <a:lnTo>
                  <a:pt x="380" y="189"/>
                </a:lnTo>
                <a:lnTo>
                  <a:pt x="191" y="0"/>
                </a:lnTo>
                <a:lnTo>
                  <a:pt x="0" y="189"/>
                </a:lnTo>
                <a:close/>
              </a:path>
            </a:pathLst>
          </a:custGeom>
          <a:solidFill>
            <a:srgbClr val="0C1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5"/>
          <p:cNvSpPr>
            <a:spLocks/>
          </p:cNvSpPr>
          <p:nvPr/>
        </p:nvSpPr>
        <p:spPr bwMode="auto">
          <a:xfrm>
            <a:off x="8983352" y="3127462"/>
            <a:ext cx="333624" cy="165467"/>
          </a:xfrm>
          <a:custGeom>
            <a:avLst/>
            <a:gdLst>
              <a:gd name="T0" fmla="*/ 0 w 248"/>
              <a:gd name="T1" fmla="*/ 123 h 123"/>
              <a:gd name="T2" fmla="*/ 248 w 248"/>
              <a:gd name="T3" fmla="*/ 123 h 123"/>
              <a:gd name="T4" fmla="*/ 125 w 248"/>
              <a:gd name="T5" fmla="*/ 0 h 123"/>
              <a:gd name="T6" fmla="*/ 0 w 248"/>
              <a:gd name="T7" fmla="*/ 123 h 123"/>
            </a:gdLst>
            <a:ahLst/>
            <a:cxnLst>
              <a:cxn ang="0">
                <a:pos x="T0" y="T1"/>
              </a:cxn>
              <a:cxn ang="0">
                <a:pos x="T2" y="T3"/>
              </a:cxn>
              <a:cxn ang="0">
                <a:pos x="T4" y="T5"/>
              </a:cxn>
              <a:cxn ang="0">
                <a:pos x="T6" y="T7"/>
              </a:cxn>
            </a:cxnLst>
            <a:rect l="0" t="0" r="r" b="b"/>
            <a:pathLst>
              <a:path w="248" h="123">
                <a:moveTo>
                  <a:pt x="0" y="123"/>
                </a:moveTo>
                <a:lnTo>
                  <a:pt x="248" y="123"/>
                </a:lnTo>
                <a:lnTo>
                  <a:pt x="125" y="0"/>
                </a:lnTo>
                <a:lnTo>
                  <a:pt x="0" y="123"/>
                </a:lnTo>
                <a:close/>
              </a:path>
            </a:pathLst>
          </a:custGeom>
          <a:solidFill>
            <a:srgbClr val="0C1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6"/>
          <p:cNvSpPr>
            <a:spLocks/>
          </p:cNvSpPr>
          <p:nvPr/>
        </p:nvSpPr>
        <p:spPr bwMode="auto">
          <a:xfrm>
            <a:off x="423473" y="3089795"/>
            <a:ext cx="414339" cy="203134"/>
          </a:xfrm>
          <a:custGeom>
            <a:avLst/>
            <a:gdLst>
              <a:gd name="T0" fmla="*/ 308 w 308"/>
              <a:gd name="T1" fmla="*/ 151 h 151"/>
              <a:gd name="T2" fmla="*/ 0 w 308"/>
              <a:gd name="T3" fmla="*/ 151 h 151"/>
              <a:gd name="T4" fmla="*/ 154 w 308"/>
              <a:gd name="T5" fmla="*/ 0 h 151"/>
              <a:gd name="T6" fmla="*/ 308 w 308"/>
              <a:gd name="T7" fmla="*/ 151 h 151"/>
            </a:gdLst>
            <a:ahLst/>
            <a:cxnLst>
              <a:cxn ang="0">
                <a:pos x="T0" y="T1"/>
              </a:cxn>
              <a:cxn ang="0">
                <a:pos x="T2" y="T3"/>
              </a:cxn>
              <a:cxn ang="0">
                <a:pos x="T4" y="T5"/>
              </a:cxn>
              <a:cxn ang="0">
                <a:pos x="T6" y="T7"/>
              </a:cxn>
            </a:cxnLst>
            <a:rect l="0" t="0" r="r" b="b"/>
            <a:pathLst>
              <a:path w="308" h="151">
                <a:moveTo>
                  <a:pt x="308" y="151"/>
                </a:moveTo>
                <a:lnTo>
                  <a:pt x="0" y="151"/>
                </a:lnTo>
                <a:lnTo>
                  <a:pt x="154" y="0"/>
                </a:lnTo>
                <a:lnTo>
                  <a:pt x="308" y="151"/>
                </a:lnTo>
                <a:close/>
              </a:path>
            </a:pathLst>
          </a:custGeom>
          <a:solidFill>
            <a:srgbClr val="0C1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38" name="Group 37"/>
          <p:cNvGrpSpPr/>
          <p:nvPr/>
        </p:nvGrpSpPr>
        <p:grpSpPr>
          <a:xfrm>
            <a:off x="343138" y="1398135"/>
            <a:ext cx="11280295" cy="1200361"/>
            <a:chOff x="343138" y="3531299"/>
            <a:chExt cx="11280295" cy="1200361"/>
          </a:xfrm>
        </p:grpSpPr>
        <p:sp>
          <p:nvSpPr>
            <p:cNvPr id="39" name="Oval 58"/>
            <p:cNvSpPr>
              <a:spLocks noChangeArrowheads="1"/>
            </p:cNvSpPr>
            <p:nvPr/>
          </p:nvSpPr>
          <p:spPr bwMode="auto">
            <a:xfrm>
              <a:off x="2519653" y="4608849"/>
              <a:ext cx="72644" cy="73989"/>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Oval 59"/>
            <p:cNvSpPr>
              <a:spLocks noChangeArrowheads="1"/>
            </p:cNvSpPr>
            <p:nvPr/>
          </p:nvSpPr>
          <p:spPr bwMode="auto">
            <a:xfrm>
              <a:off x="8670110" y="3627291"/>
              <a:ext cx="73989" cy="73989"/>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Oval 60"/>
            <p:cNvSpPr>
              <a:spLocks noChangeArrowheads="1"/>
            </p:cNvSpPr>
            <p:nvPr/>
          </p:nvSpPr>
          <p:spPr bwMode="auto">
            <a:xfrm>
              <a:off x="3280991" y="4553694"/>
              <a:ext cx="73989" cy="73989"/>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Oval 61"/>
            <p:cNvSpPr>
              <a:spLocks noChangeArrowheads="1"/>
            </p:cNvSpPr>
            <p:nvPr/>
          </p:nvSpPr>
          <p:spPr bwMode="auto">
            <a:xfrm>
              <a:off x="814298" y="4182814"/>
              <a:ext cx="72644" cy="76680"/>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Oval 62"/>
            <p:cNvSpPr>
              <a:spLocks noChangeArrowheads="1"/>
            </p:cNvSpPr>
            <p:nvPr/>
          </p:nvSpPr>
          <p:spPr bwMode="auto">
            <a:xfrm>
              <a:off x="1949695" y="4214689"/>
              <a:ext cx="7533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Oval 63"/>
            <p:cNvSpPr>
              <a:spLocks noChangeArrowheads="1"/>
            </p:cNvSpPr>
            <p:nvPr/>
          </p:nvSpPr>
          <p:spPr bwMode="auto">
            <a:xfrm>
              <a:off x="3917805" y="4007520"/>
              <a:ext cx="76680" cy="73989"/>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Oval 64"/>
            <p:cNvSpPr>
              <a:spLocks noChangeArrowheads="1"/>
            </p:cNvSpPr>
            <p:nvPr/>
          </p:nvSpPr>
          <p:spPr bwMode="auto">
            <a:xfrm>
              <a:off x="3346535" y="4022991"/>
              <a:ext cx="75334" cy="7533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Oval 65"/>
            <p:cNvSpPr>
              <a:spLocks noChangeArrowheads="1"/>
            </p:cNvSpPr>
            <p:nvPr/>
          </p:nvSpPr>
          <p:spPr bwMode="auto">
            <a:xfrm>
              <a:off x="8212883" y="4514009"/>
              <a:ext cx="73989" cy="76680"/>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Oval 66"/>
            <p:cNvSpPr>
              <a:spLocks noChangeArrowheads="1"/>
            </p:cNvSpPr>
            <p:nvPr/>
          </p:nvSpPr>
          <p:spPr bwMode="auto">
            <a:xfrm>
              <a:off x="1739835" y="3813887"/>
              <a:ext cx="75334" cy="7533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Oval 67"/>
            <p:cNvSpPr>
              <a:spLocks noChangeArrowheads="1"/>
            </p:cNvSpPr>
            <p:nvPr/>
          </p:nvSpPr>
          <p:spPr bwMode="auto">
            <a:xfrm>
              <a:off x="1430594" y="4547846"/>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Oval 68"/>
            <p:cNvSpPr>
              <a:spLocks noChangeArrowheads="1"/>
            </p:cNvSpPr>
            <p:nvPr/>
          </p:nvSpPr>
          <p:spPr bwMode="auto">
            <a:xfrm>
              <a:off x="9253286" y="4654980"/>
              <a:ext cx="73989" cy="76680"/>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Oval 69"/>
            <p:cNvSpPr>
              <a:spLocks noChangeArrowheads="1"/>
            </p:cNvSpPr>
            <p:nvPr/>
          </p:nvSpPr>
          <p:spPr bwMode="auto">
            <a:xfrm>
              <a:off x="11226976" y="4275707"/>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Oval 70"/>
            <p:cNvSpPr>
              <a:spLocks noChangeArrowheads="1"/>
            </p:cNvSpPr>
            <p:nvPr/>
          </p:nvSpPr>
          <p:spPr bwMode="auto">
            <a:xfrm>
              <a:off x="10592967" y="3603943"/>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Oval 71"/>
            <p:cNvSpPr>
              <a:spLocks noChangeArrowheads="1"/>
            </p:cNvSpPr>
            <p:nvPr/>
          </p:nvSpPr>
          <p:spPr bwMode="auto">
            <a:xfrm>
              <a:off x="4509717" y="4424549"/>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Oval 72"/>
            <p:cNvSpPr>
              <a:spLocks noChangeArrowheads="1"/>
            </p:cNvSpPr>
            <p:nvPr/>
          </p:nvSpPr>
          <p:spPr bwMode="auto">
            <a:xfrm>
              <a:off x="7267601" y="4033708"/>
              <a:ext cx="76680" cy="76680"/>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Oval 73"/>
            <p:cNvSpPr>
              <a:spLocks noChangeArrowheads="1"/>
            </p:cNvSpPr>
            <p:nvPr/>
          </p:nvSpPr>
          <p:spPr bwMode="auto">
            <a:xfrm>
              <a:off x="343138" y="3812050"/>
              <a:ext cx="72644" cy="7533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Oval 74"/>
            <p:cNvSpPr>
              <a:spLocks noChangeArrowheads="1"/>
            </p:cNvSpPr>
            <p:nvPr/>
          </p:nvSpPr>
          <p:spPr bwMode="auto">
            <a:xfrm>
              <a:off x="2887338" y="3531299"/>
              <a:ext cx="72644" cy="7533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Oval 75"/>
            <p:cNvSpPr>
              <a:spLocks noChangeArrowheads="1"/>
            </p:cNvSpPr>
            <p:nvPr/>
          </p:nvSpPr>
          <p:spPr bwMode="auto">
            <a:xfrm>
              <a:off x="4025425" y="4214689"/>
              <a:ext cx="76680" cy="7264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Oval 76"/>
            <p:cNvSpPr>
              <a:spLocks noChangeArrowheads="1"/>
            </p:cNvSpPr>
            <p:nvPr/>
          </p:nvSpPr>
          <p:spPr bwMode="auto">
            <a:xfrm>
              <a:off x="11549444" y="3846089"/>
              <a:ext cx="73989" cy="7533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Oval 77"/>
            <p:cNvSpPr>
              <a:spLocks noChangeArrowheads="1"/>
            </p:cNvSpPr>
            <p:nvPr/>
          </p:nvSpPr>
          <p:spPr bwMode="auto">
            <a:xfrm>
              <a:off x="9732716" y="4233523"/>
              <a:ext cx="75334" cy="7533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Oval 78"/>
            <p:cNvSpPr>
              <a:spLocks noChangeArrowheads="1"/>
            </p:cNvSpPr>
            <p:nvPr/>
          </p:nvSpPr>
          <p:spPr bwMode="auto">
            <a:xfrm>
              <a:off x="10421719" y="4214689"/>
              <a:ext cx="76680" cy="76680"/>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Oval 79"/>
            <p:cNvSpPr>
              <a:spLocks noChangeArrowheads="1"/>
            </p:cNvSpPr>
            <p:nvPr/>
          </p:nvSpPr>
          <p:spPr bwMode="auto">
            <a:xfrm>
              <a:off x="7895232" y="3739406"/>
              <a:ext cx="73989" cy="7264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9" name="Freeform 51"/>
          <p:cNvSpPr>
            <a:spLocks/>
          </p:cNvSpPr>
          <p:nvPr/>
        </p:nvSpPr>
        <p:spPr bwMode="auto">
          <a:xfrm>
            <a:off x="9634169" y="3292929"/>
            <a:ext cx="1304130" cy="647700"/>
          </a:xfrm>
          <a:custGeom>
            <a:avLst/>
            <a:gdLst>
              <a:gd name="T0" fmla="*/ 0 w 747"/>
              <a:gd name="T1" fmla="*/ 0 h 371"/>
              <a:gd name="T2" fmla="*/ 747 w 747"/>
              <a:gd name="T3" fmla="*/ 0 h 371"/>
              <a:gd name="T4" fmla="*/ 376 w 747"/>
              <a:gd name="T5" fmla="*/ 371 h 371"/>
              <a:gd name="T6" fmla="*/ 0 w 747"/>
              <a:gd name="T7" fmla="*/ 0 h 371"/>
            </a:gdLst>
            <a:ahLst/>
            <a:cxnLst>
              <a:cxn ang="0">
                <a:pos x="T0" y="T1"/>
              </a:cxn>
              <a:cxn ang="0">
                <a:pos x="T2" y="T3"/>
              </a:cxn>
              <a:cxn ang="0">
                <a:pos x="T4" y="T5"/>
              </a:cxn>
              <a:cxn ang="0">
                <a:pos x="T6" y="T7"/>
              </a:cxn>
            </a:cxnLst>
            <a:rect l="0" t="0" r="r" b="b"/>
            <a:pathLst>
              <a:path w="747" h="371">
                <a:moveTo>
                  <a:pt x="0" y="0"/>
                </a:moveTo>
                <a:lnTo>
                  <a:pt x="747" y="0"/>
                </a:lnTo>
                <a:lnTo>
                  <a:pt x="376" y="371"/>
                </a:lnTo>
                <a:lnTo>
                  <a:pt x="0" y="0"/>
                </a:lnTo>
                <a:close/>
              </a:path>
            </a:pathLst>
          </a:custGeom>
          <a:gradFill flip="none" rotWithShape="1">
            <a:gsLst>
              <a:gs pos="100000">
                <a:srgbClr val="B0F7F4">
                  <a:alpha val="20000"/>
                </a:srgbClr>
              </a:gs>
              <a:gs pos="22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51"/>
          <p:cNvSpPr>
            <a:spLocks/>
          </p:cNvSpPr>
          <p:nvPr/>
        </p:nvSpPr>
        <p:spPr bwMode="auto">
          <a:xfrm>
            <a:off x="10955596" y="3292928"/>
            <a:ext cx="2742952" cy="1362295"/>
          </a:xfrm>
          <a:custGeom>
            <a:avLst/>
            <a:gdLst>
              <a:gd name="T0" fmla="*/ 0 w 747"/>
              <a:gd name="T1" fmla="*/ 0 h 371"/>
              <a:gd name="T2" fmla="*/ 747 w 747"/>
              <a:gd name="T3" fmla="*/ 0 h 371"/>
              <a:gd name="T4" fmla="*/ 376 w 747"/>
              <a:gd name="T5" fmla="*/ 371 h 371"/>
              <a:gd name="T6" fmla="*/ 0 w 747"/>
              <a:gd name="T7" fmla="*/ 0 h 371"/>
            </a:gdLst>
            <a:ahLst/>
            <a:cxnLst>
              <a:cxn ang="0">
                <a:pos x="T0" y="T1"/>
              </a:cxn>
              <a:cxn ang="0">
                <a:pos x="T2" y="T3"/>
              </a:cxn>
              <a:cxn ang="0">
                <a:pos x="T4" y="T5"/>
              </a:cxn>
              <a:cxn ang="0">
                <a:pos x="T6" y="T7"/>
              </a:cxn>
            </a:cxnLst>
            <a:rect l="0" t="0" r="r" b="b"/>
            <a:pathLst>
              <a:path w="747" h="371">
                <a:moveTo>
                  <a:pt x="0" y="0"/>
                </a:moveTo>
                <a:lnTo>
                  <a:pt x="747" y="0"/>
                </a:lnTo>
                <a:lnTo>
                  <a:pt x="376" y="371"/>
                </a:lnTo>
                <a:lnTo>
                  <a:pt x="0" y="0"/>
                </a:lnTo>
                <a:close/>
              </a:path>
            </a:pathLst>
          </a:custGeom>
          <a:gradFill flip="none" rotWithShape="1">
            <a:gsLst>
              <a:gs pos="100000">
                <a:srgbClr val="B0F7F4">
                  <a:alpha val="20000"/>
                </a:srgbClr>
              </a:gs>
              <a:gs pos="22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51"/>
          <p:cNvSpPr>
            <a:spLocks/>
          </p:cNvSpPr>
          <p:nvPr/>
        </p:nvSpPr>
        <p:spPr bwMode="auto">
          <a:xfrm>
            <a:off x="11342365" y="3292930"/>
            <a:ext cx="537679" cy="267040"/>
          </a:xfrm>
          <a:custGeom>
            <a:avLst/>
            <a:gdLst>
              <a:gd name="T0" fmla="*/ 0 w 747"/>
              <a:gd name="T1" fmla="*/ 0 h 371"/>
              <a:gd name="T2" fmla="*/ 747 w 747"/>
              <a:gd name="T3" fmla="*/ 0 h 371"/>
              <a:gd name="T4" fmla="*/ 376 w 747"/>
              <a:gd name="T5" fmla="*/ 371 h 371"/>
              <a:gd name="T6" fmla="*/ 0 w 747"/>
              <a:gd name="T7" fmla="*/ 0 h 371"/>
            </a:gdLst>
            <a:ahLst/>
            <a:cxnLst>
              <a:cxn ang="0">
                <a:pos x="T0" y="T1"/>
              </a:cxn>
              <a:cxn ang="0">
                <a:pos x="T2" y="T3"/>
              </a:cxn>
              <a:cxn ang="0">
                <a:pos x="T4" y="T5"/>
              </a:cxn>
              <a:cxn ang="0">
                <a:pos x="T6" y="T7"/>
              </a:cxn>
            </a:cxnLst>
            <a:rect l="0" t="0" r="r" b="b"/>
            <a:pathLst>
              <a:path w="747" h="371">
                <a:moveTo>
                  <a:pt x="0" y="0"/>
                </a:moveTo>
                <a:lnTo>
                  <a:pt x="747" y="0"/>
                </a:lnTo>
                <a:lnTo>
                  <a:pt x="376" y="371"/>
                </a:lnTo>
                <a:lnTo>
                  <a:pt x="0" y="0"/>
                </a:lnTo>
                <a:close/>
              </a:path>
            </a:pathLst>
          </a:custGeom>
          <a:gradFill flip="none" rotWithShape="1">
            <a:gsLst>
              <a:gs pos="100000">
                <a:srgbClr val="B0F7F4">
                  <a:alpha val="20000"/>
                </a:srgbClr>
              </a:gs>
              <a:gs pos="22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51"/>
          <p:cNvSpPr>
            <a:spLocks/>
          </p:cNvSpPr>
          <p:nvPr/>
        </p:nvSpPr>
        <p:spPr bwMode="auto">
          <a:xfrm>
            <a:off x="8528035" y="3292929"/>
            <a:ext cx="643910" cy="319800"/>
          </a:xfrm>
          <a:custGeom>
            <a:avLst/>
            <a:gdLst>
              <a:gd name="T0" fmla="*/ 0 w 747"/>
              <a:gd name="T1" fmla="*/ 0 h 371"/>
              <a:gd name="T2" fmla="*/ 747 w 747"/>
              <a:gd name="T3" fmla="*/ 0 h 371"/>
              <a:gd name="T4" fmla="*/ 376 w 747"/>
              <a:gd name="T5" fmla="*/ 371 h 371"/>
              <a:gd name="T6" fmla="*/ 0 w 747"/>
              <a:gd name="T7" fmla="*/ 0 h 371"/>
            </a:gdLst>
            <a:ahLst/>
            <a:cxnLst>
              <a:cxn ang="0">
                <a:pos x="T0" y="T1"/>
              </a:cxn>
              <a:cxn ang="0">
                <a:pos x="T2" y="T3"/>
              </a:cxn>
              <a:cxn ang="0">
                <a:pos x="T4" y="T5"/>
              </a:cxn>
              <a:cxn ang="0">
                <a:pos x="T6" y="T7"/>
              </a:cxn>
            </a:cxnLst>
            <a:rect l="0" t="0" r="r" b="b"/>
            <a:pathLst>
              <a:path w="747" h="371">
                <a:moveTo>
                  <a:pt x="0" y="0"/>
                </a:moveTo>
                <a:lnTo>
                  <a:pt x="747" y="0"/>
                </a:lnTo>
                <a:lnTo>
                  <a:pt x="376" y="371"/>
                </a:lnTo>
                <a:lnTo>
                  <a:pt x="0" y="0"/>
                </a:lnTo>
                <a:close/>
              </a:path>
            </a:pathLst>
          </a:custGeom>
          <a:gradFill flip="none" rotWithShape="1">
            <a:gsLst>
              <a:gs pos="100000">
                <a:srgbClr val="B0F7F4">
                  <a:alpha val="20000"/>
                </a:srgbClr>
              </a:gs>
              <a:gs pos="22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56"/>
          <p:cNvSpPr>
            <a:spLocks/>
          </p:cNvSpPr>
          <p:nvPr/>
        </p:nvSpPr>
        <p:spPr bwMode="auto">
          <a:xfrm>
            <a:off x="-689711" y="3292929"/>
            <a:ext cx="1786751" cy="887648"/>
          </a:xfrm>
          <a:custGeom>
            <a:avLst/>
            <a:gdLst>
              <a:gd name="T0" fmla="*/ 0 w 624"/>
              <a:gd name="T1" fmla="*/ 0 h 310"/>
              <a:gd name="T2" fmla="*/ 624 w 624"/>
              <a:gd name="T3" fmla="*/ 0 h 310"/>
              <a:gd name="T4" fmla="*/ 315 w 624"/>
              <a:gd name="T5" fmla="*/ 310 h 310"/>
              <a:gd name="T6" fmla="*/ 0 w 624"/>
              <a:gd name="T7" fmla="*/ 0 h 310"/>
            </a:gdLst>
            <a:ahLst/>
            <a:cxnLst>
              <a:cxn ang="0">
                <a:pos x="T0" y="T1"/>
              </a:cxn>
              <a:cxn ang="0">
                <a:pos x="T2" y="T3"/>
              </a:cxn>
              <a:cxn ang="0">
                <a:pos x="T4" y="T5"/>
              </a:cxn>
              <a:cxn ang="0">
                <a:pos x="T6" y="T7"/>
              </a:cxn>
            </a:cxnLst>
            <a:rect l="0" t="0" r="r" b="b"/>
            <a:pathLst>
              <a:path w="624" h="310">
                <a:moveTo>
                  <a:pt x="0" y="0"/>
                </a:moveTo>
                <a:lnTo>
                  <a:pt x="624" y="0"/>
                </a:lnTo>
                <a:lnTo>
                  <a:pt x="315" y="310"/>
                </a:lnTo>
                <a:lnTo>
                  <a:pt x="0" y="0"/>
                </a:lnTo>
                <a:close/>
              </a:path>
            </a:pathLst>
          </a:custGeom>
          <a:gradFill flip="none" rotWithShape="1">
            <a:gsLst>
              <a:gs pos="100000">
                <a:srgbClr val="B0F7F4">
                  <a:alpha val="20000"/>
                </a:srgbClr>
              </a:gs>
              <a:gs pos="22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74" name="Rectangle 73"/>
          <p:cNvSpPr/>
          <p:nvPr/>
        </p:nvSpPr>
        <p:spPr>
          <a:xfrm rot="2700000">
            <a:off x="1264339" y="3921512"/>
            <a:ext cx="1021462" cy="1021462"/>
          </a:xfrm>
          <a:prstGeom prst="rect">
            <a:avLst/>
          </a:prstGeom>
          <a:gradFill>
            <a:gsLst>
              <a:gs pos="100000">
                <a:srgbClr val="B0F7F4"/>
              </a:gs>
              <a:gs pos="0">
                <a:schemeClr val="bg1"/>
              </a:gs>
            </a:gsLst>
            <a:lin ang="5400000" scaled="1"/>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75" name="Rectangle 74"/>
          <p:cNvSpPr/>
          <p:nvPr/>
        </p:nvSpPr>
        <p:spPr>
          <a:xfrm rot="2700000">
            <a:off x="2992711" y="3921512"/>
            <a:ext cx="1021462" cy="1021462"/>
          </a:xfrm>
          <a:prstGeom prst="rect">
            <a:avLst/>
          </a:prstGeom>
          <a:gradFill>
            <a:gsLst>
              <a:gs pos="100000">
                <a:srgbClr val="B0F7F4"/>
              </a:gs>
              <a:gs pos="0">
                <a:schemeClr val="bg1"/>
              </a:gs>
            </a:gsLst>
            <a:lin ang="5400000" scaled="1"/>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76" name="Rectangle 75"/>
          <p:cNvSpPr/>
          <p:nvPr/>
        </p:nvSpPr>
        <p:spPr>
          <a:xfrm rot="2700000">
            <a:off x="4721083" y="3921512"/>
            <a:ext cx="1021462" cy="1021462"/>
          </a:xfrm>
          <a:prstGeom prst="rect">
            <a:avLst/>
          </a:prstGeom>
          <a:gradFill>
            <a:gsLst>
              <a:gs pos="100000">
                <a:srgbClr val="B0F7F4"/>
              </a:gs>
              <a:gs pos="0">
                <a:schemeClr val="bg1"/>
              </a:gs>
            </a:gsLst>
            <a:lin ang="5400000" scaled="1"/>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77" name="Rectangle 76"/>
          <p:cNvSpPr/>
          <p:nvPr/>
        </p:nvSpPr>
        <p:spPr>
          <a:xfrm rot="2700000">
            <a:off x="6449455" y="3921512"/>
            <a:ext cx="1021462" cy="1021462"/>
          </a:xfrm>
          <a:prstGeom prst="rect">
            <a:avLst/>
          </a:prstGeom>
          <a:gradFill>
            <a:gsLst>
              <a:gs pos="100000">
                <a:srgbClr val="B0F7F4"/>
              </a:gs>
              <a:gs pos="0">
                <a:schemeClr val="bg1"/>
              </a:gs>
            </a:gsLst>
            <a:lin ang="5400000" scaled="1"/>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78" name="Rectangle 77"/>
          <p:cNvSpPr/>
          <p:nvPr/>
        </p:nvSpPr>
        <p:spPr>
          <a:xfrm rot="2700000">
            <a:off x="8177827" y="3921511"/>
            <a:ext cx="1021462" cy="1021462"/>
          </a:xfrm>
          <a:prstGeom prst="rect">
            <a:avLst/>
          </a:prstGeom>
          <a:gradFill>
            <a:gsLst>
              <a:gs pos="100000">
                <a:srgbClr val="B0F7F4"/>
              </a:gs>
              <a:gs pos="0">
                <a:schemeClr val="bg1"/>
              </a:gs>
            </a:gsLst>
            <a:lin ang="5400000" scaled="1"/>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79" name="Rectangle 78"/>
          <p:cNvSpPr/>
          <p:nvPr/>
        </p:nvSpPr>
        <p:spPr>
          <a:xfrm rot="2700000">
            <a:off x="9906200" y="3921511"/>
            <a:ext cx="1021462" cy="1021462"/>
          </a:xfrm>
          <a:prstGeom prst="rect">
            <a:avLst/>
          </a:prstGeom>
          <a:gradFill>
            <a:gsLst>
              <a:gs pos="100000">
                <a:srgbClr val="B0F7F4"/>
              </a:gs>
              <a:gs pos="0">
                <a:schemeClr val="bg1"/>
              </a:gs>
            </a:gsLst>
            <a:lin ang="5400000" scaled="1"/>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nvGrpSpPr>
          <p:cNvPr id="146" name="Group 145"/>
          <p:cNvGrpSpPr/>
          <p:nvPr/>
        </p:nvGrpSpPr>
        <p:grpSpPr>
          <a:xfrm>
            <a:off x="1772054" y="3292612"/>
            <a:ext cx="8647893" cy="422033"/>
            <a:chOff x="1771236" y="3292929"/>
            <a:chExt cx="8647893" cy="422033"/>
          </a:xfrm>
        </p:grpSpPr>
        <p:cxnSp>
          <p:nvCxnSpPr>
            <p:cNvPr id="91" name="Straight Connector 90"/>
            <p:cNvCxnSpPr/>
            <p:nvPr/>
          </p:nvCxnSpPr>
          <p:spPr>
            <a:xfrm>
              <a:off x="1960754" y="3525444"/>
              <a:ext cx="8268857" cy="0"/>
            </a:xfrm>
            <a:prstGeom prst="line">
              <a:avLst/>
            </a:prstGeom>
            <a:ln>
              <a:solidFill>
                <a:srgbClr val="B0F7F4"/>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1771236" y="3525444"/>
              <a:ext cx="189518" cy="189518"/>
            </a:xfrm>
            <a:prstGeom prst="line">
              <a:avLst/>
            </a:prstGeom>
            <a:ln>
              <a:solidFill>
                <a:srgbClr val="B0F7F4"/>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3500821" y="3525444"/>
              <a:ext cx="189518" cy="189518"/>
            </a:xfrm>
            <a:prstGeom prst="line">
              <a:avLst/>
            </a:prstGeom>
            <a:ln>
              <a:solidFill>
                <a:srgbClr val="B0F7F4"/>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5229433" y="3525444"/>
              <a:ext cx="189518" cy="189518"/>
            </a:xfrm>
            <a:prstGeom prst="line">
              <a:avLst/>
            </a:prstGeom>
            <a:ln>
              <a:solidFill>
                <a:srgbClr val="B0F7F4"/>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flipV="1">
              <a:off x="10229611" y="3525444"/>
              <a:ext cx="189518" cy="189518"/>
            </a:xfrm>
            <a:prstGeom prst="line">
              <a:avLst/>
            </a:prstGeom>
            <a:ln>
              <a:solidFill>
                <a:srgbClr val="B0F7F4"/>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flipV="1">
              <a:off x="8500026" y="3525444"/>
              <a:ext cx="189518" cy="189518"/>
            </a:xfrm>
            <a:prstGeom prst="line">
              <a:avLst/>
            </a:prstGeom>
            <a:ln>
              <a:solidFill>
                <a:srgbClr val="B0F7F4"/>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H="1" flipV="1">
              <a:off x="6771414" y="3525444"/>
              <a:ext cx="189518" cy="189518"/>
            </a:xfrm>
            <a:prstGeom prst="line">
              <a:avLst/>
            </a:prstGeom>
            <a:ln>
              <a:solidFill>
                <a:srgbClr val="B0F7F4"/>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6096000" y="3292929"/>
              <a:ext cx="0" cy="232515"/>
            </a:xfrm>
            <a:prstGeom prst="line">
              <a:avLst/>
            </a:prstGeom>
            <a:ln>
              <a:solidFill>
                <a:srgbClr val="B0F7F4"/>
              </a:solidFill>
            </a:ln>
          </p:spPr>
          <p:style>
            <a:lnRef idx="1">
              <a:schemeClr val="accent1"/>
            </a:lnRef>
            <a:fillRef idx="0">
              <a:schemeClr val="accent1"/>
            </a:fillRef>
            <a:effectRef idx="0">
              <a:schemeClr val="accent1"/>
            </a:effectRef>
            <a:fontRef idx="minor">
              <a:schemeClr val="tx1"/>
            </a:fontRef>
          </p:style>
        </p:cxnSp>
      </p:grpSp>
      <p:sp>
        <p:nvSpPr>
          <p:cNvPr id="139" name="Rectangle 138"/>
          <p:cNvSpPr/>
          <p:nvPr/>
        </p:nvSpPr>
        <p:spPr>
          <a:xfrm rot="2700000">
            <a:off x="1383682" y="4040855"/>
            <a:ext cx="782776" cy="782776"/>
          </a:xfrm>
          <a:prstGeom prst="rect">
            <a:avLst/>
          </a:prstGeom>
          <a:gradFill flip="none" rotWithShape="1">
            <a:gsLst>
              <a:gs pos="100000">
                <a:srgbClr val="B0F7F4"/>
              </a:gs>
              <a:gs pos="0">
                <a:schemeClr val="bg1"/>
              </a:gs>
            </a:gsLst>
            <a:lin ang="13500000" scaled="1"/>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95" name="Text Placeholder 2"/>
          <p:cNvSpPr txBox="1">
            <a:spLocks/>
          </p:cNvSpPr>
          <p:nvPr/>
        </p:nvSpPr>
        <p:spPr>
          <a:xfrm>
            <a:off x="1052787" y="5279302"/>
            <a:ext cx="1444566" cy="195438"/>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1">
              <a:lnSpc>
                <a:spcPts val="1700"/>
              </a:lnSpc>
              <a:spcBef>
                <a:spcPts val="0"/>
              </a:spcBef>
            </a:pPr>
            <a:r>
              <a:rPr lang="en-US" dirty="0" smtClean="0">
                <a:solidFill>
                  <a:srgbClr val="B0F7F4"/>
                </a:solidFill>
                <a:latin typeface="Segoe UI" panose="020B0502040204020203" pitchFamily="34" charset="0"/>
                <a:cs typeface="Segoe UI" panose="020B0502040204020203" pitchFamily="34" charset="0"/>
              </a:rPr>
              <a:t>SCIENTISTS</a:t>
            </a:r>
            <a:endParaRPr lang="en-US" dirty="0">
              <a:solidFill>
                <a:srgbClr val="B0F7F4"/>
              </a:solidFill>
              <a:latin typeface="Segoe UI" panose="020B0502040204020203" pitchFamily="34" charset="0"/>
              <a:cs typeface="Segoe UI" panose="020B0502040204020203" pitchFamily="34" charset="0"/>
            </a:endParaRPr>
          </a:p>
        </p:txBody>
      </p:sp>
      <p:sp>
        <p:nvSpPr>
          <p:cNvPr id="102" name="Text Placeholder 2"/>
          <p:cNvSpPr txBox="1">
            <a:spLocks/>
          </p:cNvSpPr>
          <p:nvPr/>
        </p:nvSpPr>
        <p:spPr>
          <a:xfrm>
            <a:off x="2781159" y="5279302"/>
            <a:ext cx="1444566" cy="195438"/>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1">
              <a:lnSpc>
                <a:spcPts val="1700"/>
              </a:lnSpc>
              <a:spcBef>
                <a:spcPts val="0"/>
              </a:spcBef>
            </a:pPr>
            <a:r>
              <a:rPr lang="en-US" dirty="0" smtClean="0">
                <a:solidFill>
                  <a:srgbClr val="B0F7F4"/>
                </a:solidFill>
                <a:latin typeface="Segoe UI" panose="020B0502040204020203" pitchFamily="34" charset="0"/>
                <a:cs typeface="Segoe UI" panose="020B0502040204020203" pitchFamily="34" charset="0"/>
              </a:rPr>
              <a:t>UNIVERSITIES</a:t>
            </a:r>
            <a:endParaRPr lang="en-US" dirty="0">
              <a:solidFill>
                <a:srgbClr val="B0F7F4"/>
              </a:solidFill>
              <a:latin typeface="Segoe UI" panose="020B0502040204020203" pitchFamily="34" charset="0"/>
              <a:cs typeface="Segoe UI" panose="020B0502040204020203" pitchFamily="34" charset="0"/>
            </a:endParaRPr>
          </a:p>
        </p:txBody>
      </p:sp>
      <p:sp>
        <p:nvSpPr>
          <p:cNvPr id="105" name="Text Placeholder 2"/>
          <p:cNvSpPr txBox="1">
            <a:spLocks/>
          </p:cNvSpPr>
          <p:nvPr/>
        </p:nvSpPr>
        <p:spPr>
          <a:xfrm>
            <a:off x="4509531" y="5279302"/>
            <a:ext cx="1444566" cy="195438"/>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1">
              <a:lnSpc>
                <a:spcPts val="1700"/>
              </a:lnSpc>
              <a:spcBef>
                <a:spcPts val="0"/>
              </a:spcBef>
            </a:pPr>
            <a:r>
              <a:rPr lang="en-US" dirty="0" smtClean="0">
                <a:solidFill>
                  <a:srgbClr val="B0F7F4"/>
                </a:solidFill>
                <a:latin typeface="Segoe UI" panose="020B0502040204020203" pitchFamily="34" charset="0"/>
                <a:cs typeface="Segoe UI" panose="020B0502040204020203" pitchFamily="34" charset="0"/>
              </a:rPr>
              <a:t>GLOBAL GOVERNANCE</a:t>
            </a:r>
            <a:endParaRPr lang="en-US" dirty="0">
              <a:solidFill>
                <a:srgbClr val="B0F7F4"/>
              </a:solidFill>
              <a:latin typeface="Segoe UI" panose="020B0502040204020203" pitchFamily="34" charset="0"/>
              <a:cs typeface="Segoe UI" panose="020B0502040204020203" pitchFamily="34" charset="0"/>
            </a:endParaRPr>
          </a:p>
        </p:txBody>
      </p:sp>
      <p:sp>
        <p:nvSpPr>
          <p:cNvPr id="106" name="Text Placeholder 2"/>
          <p:cNvSpPr txBox="1">
            <a:spLocks/>
          </p:cNvSpPr>
          <p:nvPr/>
        </p:nvSpPr>
        <p:spPr>
          <a:xfrm>
            <a:off x="6237903" y="5279302"/>
            <a:ext cx="1444566" cy="195438"/>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1">
              <a:lnSpc>
                <a:spcPts val="1700"/>
              </a:lnSpc>
              <a:spcBef>
                <a:spcPts val="0"/>
              </a:spcBef>
            </a:pPr>
            <a:r>
              <a:rPr lang="en-US" dirty="0" smtClean="0">
                <a:solidFill>
                  <a:srgbClr val="B0F7F4"/>
                </a:solidFill>
                <a:latin typeface="Segoe UI" panose="020B0502040204020203" pitchFamily="34" charset="0"/>
                <a:cs typeface="Segoe UI" panose="020B0502040204020203" pitchFamily="34" charset="0"/>
              </a:rPr>
              <a:t>CLIMATE CHANGE</a:t>
            </a:r>
            <a:endParaRPr lang="en-US" dirty="0">
              <a:solidFill>
                <a:srgbClr val="B0F7F4"/>
              </a:solidFill>
              <a:latin typeface="Segoe UI" panose="020B0502040204020203" pitchFamily="34" charset="0"/>
              <a:cs typeface="Segoe UI" panose="020B0502040204020203" pitchFamily="34" charset="0"/>
            </a:endParaRPr>
          </a:p>
        </p:txBody>
      </p:sp>
      <p:sp>
        <p:nvSpPr>
          <p:cNvPr id="107" name="Text Placeholder 2"/>
          <p:cNvSpPr txBox="1">
            <a:spLocks/>
          </p:cNvSpPr>
          <p:nvPr/>
        </p:nvSpPr>
        <p:spPr>
          <a:xfrm>
            <a:off x="7967261" y="5279302"/>
            <a:ext cx="1444566" cy="195438"/>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1">
              <a:lnSpc>
                <a:spcPts val="1700"/>
              </a:lnSpc>
              <a:spcBef>
                <a:spcPts val="0"/>
              </a:spcBef>
            </a:pPr>
            <a:r>
              <a:rPr lang="en-US" dirty="0" smtClean="0">
                <a:solidFill>
                  <a:srgbClr val="B0F7F4"/>
                </a:solidFill>
                <a:latin typeface="Segoe UI" panose="020B0502040204020203" pitchFamily="34" charset="0"/>
                <a:cs typeface="Segoe UI" panose="020B0502040204020203" pitchFamily="34" charset="0"/>
              </a:rPr>
              <a:t>WATER WARS</a:t>
            </a:r>
            <a:endParaRPr lang="en-US" dirty="0">
              <a:solidFill>
                <a:srgbClr val="B0F7F4"/>
              </a:solidFill>
              <a:latin typeface="Segoe UI" panose="020B0502040204020203" pitchFamily="34" charset="0"/>
              <a:cs typeface="Segoe UI" panose="020B0502040204020203" pitchFamily="34" charset="0"/>
            </a:endParaRPr>
          </a:p>
        </p:txBody>
      </p:sp>
      <p:sp>
        <p:nvSpPr>
          <p:cNvPr id="108" name="Text Placeholder 2"/>
          <p:cNvSpPr txBox="1">
            <a:spLocks/>
          </p:cNvSpPr>
          <p:nvPr/>
        </p:nvSpPr>
        <p:spPr>
          <a:xfrm>
            <a:off x="9695633" y="5279302"/>
            <a:ext cx="1444566" cy="195438"/>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1">
              <a:lnSpc>
                <a:spcPts val="1700"/>
              </a:lnSpc>
              <a:spcBef>
                <a:spcPts val="0"/>
              </a:spcBef>
            </a:pPr>
            <a:r>
              <a:rPr lang="en-US" dirty="0" smtClean="0">
                <a:solidFill>
                  <a:srgbClr val="B0F7F4"/>
                </a:solidFill>
                <a:latin typeface="Segoe UI" panose="020B0502040204020203" pitchFamily="34" charset="0"/>
                <a:cs typeface="Segoe UI" panose="020B0502040204020203" pitchFamily="34" charset="0"/>
              </a:rPr>
              <a:t>MILITARY</a:t>
            </a:r>
            <a:endParaRPr lang="en-US" dirty="0">
              <a:solidFill>
                <a:srgbClr val="B0F7F4"/>
              </a:solidFill>
              <a:latin typeface="Segoe UI" panose="020B0502040204020203" pitchFamily="34" charset="0"/>
              <a:cs typeface="Segoe UI" panose="020B0502040204020203" pitchFamily="34" charset="0"/>
            </a:endParaRPr>
          </a:p>
        </p:txBody>
      </p:sp>
      <p:sp>
        <p:nvSpPr>
          <p:cNvPr id="140" name="Rectangle 139"/>
          <p:cNvSpPr/>
          <p:nvPr/>
        </p:nvSpPr>
        <p:spPr>
          <a:xfrm rot="2700000">
            <a:off x="3112054" y="4040855"/>
            <a:ext cx="782776" cy="782776"/>
          </a:xfrm>
          <a:prstGeom prst="rect">
            <a:avLst/>
          </a:prstGeom>
          <a:gradFill flip="none" rotWithShape="1">
            <a:gsLst>
              <a:gs pos="100000">
                <a:srgbClr val="B0F7F4"/>
              </a:gs>
              <a:gs pos="0">
                <a:schemeClr val="bg1"/>
              </a:gs>
            </a:gsLst>
            <a:lin ang="13500000" scaled="1"/>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41" name="Rectangle 140"/>
          <p:cNvSpPr/>
          <p:nvPr/>
        </p:nvSpPr>
        <p:spPr>
          <a:xfrm rot="2700000">
            <a:off x="10025543" y="4040854"/>
            <a:ext cx="782776" cy="782776"/>
          </a:xfrm>
          <a:prstGeom prst="rect">
            <a:avLst/>
          </a:prstGeom>
          <a:gradFill flip="none" rotWithShape="1">
            <a:gsLst>
              <a:gs pos="100000">
                <a:srgbClr val="B0F7F4"/>
              </a:gs>
              <a:gs pos="0">
                <a:schemeClr val="bg1"/>
              </a:gs>
            </a:gsLst>
            <a:lin ang="13500000" scaled="1"/>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42" name="Rectangle 141"/>
          <p:cNvSpPr/>
          <p:nvPr/>
        </p:nvSpPr>
        <p:spPr>
          <a:xfrm rot="2700000">
            <a:off x="8297170" y="4040854"/>
            <a:ext cx="782776" cy="782776"/>
          </a:xfrm>
          <a:prstGeom prst="rect">
            <a:avLst/>
          </a:prstGeom>
          <a:gradFill flip="none" rotWithShape="1">
            <a:gsLst>
              <a:gs pos="100000">
                <a:srgbClr val="B0F7F4"/>
              </a:gs>
              <a:gs pos="0">
                <a:schemeClr val="bg1"/>
              </a:gs>
            </a:gsLst>
            <a:lin ang="13500000" scaled="1"/>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43" name="Rectangle 142"/>
          <p:cNvSpPr/>
          <p:nvPr/>
        </p:nvSpPr>
        <p:spPr>
          <a:xfrm rot="2700000">
            <a:off x="6568798" y="4040854"/>
            <a:ext cx="782776" cy="782776"/>
          </a:xfrm>
          <a:prstGeom prst="rect">
            <a:avLst/>
          </a:prstGeom>
          <a:gradFill flip="none" rotWithShape="1">
            <a:gsLst>
              <a:gs pos="100000">
                <a:srgbClr val="B0F7F4"/>
              </a:gs>
              <a:gs pos="0">
                <a:schemeClr val="bg1"/>
              </a:gs>
            </a:gsLst>
            <a:lin ang="13500000" scaled="1"/>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44" name="Rectangle 143"/>
          <p:cNvSpPr/>
          <p:nvPr/>
        </p:nvSpPr>
        <p:spPr>
          <a:xfrm rot="2700000">
            <a:off x="4840426" y="4040854"/>
            <a:ext cx="782776" cy="782776"/>
          </a:xfrm>
          <a:prstGeom prst="rect">
            <a:avLst/>
          </a:prstGeom>
          <a:gradFill flip="none" rotWithShape="1">
            <a:gsLst>
              <a:gs pos="100000">
                <a:srgbClr val="B0F7F4"/>
              </a:gs>
              <a:gs pos="0">
                <a:schemeClr val="bg1"/>
              </a:gs>
            </a:gsLst>
            <a:lin ang="13500000" scaled="1"/>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pic>
        <p:nvPicPr>
          <p:cNvPr id="25602" name="Picture 2" descr="E:\CV News\CONTENT\Geoengineering and Breaking the Water Cycle\Powerpoint\icons\eye-blu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3935" y="1347349"/>
            <a:ext cx="1185765" cy="10540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017247" y="2521816"/>
            <a:ext cx="2152765" cy="369332"/>
          </a:xfrm>
          <a:prstGeom prst="rect">
            <a:avLst/>
          </a:prstGeom>
          <a:noFill/>
        </p:spPr>
        <p:txBody>
          <a:bodyPr wrap="square" rtlCol="0">
            <a:spAutoFit/>
          </a:bodyPr>
          <a:lstStyle/>
          <a:p>
            <a:pPr algn="ctr"/>
            <a:r>
              <a:rPr lang="en-US" dirty="0" smtClean="0">
                <a:solidFill>
                  <a:srgbClr val="125680"/>
                </a:solidFill>
                <a:latin typeface="+mj-lt"/>
              </a:rPr>
              <a:t>TECHNOCRATS</a:t>
            </a:r>
            <a:endParaRPr lang="en-US" dirty="0">
              <a:solidFill>
                <a:srgbClr val="125680"/>
              </a:solidFill>
              <a:latin typeface="+mj-lt"/>
            </a:endParaRPr>
          </a:p>
        </p:txBody>
      </p:sp>
      <p:pic>
        <p:nvPicPr>
          <p:cNvPr id="25603" name="Picture 3" descr="E:\CV News\CONTENT\Geoengineering and Breaking the Water Cycle\Powerpoint\icons\flas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6765" y="4122829"/>
            <a:ext cx="541473" cy="618826"/>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E:\CV News\CONTENT\Geoengineering and Breaking the Water Cycle\Powerpoint\icons\universit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7773" y="4053923"/>
            <a:ext cx="687732" cy="687732"/>
          </a:xfrm>
          <a:prstGeom prst="rect">
            <a:avLst/>
          </a:prstGeom>
          <a:noFill/>
          <a:extLst>
            <a:ext uri="{909E8E84-426E-40DD-AFC4-6F175D3DCCD1}">
              <a14:hiddenFill xmlns:a14="http://schemas.microsoft.com/office/drawing/2010/main">
                <a:solidFill>
                  <a:srgbClr val="FFFFFF"/>
                </a:solidFill>
              </a14:hiddenFill>
            </a:ext>
          </a:extLst>
        </p:spPr>
      </p:pic>
      <p:pic>
        <p:nvPicPr>
          <p:cNvPr id="25605" name="Picture 5" descr="E:\CV News\CONTENT\Geoengineering and Breaking the Water Cycle\Powerpoint\icons\gave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8166" y="4010793"/>
            <a:ext cx="687296" cy="687296"/>
          </a:xfrm>
          <a:prstGeom prst="rect">
            <a:avLst/>
          </a:prstGeom>
          <a:noFill/>
          <a:extLst>
            <a:ext uri="{909E8E84-426E-40DD-AFC4-6F175D3DCCD1}">
              <a14:hiddenFill xmlns:a14="http://schemas.microsoft.com/office/drawing/2010/main">
                <a:solidFill>
                  <a:srgbClr val="FFFFFF"/>
                </a:solidFill>
              </a14:hiddenFill>
            </a:ext>
          </a:extLst>
        </p:spPr>
      </p:pic>
      <p:pic>
        <p:nvPicPr>
          <p:cNvPr id="25606" name="Picture 6" descr="E:\CV News\CONTENT\Geoengineering and Breaking the Water Cycle\Powerpoint\icons\money-bill-alt.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44476" y="4163325"/>
            <a:ext cx="647293" cy="515812"/>
          </a:xfrm>
          <a:prstGeom prst="rect">
            <a:avLst/>
          </a:prstGeom>
          <a:noFill/>
          <a:extLst>
            <a:ext uri="{909E8E84-426E-40DD-AFC4-6F175D3DCCD1}">
              <a14:hiddenFill xmlns:a14="http://schemas.microsoft.com/office/drawing/2010/main">
                <a:solidFill>
                  <a:srgbClr val="FFFFFF"/>
                </a:solidFill>
              </a14:hiddenFill>
            </a:ext>
          </a:extLst>
        </p:spPr>
      </p:pic>
      <p:pic>
        <p:nvPicPr>
          <p:cNvPr id="25607" name="Picture 7" descr="E:\CV News\CONTENT\Geoengineering and Breaking the Water Cycle\Powerpoint\icons\tint-blu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46692" y="4067608"/>
            <a:ext cx="505535" cy="674047"/>
          </a:xfrm>
          <a:prstGeom prst="rect">
            <a:avLst/>
          </a:prstGeom>
          <a:noFill/>
          <a:extLst>
            <a:ext uri="{909E8E84-426E-40DD-AFC4-6F175D3DCCD1}">
              <a14:hiddenFill xmlns:a14="http://schemas.microsoft.com/office/drawing/2010/main">
                <a:solidFill>
                  <a:srgbClr val="FFFFFF"/>
                </a:solidFill>
              </a14:hiddenFill>
            </a:ext>
          </a:extLst>
        </p:spPr>
      </p:pic>
      <p:pic>
        <p:nvPicPr>
          <p:cNvPr id="25608" name="Picture 8" descr="E:\CV News\CONTENT\Geoengineering and Breaking the Water Cycle\Powerpoint\icons\fighter-jet.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90947" y="4097354"/>
            <a:ext cx="814904" cy="649377"/>
          </a:xfrm>
          <a:prstGeom prst="rect">
            <a:avLst/>
          </a:prstGeom>
          <a:noFill/>
          <a:extLst>
            <a:ext uri="{909E8E84-426E-40DD-AFC4-6F175D3DCCD1}">
              <a14:hiddenFill xmlns:a14="http://schemas.microsoft.com/office/drawing/2010/main">
                <a:solidFill>
                  <a:srgbClr val="FFFFFF"/>
                </a:solidFill>
              </a14:hiddenFill>
            </a:ext>
          </a:extLst>
        </p:spPr>
      </p:pic>
      <p:sp>
        <p:nvSpPr>
          <p:cNvPr id="145" name="TextBox 144"/>
          <p:cNvSpPr txBox="1"/>
          <p:nvPr/>
        </p:nvSpPr>
        <p:spPr>
          <a:xfrm>
            <a:off x="3520849" y="6392740"/>
            <a:ext cx="5150321" cy="276999"/>
          </a:xfrm>
          <a:prstGeom prst="rect">
            <a:avLst/>
          </a:prstGeom>
          <a:noFill/>
        </p:spPr>
        <p:txBody>
          <a:bodyPr wrap="none" rtlCol="0" anchor="ctr">
            <a:spAutoFit/>
          </a:bodyPr>
          <a:lstStyle/>
          <a:p>
            <a:pPr algn="ctr"/>
            <a:r>
              <a:rPr lang="cy-GB" sz="1200" dirty="0" smtClean="0">
                <a:solidFill>
                  <a:srgbClr val="B0F7F4"/>
                </a:solidFill>
                <a:latin typeface="Segoe UI" panose="020B0502040204020203" pitchFamily="34" charset="0"/>
                <a:ea typeface="Segoe UI Black" panose="020B0A02040204020203" pitchFamily="34" charset="0"/>
                <a:cs typeface="Segoe UI" panose="020B0502040204020203" pitchFamily="34" charset="0"/>
              </a:rPr>
              <a:t>Presentation at the Red Pill Expo, Spokane, Washington. June 21-23, 2018</a:t>
            </a:r>
            <a:endParaRPr lang="en-US" sz="1200" dirty="0">
              <a:solidFill>
                <a:srgbClr val="B0F7F4"/>
              </a:solidFill>
              <a:latin typeface="Segoe UI" panose="020B0502040204020203" pitchFamily="34" charset="0"/>
              <a:ea typeface="Segoe UI Black" panose="020B0A02040204020203" pitchFamily="34" charset="0"/>
              <a:cs typeface="Segoe UI" panose="020B0502040204020203" pitchFamily="34" charset="0"/>
            </a:endParaRPr>
          </a:p>
        </p:txBody>
      </p:sp>
      <p:pic>
        <p:nvPicPr>
          <p:cNvPr id="147" name="Picture 14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04795" y="5765106"/>
            <a:ext cx="3799577" cy="606140"/>
          </a:xfrm>
          <a:prstGeom prst="rect">
            <a:avLst/>
          </a:prstGeom>
          <a:effectLst>
            <a:outerShdw blurRad="38100" dist="25400" dir="5400000" algn="tl" rotWithShape="0">
              <a:prstClr val="black">
                <a:alpha val="20000"/>
              </a:prstClr>
            </a:outerShdw>
          </a:effectLst>
        </p:spPr>
      </p:pic>
    </p:spTree>
    <p:extLst>
      <p:ext uri="{BB962C8B-B14F-4D97-AF65-F5344CB8AC3E}">
        <p14:creationId xmlns:p14="http://schemas.microsoft.com/office/powerpoint/2010/main" val="40353880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E:\CV News\CONTENT\Geoengineering and Breaking the Water Cycle\The-Environmental-Modification-Accountability-Act-ClimateViewer-ENMO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5245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p:cNvSpPr>
            <a:spLocks noChangeArrowheads="1"/>
          </p:cNvSpPr>
          <p:nvPr/>
        </p:nvSpPr>
        <p:spPr bwMode="auto">
          <a:xfrm>
            <a:off x="0" y="0"/>
            <a:ext cx="12188891" cy="3236914"/>
          </a:xfrm>
          <a:prstGeom prst="rect">
            <a:avLst/>
          </a:prstGeom>
          <a:gradFill flip="none" rotWithShape="1">
            <a:gsLst>
              <a:gs pos="36000">
                <a:srgbClr val="09192F"/>
              </a:gs>
              <a:gs pos="100000">
                <a:srgbClr val="125680"/>
              </a:gs>
              <a:gs pos="0">
                <a:srgbClr val="070C1E"/>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9" name="Rectangle 48"/>
          <p:cNvSpPr>
            <a:spLocks noChangeArrowheads="1"/>
          </p:cNvSpPr>
          <p:nvPr/>
        </p:nvSpPr>
        <p:spPr bwMode="auto">
          <a:xfrm>
            <a:off x="0" y="3230294"/>
            <a:ext cx="12188890" cy="3627706"/>
          </a:xfrm>
          <a:prstGeom prst="rect">
            <a:avLst/>
          </a:prstGeom>
          <a:gradFill flip="none" rotWithShape="1">
            <a:gsLst>
              <a:gs pos="100000">
                <a:srgbClr val="070C1E"/>
              </a:gs>
              <a:gs pos="0">
                <a:srgbClr val="122141"/>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a:p>
        </p:txBody>
      </p:sp>
      <p:cxnSp>
        <p:nvCxnSpPr>
          <p:cNvPr id="116" name="Straight Connector 115"/>
          <p:cNvCxnSpPr/>
          <p:nvPr/>
        </p:nvCxnSpPr>
        <p:spPr>
          <a:xfrm>
            <a:off x="0" y="3489326"/>
            <a:ext cx="10500346" cy="0"/>
          </a:xfrm>
          <a:prstGeom prst="line">
            <a:avLst/>
          </a:prstGeom>
          <a:ln w="28575">
            <a:solidFill>
              <a:srgbClr val="B0F7F4">
                <a:alpha val="50000"/>
              </a:srgbClr>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721677" y="901249"/>
            <a:ext cx="10809135" cy="1239841"/>
            <a:chOff x="814298" y="3603943"/>
            <a:chExt cx="10809135" cy="1239841"/>
          </a:xfrm>
        </p:grpSpPr>
        <p:sp>
          <p:nvSpPr>
            <p:cNvPr id="17" name="Oval 58"/>
            <p:cNvSpPr>
              <a:spLocks noChangeArrowheads="1"/>
            </p:cNvSpPr>
            <p:nvPr/>
          </p:nvSpPr>
          <p:spPr bwMode="auto">
            <a:xfrm>
              <a:off x="2519653" y="4608849"/>
              <a:ext cx="72644" cy="73989"/>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Oval 59"/>
            <p:cNvSpPr>
              <a:spLocks noChangeArrowheads="1"/>
            </p:cNvSpPr>
            <p:nvPr/>
          </p:nvSpPr>
          <p:spPr bwMode="auto">
            <a:xfrm>
              <a:off x="4933869" y="4743624"/>
              <a:ext cx="73989" cy="73989"/>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Oval 60"/>
            <p:cNvSpPr>
              <a:spLocks noChangeArrowheads="1"/>
            </p:cNvSpPr>
            <p:nvPr/>
          </p:nvSpPr>
          <p:spPr bwMode="auto">
            <a:xfrm>
              <a:off x="5415075" y="3921423"/>
              <a:ext cx="73989" cy="73989"/>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61"/>
            <p:cNvSpPr>
              <a:spLocks noChangeArrowheads="1"/>
            </p:cNvSpPr>
            <p:nvPr/>
          </p:nvSpPr>
          <p:spPr bwMode="auto">
            <a:xfrm>
              <a:off x="814298" y="4182814"/>
              <a:ext cx="72644" cy="76680"/>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Oval 62"/>
            <p:cNvSpPr>
              <a:spLocks noChangeArrowheads="1"/>
            </p:cNvSpPr>
            <p:nvPr/>
          </p:nvSpPr>
          <p:spPr bwMode="auto">
            <a:xfrm>
              <a:off x="1949695" y="4214689"/>
              <a:ext cx="7533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Oval 63"/>
            <p:cNvSpPr>
              <a:spLocks noChangeArrowheads="1"/>
            </p:cNvSpPr>
            <p:nvPr/>
          </p:nvSpPr>
          <p:spPr bwMode="auto">
            <a:xfrm>
              <a:off x="3917805" y="4007520"/>
              <a:ext cx="76680" cy="73989"/>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Oval 64"/>
            <p:cNvSpPr>
              <a:spLocks noChangeArrowheads="1"/>
            </p:cNvSpPr>
            <p:nvPr/>
          </p:nvSpPr>
          <p:spPr bwMode="auto">
            <a:xfrm>
              <a:off x="7754634" y="4693116"/>
              <a:ext cx="75334" cy="7533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Oval 65"/>
            <p:cNvSpPr>
              <a:spLocks noChangeArrowheads="1"/>
            </p:cNvSpPr>
            <p:nvPr/>
          </p:nvSpPr>
          <p:spPr bwMode="auto">
            <a:xfrm>
              <a:off x="6117299" y="4625688"/>
              <a:ext cx="73989" cy="76680"/>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Oval 66"/>
            <p:cNvSpPr>
              <a:spLocks noChangeArrowheads="1"/>
            </p:cNvSpPr>
            <p:nvPr/>
          </p:nvSpPr>
          <p:spPr bwMode="auto">
            <a:xfrm>
              <a:off x="9675018" y="4768450"/>
              <a:ext cx="75334" cy="7533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Oval 67"/>
            <p:cNvSpPr>
              <a:spLocks noChangeArrowheads="1"/>
            </p:cNvSpPr>
            <p:nvPr/>
          </p:nvSpPr>
          <p:spPr bwMode="auto">
            <a:xfrm>
              <a:off x="1189625" y="4272535"/>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Oval 68"/>
            <p:cNvSpPr>
              <a:spLocks noChangeArrowheads="1"/>
            </p:cNvSpPr>
            <p:nvPr/>
          </p:nvSpPr>
          <p:spPr bwMode="auto">
            <a:xfrm>
              <a:off x="6664818" y="3816493"/>
              <a:ext cx="73989" cy="76680"/>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Oval 69"/>
            <p:cNvSpPr>
              <a:spLocks noChangeArrowheads="1"/>
            </p:cNvSpPr>
            <p:nvPr/>
          </p:nvSpPr>
          <p:spPr bwMode="auto">
            <a:xfrm>
              <a:off x="11226976" y="4275707"/>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Oval 70"/>
            <p:cNvSpPr>
              <a:spLocks noChangeArrowheads="1"/>
            </p:cNvSpPr>
            <p:nvPr/>
          </p:nvSpPr>
          <p:spPr bwMode="auto">
            <a:xfrm>
              <a:off x="10592967" y="3603943"/>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Oval 71"/>
            <p:cNvSpPr>
              <a:spLocks noChangeArrowheads="1"/>
            </p:cNvSpPr>
            <p:nvPr/>
          </p:nvSpPr>
          <p:spPr bwMode="auto">
            <a:xfrm>
              <a:off x="9224973" y="3921423"/>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Oval 72"/>
            <p:cNvSpPr>
              <a:spLocks noChangeArrowheads="1"/>
            </p:cNvSpPr>
            <p:nvPr/>
          </p:nvSpPr>
          <p:spPr bwMode="auto">
            <a:xfrm>
              <a:off x="7267601" y="4033708"/>
              <a:ext cx="76680" cy="76680"/>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Oval 73"/>
            <p:cNvSpPr>
              <a:spLocks noChangeArrowheads="1"/>
            </p:cNvSpPr>
            <p:nvPr/>
          </p:nvSpPr>
          <p:spPr bwMode="auto">
            <a:xfrm>
              <a:off x="8406483" y="4471768"/>
              <a:ext cx="72644" cy="7533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Oval 74"/>
            <p:cNvSpPr>
              <a:spLocks noChangeArrowheads="1"/>
            </p:cNvSpPr>
            <p:nvPr/>
          </p:nvSpPr>
          <p:spPr bwMode="auto">
            <a:xfrm>
              <a:off x="2841598" y="4281114"/>
              <a:ext cx="72644" cy="7533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Oval 75"/>
            <p:cNvSpPr>
              <a:spLocks noChangeArrowheads="1"/>
            </p:cNvSpPr>
            <p:nvPr/>
          </p:nvSpPr>
          <p:spPr bwMode="auto">
            <a:xfrm>
              <a:off x="4025425" y="4214689"/>
              <a:ext cx="76680" cy="7264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Oval 76"/>
            <p:cNvSpPr>
              <a:spLocks noChangeArrowheads="1"/>
            </p:cNvSpPr>
            <p:nvPr/>
          </p:nvSpPr>
          <p:spPr bwMode="auto">
            <a:xfrm>
              <a:off x="11549444" y="3846089"/>
              <a:ext cx="73989" cy="7533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Oval 77"/>
            <p:cNvSpPr>
              <a:spLocks noChangeArrowheads="1"/>
            </p:cNvSpPr>
            <p:nvPr/>
          </p:nvSpPr>
          <p:spPr bwMode="auto">
            <a:xfrm>
              <a:off x="6738807" y="4421859"/>
              <a:ext cx="75334" cy="7533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Oval 78"/>
            <p:cNvSpPr>
              <a:spLocks noChangeArrowheads="1"/>
            </p:cNvSpPr>
            <p:nvPr/>
          </p:nvSpPr>
          <p:spPr bwMode="auto">
            <a:xfrm>
              <a:off x="10421719" y="4214689"/>
              <a:ext cx="76680" cy="76680"/>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Oval 79"/>
            <p:cNvSpPr>
              <a:spLocks noChangeArrowheads="1"/>
            </p:cNvSpPr>
            <p:nvPr/>
          </p:nvSpPr>
          <p:spPr bwMode="auto">
            <a:xfrm>
              <a:off x="7895232" y="3739406"/>
              <a:ext cx="73989" cy="7264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0" name="Group 89"/>
          <p:cNvGrpSpPr/>
          <p:nvPr/>
        </p:nvGrpSpPr>
        <p:grpSpPr>
          <a:xfrm>
            <a:off x="826809" y="3299924"/>
            <a:ext cx="1384300" cy="548177"/>
            <a:chOff x="929805" y="4201624"/>
            <a:chExt cx="1384300" cy="548177"/>
          </a:xfrm>
        </p:grpSpPr>
        <p:sp>
          <p:nvSpPr>
            <p:cNvPr id="58" name="Freeform 11"/>
            <p:cNvSpPr>
              <a:spLocks/>
            </p:cNvSpPr>
            <p:nvPr/>
          </p:nvSpPr>
          <p:spPr bwMode="auto">
            <a:xfrm>
              <a:off x="929805" y="4391026"/>
              <a:ext cx="1384300" cy="358775"/>
            </a:xfrm>
            <a:custGeom>
              <a:avLst/>
              <a:gdLst>
                <a:gd name="T0" fmla="*/ 872 w 872"/>
                <a:gd name="T1" fmla="*/ 0 h 226"/>
                <a:gd name="T2" fmla="*/ 872 w 872"/>
                <a:gd name="T3" fmla="*/ 126 h 226"/>
                <a:gd name="T4" fmla="*/ 655 w 872"/>
                <a:gd name="T5" fmla="*/ 226 h 226"/>
                <a:gd name="T6" fmla="*/ 0 w 872"/>
                <a:gd name="T7" fmla="*/ 226 h 226"/>
                <a:gd name="T8" fmla="*/ 0 w 872"/>
                <a:gd name="T9" fmla="*/ 87 h 226"/>
                <a:gd name="T10" fmla="*/ 872 w 872"/>
                <a:gd name="T11" fmla="*/ 0 h 226"/>
              </a:gdLst>
              <a:ahLst/>
              <a:cxnLst>
                <a:cxn ang="0">
                  <a:pos x="T0" y="T1"/>
                </a:cxn>
                <a:cxn ang="0">
                  <a:pos x="T2" y="T3"/>
                </a:cxn>
                <a:cxn ang="0">
                  <a:pos x="T4" y="T5"/>
                </a:cxn>
                <a:cxn ang="0">
                  <a:pos x="T6" y="T7"/>
                </a:cxn>
                <a:cxn ang="0">
                  <a:pos x="T8" y="T9"/>
                </a:cxn>
                <a:cxn ang="0">
                  <a:pos x="T10" y="T11"/>
                </a:cxn>
              </a:cxnLst>
              <a:rect l="0" t="0" r="r" b="b"/>
              <a:pathLst>
                <a:path w="872" h="226">
                  <a:moveTo>
                    <a:pt x="872" y="0"/>
                  </a:moveTo>
                  <a:lnTo>
                    <a:pt x="872" y="126"/>
                  </a:lnTo>
                  <a:lnTo>
                    <a:pt x="655" y="226"/>
                  </a:lnTo>
                  <a:lnTo>
                    <a:pt x="0" y="226"/>
                  </a:lnTo>
                  <a:lnTo>
                    <a:pt x="0" y="87"/>
                  </a:lnTo>
                  <a:lnTo>
                    <a:pt x="872" y="0"/>
                  </a:lnTo>
                  <a:close/>
                </a:path>
              </a:pathLst>
            </a:custGeom>
            <a:gradFill flip="none" rotWithShape="1">
              <a:gsLst>
                <a:gs pos="100000">
                  <a:srgbClr val="B0F7F4">
                    <a:alpha val="20000"/>
                  </a:srgbClr>
                </a:gs>
                <a:gs pos="0">
                  <a:srgbClr val="B0F7F4">
                    <a:alpha val="0"/>
                  </a:srgbClr>
                </a:gs>
              </a:gsLst>
              <a:lin ang="13500000" scaled="1"/>
              <a:tileRect/>
            </a:gradFill>
            <a:ln>
              <a:noFill/>
            </a:ln>
          </p:spPr>
          <p:txBody>
            <a:bodyPr vert="horz" wrap="square" lIns="91440" tIns="45720" rIns="91440" bIns="45720" numCol="1" anchor="t" anchorCtr="0" compatLnSpc="1">
              <a:prstTxWarp prst="textNoShape">
                <a:avLst/>
              </a:prstTxWarp>
            </a:bodyPr>
            <a:lstStyle/>
            <a:p>
              <a:endParaRPr lang="en-US"/>
            </a:p>
          </p:txBody>
        </p:sp>
        <p:grpSp>
          <p:nvGrpSpPr>
            <p:cNvPr id="50" name="Group 4"/>
            <p:cNvGrpSpPr>
              <a:grpSpLocks noChangeAspect="1"/>
            </p:cNvGrpSpPr>
            <p:nvPr/>
          </p:nvGrpSpPr>
          <p:grpSpPr bwMode="auto">
            <a:xfrm>
              <a:off x="929805" y="4201624"/>
              <a:ext cx="1384300" cy="333375"/>
              <a:chOff x="3404" y="2519"/>
              <a:chExt cx="872" cy="210"/>
            </a:xfrm>
          </p:grpSpPr>
          <p:sp>
            <p:nvSpPr>
              <p:cNvPr id="52" name="Freeform 5"/>
              <p:cNvSpPr>
                <a:spLocks/>
              </p:cNvSpPr>
              <p:nvPr/>
            </p:nvSpPr>
            <p:spPr bwMode="auto">
              <a:xfrm>
                <a:off x="3404" y="2519"/>
                <a:ext cx="655" cy="210"/>
              </a:xfrm>
              <a:custGeom>
                <a:avLst/>
                <a:gdLst>
                  <a:gd name="T0" fmla="*/ 107 w 655"/>
                  <a:gd name="T1" fmla="*/ 0 h 210"/>
                  <a:gd name="T2" fmla="*/ 107 w 655"/>
                  <a:gd name="T3" fmla="*/ 93 h 210"/>
                  <a:gd name="T4" fmla="*/ 0 w 655"/>
                  <a:gd name="T5" fmla="*/ 141 h 210"/>
                  <a:gd name="T6" fmla="*/ 0 w 655"/>
                  <a:gd name="T7" fmla="*/ 210 h 210"/>
                  <a:gd name="T8" fmla="*/ 655 w 655"/>
                  <a:gd name="T9" fmla="*/ 210 h 210"/>
                  <a:gd name="T10" fmla="*/ 655 w 655"/>
                  <a:gd name="T11" fmla="*/ 141 h 210"/>
                  <a:gd name="T12" fmla="*/ 107 w 655"/>
                  <a:gd name="T13" fmla="*/ 0 h 210"/>
                </a:gdLst>
                <a:ahLst/>
                <a:cxnLst>
                  <a:cxn ang="0">
                    <a:pos x="T0" y="T1"/>
                  </a:cxn>
                  <a:cxn ang="0">
                    <a:pos x="T2" y="T3"/>
                  </a:cxn>
                  <a:cxn ang="0">
                    <a:pos x="T4" y="T5"/>
                  </a:cxn>
                  <a:cxn ang="0">
                    <a:pos x="T6" y="T7"/>
                  </a:cxn>
                  <a:cxn ang="0">
                    <a:pos x="T8" y="T9"/>
                  </a:cxn>
                  <a:cxn ang="0">
                    <a:pos x="T10" y="T11"/>
                  </a:cxn>
                  <a:cxn ang="0">
                    <a:pos x="T12" y="T13"/>
                  </a:cxn>
                </a:cxnLst>
                <a:rect l="0" t="0" r="r" b="b"/>
                <a:pathLst>
                  <a:path w="655" h="210">
                    <a:moveTo>
                      <a:pt x="107" y="0"/>
                    </a:moveTo>
                    <a:lnTo>
                      <a:pt x="107" y="93"/>
                    </a:lnTo>
                    <a:lnTo>
                      <a:pt x="0" y="141"/>
                    </a:lnTo>
                    <a:lnTo>
                      <a:pt x="0" y="210"/>
                    </a:lnTo>
                    <a:lnTo>
                      <a:pt x="655" y="210"/>
                    </a:lnTo>
                    <a:lnTo>
                      <a:pt x="655" y="141"/>
                    </a:lnTo>
                    <a:lnTo>
                      <a:pt x="107" y="0"/>
                    </a:lnTo>
                    <a:close/>
                  </a:path>
                </a:pathLst>
              </a:custGeom>
              <a:gradFill>
                <a:gsLst>
                  <a:gs pos="100000">
                    <a:srgbClr val="B0F7F4"/>
                  </a:gs>
                  <a:gs pos="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p>
            </p:txBody>
          </p:sp>
          <p:sp>
            <p:nvSpPr>
              <p:cNvPr id="53" name="Freeform 6"/>
              <p:cNvSpPr>
                <a:spLocks/>
              </p:cNvSpPr>
              <p:nvPr/>
            </p:nvSpPr>
            <p:spPr bwMode="auto">
              <a:xfrm>
                <a:off x="3404" y="2519"/>
                <a:ext cx="872" cy="141"/>
              </a:xfrm>
              <a:custGeom>
                <a:avLst/>
                <a:gdLst>
                  <a:gd name="T0" fmla="*/ 107 w 872"/>
                  <a:gd name="T1" fmla="*/ 0 h 141"/>
                  <a:gd name="T2" fmla="*/ 724 w 872"/>
                  <a:gd name="T3" fmla="*/ 0 h 141"/>
                  <a:gd name="T4" fmla="*/ 872 w 872"/>
                  <a:gd name="T5" fmla="*/ 51 h 141"/>
                  <a:gd name="T6" fmla="*/ 655 w 872"/>
                  <a:gd name="T7" fmla="*/ 141 h 141"/>
                  <a:gd name="T8" fmla="*/ 0 w 872"/>
                  <a:gd name="T9" fmla="*/ 141 h 141"/>
                  <a:gd name="T10" fmla="*/ 164 w 872"/>
                  <a:gd name="T11" fmla="*/ 51 h 141"/>
                  <a:gd name="T12" fmla="*/ 107 w 872"/>
                  <a:gd name="T13" fmla="*/ 0 h 141"/>
                </a:gdLst>
                <a:ahLst/>
                <a:cxnLst>
                  <a:cxn ang="0">
                    <a:pos x="T0" y="T1"/>
                  </a:cxn>
                  <a:cxn ang="0">
                    <a:pos x="T2" y="T3"/>
                  </a:cxn>
                  <a:cxn ang="0">
                    <a:pos x="T4" y="T5"/>
                  </a:cxn>
                  <a:cxn ang="0">
                    <a:pos x="T6" y="T7"/>
                  </a:cxn>
                  <a:cxn ang="0">
                    <a:pos x="T8" y="T9"/>
                  </a:cxn>
                  <a:cxn ang="0">
                    <a:pos x="T10" y="T11"/>
                  </a:cxn>
                  <a:cxn ang="0">
                    <a:pos x="T12" y="T13"/>
                  </a:cxn>
                </a:cxnLst>
                <a:rect l="0" t="0" r="r" b="b"/>
                <a:pathLst>
                  <a:path w="872" h="141">
                    <a:moveTo>
                      <a:pt x="107" y="0"/>
                    </a:moveTo>
                    <a:lnTo>
                      <a:pt x="724" y="0"/>
                    </a:lnTo>
                    <a:lnTo>
                      <a:pt x="872" y="51"/>
                    </a:lnTo>
                    <a:lnTo>
                      <a:pt x="655" y="141"/>
                    </a:lnTo>
                    <a:lnTo>
                      <a:pt x="0" y="141"/>
                    </a:lnTo>
                    <a:lnTo>
                      <a:pt x="164" y="51"/>
                    </a:lnTo>
                    <a:lnTo>
                      <a:pt x="107" y="0"/>
                    </a:lnTo>
                    <a:close/>
                  </a:path>
                </a:pathLst>
              </a:custGeom>
              <a:gradFill>
                <a:gsLst>
                  <a:gs pos="100000">
                    <a:srgbClr val="125680"/>
                  </a:gs>
                  <a:gs pos="0">
                    <a:srgbClr val="12395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p>
            </p:txBody>
          </p:sp>
          <p:sp>
            <p:nvSpPr>
              <p:cNvPr id="54" name="Freeform 7"/>
              <p:cNvSpPr>
                <a:spLocks/>
              </p:cNvSpPr>
              <p:nvPr/>
            </p:nvSpPr>
            <p:spPr bwMode="auto">
              <a:xfrm>
                <a:off x="4059" y="2570"/>
                <a:ext cx="217" cy="159"/>
              </a:xfrm>
              <a:custGeom>
                <a:avLst/>
                <a:gdLst>
                  <a:gd name="T0" fmla="*/ 217 w 217"/>
                  <a:gd name="T1" fmla="*/ 0 h 159"/>
                  <a:gd name="T2" fmla="*/ 217 w 217"/>
                  <a:gd name="T3" fmla="*/ 71 h 159"/>
                  <a:gd name="T4" fmla="*/ 0 w 217"/>
                  <a:gd name="T5" fmla="*/ 159 h 159"/>
                  <a:gd name="T6" fmla="*/ 0 w 217"/>
                  <a:gd name="T7" fmla="*/ 90 h 159"/>
                  <a:gd name="T8" fmla="*/ 217 w 217"/>
                  <a:gd name="T9" fmla="*/ 0 h 159"/>
                </a:gdLst>
                <a:ahLst/>
                <a:cxnLst>
                  <a:cxn ang="0">
                    <a:pos x="T0" y="T1"/>
                  </a:cxn>
                  <a:cxn ang="0">
                    <a:pos x="T2" y="T3"/>
                  </a:cxn>
                  <a:cxn ang="0">
                    <a:pos x="T4" y="T5"/>
                  </a:cxn>
                  <a:cxn ang="0">
                    <a:pos x="T6" y="T7"/>
                  </a:cxn>
                  <a:cxn ang="0">
                    <a:pos x="T8" y="T9"/>
                  </a:cxn>
                </a:cxnLst>
                <a:rect l="0" t="0" r="r" b="b"/>
                <a:pathLst>
                  <a:path w="217" h="159">
                    <a:moveTo>
                      <a:pt x="217" y="0"/>
                    </a:moveTo>
                    <a:lnTo>
                      <a:pt x="217" y="71"/>
                    </a:lnTo>
                    <a:lnTo>
                      <a:pt x="0" y="159"/>
                    </a:lnTo>
                    <a:lnTo>
                      <a:pt x="0" y="90"/>
                    </a:lnTo>
                    <a:lnTo>
                      <a:pt x="217" y="0"/>
                    </a:lnTo>
                    <a:close/>
                  </a:path>
                </a:pathLst>
              </a:custGeom>
              <a:gradFill flip="none" rotWithShape="1">
                <a:gsLst>
                  <a:gs pos="100000">
                    <a:srgbClr val="B0F7F4"/>
                  </a:gs>
                  <a:gs pos="0">
                    <a:schemeClr val="bg1"/>
                  </a:gs>
                </a:gsLst>
                <a:lin ang="189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p>
            </p:txBody>
          </p:sp>
        </p:grpSp>
      </p:grpSp>
      <p:sp>
        <p:nvSpPr>
          <p:cNvPr id="39" name="TextBox 38"/>
          <p:cNvSpPr txBox="1"/>
          <p:nvPr/>
        </p:nvSpPr>
        <p:spPr>
          <a:xfrm>
            <a:off x="826809" y="589490"/>
            <a:ext cx="9325438" cy="615553"/>
          </a:xfrm>
          <a:prstGeom prst="rect">
            <a:avLst/>
          </a:prstGeom>
          <a:noFill/>
        </p:spPr>
        <p:txBody>
          <a:bodyPr wrap="none" lIns="0" tIns="0" rIns="0" bIns="0" rtlCol="0" anchor="ctr">
            <a:spAutoFit/>
          </a:bodyPr>
          <a:lstStyle/>
          <a:p>
            <a:r>
              <a:rPr lang="cy-GB" sz="4000" dirty="0" smtClean="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TECHNOCRACY AND GEOENGINEERING</a:t>
            </a:r>
            <a:endParaRPr lang="en-US" sz="4000" dirty="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endParaRPr>
          </a:p>
        </p:txBody>
      </p:sp>
      <p:grpSp>
        <p:nvGrpSpPr>
          <p:cNvPr id="91" name="Group 90"/>
          <p:cNvGrpSpPr/>
          <p:nvPr/>
        </p:nvGrpSpPr>
        <p:grpSpPr>
          <a:xfrm>
            <a:off x="3064292" y="3299924"/>
            <a:ext cx="1384300" cy="548177"/>
            <a:chOff x="929805" y="4201624"/>
            <a:chExt cx="1384300" cy="548177"/>
          </a:xfrm>
        </p:grpSpPr>
        <p:sp>
          <p:nvSpPr>
            <p:cNvPr id="92" name="Freeform 11"/>
            <p:cNvSpPr>
              <a:spLocks/>
            </p:cNvSpPr>
            <p:nvPr/>
          </p:nvSpPr>
          <p:spPr bwMode="auto">
            <a:xfrm>
              <a:off x="929805" y="4391026"/>
              <a:ext cx="1384300" cy="358775"/>
            </a:xfrm>
            <a:custGeom>
              <a:avLst/>
              <a:gdLst>
                <a:gd name="T0" fmla="*/ 872 w 872"/>
                <a:gd name="T1" fmla="*/ 0 h 226"/>
                <a:gd name="T2" fmla="*/ 872 w 872"/>
                <a:gd name="T3" fmla="*/ 126 h 226"/>
                <a:gd name="T4" fmla="*/ 655 w 872"/>
                <a:gd name="T5" fmla="*/ 226 h 226"/>
                <a:gd name="T6" fmla="*/ 0 w 872"/>
                <a:gd name="T7" fmla="*/ 226 h 226"/>
                <a:gd name="T8" fmla="*/ 0 w 872"/>
                <a:gd name="T9" fmla="*/ 87 h 226"/>
                <a:gd name="T10" fmla="*/ 872 w 872"/>
                <a:gd name="T11" fmla="*/ 0 h 226"/>
              </a:gdLst>
              <a:ahLst/>
              <a:cxnLst>
                <a:cxn ang="0">
                  <a:pos x="T0" y="T1"/>
                </a:cxn>
                <a:cxn ang="0">
                  <a:pos x="T2" y="T3"/>
                </a:cxn>
                <a:cxn ang="0">
                  <a:pos x="T4" y="T5"/>
                </a:cxn>
                <a:cxn ang="0">
                  <a:pos x="T6" y="T7"/>
                </a:cxn>
                <a:cxn ang="0">
                  <a:pos x="T8" y="T9"/>
                </a:cxn>
                <a:cxn ang="0">
                  <a:pos x="T10" y="T11"/>
                </a:cxn>
              </a:cxnLst>
              <a:rect l="0" t="0" r="r" b="b"/>
              <a:pathLst>
                <a:path w="872" h="226">
                  <a:moveTo>
                    <a:pt x="872" y="0"/>
                  </a:moveTo>
                  <a:lnTo>
                    <a:pt x="872" y="126"/>
                  </a:lnTo>
                  <a:lnTo>
                    <a:pt x="655" y="226"/>
                  </a:lnTo>
                  <a:lnTo>
                    <a:pt x="0" y="226"/>
                  </a:lnTo>
                  <a:lnTo>
                    <a:pt x="0" y="87"/>
                  </a:lnTo>
                  <a:lnTo>
                    <a:pt x="872" y="0"/>
                  </a:lnTo>
                  <a:close/>
                </a:path>
              </a:pathLst>
            </a:custGeom>
            <a:gradFill flip="none" rotWithShape="1">
              <a:gsLst>
                <a:gs pos="100000">
                  <a:srgbClr val="B0F7F4">
                    <a:alpha val="20000"/>
                  </a:srgbClr>
                </a:gs>
                <a:gs pos="0">
                  <a:srgbClr val="B0F7F4">
                    <a:alpha val="0"/>
                  </a:srgbClr>
                </a:gs>
              </a:gsLst>
              <a:lin ang="13500000" scaled="1"/>
              <a:tileRect/>
            </a:gradFill>
            <a:ln>
              <a:noFill/>
            </a:ln>
          </p:spPr>
          <p:txBody>
            <a:bodyPr vert="horz" wrap="square" lIns="91440" tIns="45720" rIns="91440" bIns="45720" numCol="1" anchor="t" anchorCtr="0" compatLnSpc="1">
              <a:prstTxWarp prst="textNoShape">
                <a:avLst/>
              </a:prstTxWarp>
            </a:bodyPr>
            <a:lstStyle/>
            <a:p>
              <a:endParaRPr lang="en-US"/>
            </a:p>
          </p:txBody>
        </p:sp>
        <p:grpSp>
          <p:nvGrpSpPr>
            <p:cNvPr id="93" name="Group 4"/>
            <p:cNvGrpSpPr>
              <a:grpSpLocks noChangeAspect="1"/>
            </p:cNvGrpSpPr>
            <p:nvPr/>
          </p:nvGrpSpPr>
          <p:grpSpPr bwMode="auto">
            <a:xfrm>
              <a:off x="929805" y="4201624"/>
              <a:ext cx="1384300" cy="333375"/>
              <a:chOff x="3404" y="2519"/>
              <a:chExt cx="872" cy="210"/>
            </a:xfrm>
          </p:grpSpPr>
          <p:sp>
            <p:nvSpPr>
              <p:cNvPr id="94" name="Freeform 5"/>
              <p:cNvSpPr>
                <a:spLocks/>
              </p:cNvSpPr>
              <p:nvPr/>
            </p:nvSpPr>
            <p:spPr bwMode="auto">
              <a:xfrm>
                <a:off x="3404" y="2519"/>
                <a:ext cx="655" cy="210"/>
              </a:xfrm>
              <a:custGeom>
                <a:avLst/>
                <a:gdLst>
                  <a:gd name="T0" fmla="*/ 107 w 655"/>
                  <a:gd name="T1" fmla="*/ 0 h 210"/>
                  <a:gd name="T2" fmla="*/ 107 w 655"/>
                  <a:gd name="T3" fmla="*/ 93 h 210"/>
                  <a:gd name="T4" fmla="*/ 0 w 655"/>
                  <a:gd name="T5" fmla="*/ 141 h 210"/>
                  <a:gd name="T6" fmla="*/ 0 w 655"/>
                  <a:gd name="T7" fmla="*/ 210 h 210"/>
                  <a:gd name="T8" fmla="*/ 655 w 655"/>
                  <a:gd name="T9" fmla="*/ 210 h 210"/>
                  <a:gd name="T10" fmla="*/ 655 w 655"/>
                  <a:gd name="T11" fmla="*/ 141 h 210"/>
                  <a:gd name="T12" fmla="*/ 107 w 655"/>
                  <a:gd name="T13" fmla="*/ 0 h 210"/>
                </a:gdLst>
                <a:ahLst/>
                <a:cxnLst>
                  <a:cxn ang="0">
                    <a:pos x="T0" y="T1"/>
                  </a:cxn>
                  <a:cxn ang="0">
                    <a:pos x="T2" y="T3"/>
                  </a:cxn>
                  <a:cxn ang="0">
                    <a:pos x="T4" y="T5"/>
                  </a:cxn>
                  <a:cxn ang="0">
                    <a:pos x="T6" y="T7"/>
                  </a:cxn>
                  <a:cxn ang="0">
                    <a:pos x="T8" y="T9"/>
                  </a:cxn>
                  <a:cxn ang="0">
                    <a:pos x="T10" y="T11"/>
                  </a:cxn>
                  <a:cxn ang="0">
                    <a:pos x="T12" y="T13"/>
                  </a:cxn>
                </a:cxnLst>
                <a:rect l="0" t="0" r="r" b="b"/>
                <a:pathLst>
                  <a:path w="655" h="210">
                    <a:moveTo>
                      <a:pt x="107" y="0"/>
                    </a:moveTo>
                    <a:lnTo>
                      <a:pt x="107" y="93"/>
                    </a:lnTo>
                    <a:lnTo>
                      <a:pt x="0" y="141"/>
                    </a:lnTo>
                    <a:lnTo>
                      <a:pt x="0" y="210"/>
                    </a:lnTo>
                    <a:lnTo>
                      <a:pt x="655" y="210"/>
                    </a:lnTo>
                    <a:lnTo>
                      <a:pt x="655" y="141"/>
                    </a:lnTo>
                    <a:lnTo>
                      <a:pt x="107" y="0"/>
                    </a:lnTo>
                    <a:close/>
                  </a:path>
                </a:pathLst>
              </a:custGeom>
              <a:gradFill>
                <a:gsLst>
                  <a:gs pos="100000">
                    <a:srgbClr val="B0F7F4"/>
                  </a:gs>
                  <a:gs pos="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p>
            </p:txBody>
          </p:sp>
          <p:sp>
            <p:nvSpPr>
              <p:cNvPr id="95" name="Freeform 6"/>
              <p:cNvSpPr>
                <a:spLocks/>
              </p:cNvSpPr>
              <p:nvPr/>
            </p:nvSpPr>
            <p:spPr bwMode="auto">
              <a:xfrm>
                <a:off x="3404" y="2519"/>
                <a:ext cx="872" cy="141"/>
              </a:xfrm>
              <a:custGeom>
                <a:avLst/>
                <a:gdLst>
                  <a:gd name="T0" fmla="*/ 107 w 872"/>
                  <a:gd name="T1" fmla="*/ 0 h 141"/>
                  <a:gd name="T2" fmla="*/ 724 w 872"/>
                  <a:gd name="T3" fmla="*/ 0 h 141"/>
                  <a:gd name="T4" fmla="*/ 872 w 872"/>
                  <a:gd name="T5" fmla="*/ 51 h 141"/>
                  <a:gd name="T6" fmla="*/ 655 w 872"/>
                  <a:gd name="T7" fmla="*/ 141 h 141"/>
                  <a:gd name="T8" fmla="*/ 0 w 872"/>
                  <a:gd name="T9" fmla="*/ 141 h 141"/>
                  <a:gd name="T10" fmla="*/ 164 w 872"/>
                  <a:gd name="T11" fmla="*/ 51 h 141"/>
                  <a:gd name="T12" fmla="*/ 107 w 872"/>
                  <a:gd name="T13" fmla="*/ 0 h 141"/>
                </a:gdLst>
                <a:ahLst/>
                <a:cxnLst>
                  <a:cxn ang="0">
                    <a:pos x="T0" y="T1"/>
                  </a:cxn>
                  <a:cxn ang="0">
                    <a:pos x="T2" y="T3"/>
                  </a:cxn>
                  <a:cxn ang="0">
                    <a:pos x="T4" y="T5"/>
                  </a:cxn>
                  <a:cxn ang="0">
                    <a:pos x="T6" y="T7"/>
                  </a:cxn>
                  <a:cxn ang="0">
                    <a:pos x="T8" y="T9"/>
                  </a:cxn>
                  <a:cxn ang="0">
                    <a:pos x="T10" y="T11"/>
                  </a:cxn>
                  <a:cxn ang="0">
                    <a:pos x="T12" y="T13"/>
                  </a:cxn>
                </a:cxnLst>
                <a:rect l="0" t="0" r="r" b="b"/>
                <a:pathLst>
                  <a:path w="872" h="141">
                    <a:moveTo>
                      <a:pt x="107" y="0"/>
                    </a:moveTo>
                    <a:lnTo>
                      <a:pt x="724" y="0"/>
                    </a:lnTo>
                    <a:lnTo>
                      <a:pt x="872" y="51"/>
                    </a:lnTo>
                    <a:lnTo>
                      <a:pt x="655" y="141"/>
                    </a:lnTo>
                    <a:lnTo>
                      <a:pt x="0" y="141"/>
                    </a:lnTo>
                    <a:lnTo>
                      <a:pt x="164" y="51"/>
                    </a:lnTo>
                    <a:lnTo>
                      <a:pt x="107" y="0"/>
                    </a:lnTo>
                    <a:close/>
                  </a:path>
                </a:pathLst>
              </a:custGeom>
              <a:gradFill>
                <a:gsLst>
                  <a:gs pos="100000">
                    <a:srgbClr val="125680"/>
                  </a:gs>
                  <a:gs pos="0">
                    <a:srgbClr val="12395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p>
            </p:txBody>
          </p:sp>
          <p:sp>
            <p:nvSpPr>
              <p:cNvPr id="96" name="Freeform 7"/>
              <p:cNvSpPr>
                <a:spLocks/>
              </p:cNvSpPr>
              <p:nvPr/>
            </p:nvSpPr>
            <p:spPr bwMode="auto">
              <a:xfrm>
                <a:off x="4059" y="2570"/>
                <a:ext cx="217" cy="159"/>
              </a:xfrm>
              <a:custGeom>
                <a:avLst/>
                <a:gdLst>
                  <a:gd name="T0" fmla="*/ 217 w 217"/>
                  <a:gd name="T1" fmla="*/ 0 h 159"/>
                  <a:gd name="T2" fmla="*/ 217 w 217"/>
                  <a:gd name="T3" fmla="*/ 71 h 159"/>
                  <a:gd name="T4" fmla="*/ 0 w 217"/>
                  <a:gd name="T5" fmla="*/ 159 h 159"/>
                  <a:gd name="T6" fmla="*/ 0 w 217"/>
                  <a:gd name="T7" fmla="*/ 90 h 159"/>
                  <a:gd name="T8" fmla="*/ 217 w 217"/>
                  <a:gd name="T9" fmla="*/ 0 h 159"/>
                </a:gdLst>
                <a:ahLst/>
                <a:cxnLst>
                  <a:cxn ang="0">
                    <a:pos x="T0" y="T1"/>
                  </a:cxn>
                  <a:cxn ang="0">
                    <a:pos x="T2" y="T3"/>
                  </a:cxn>
                  <a:cxn ang="0">
                    <a:pos x="T4" y="T5"/>
                  </a:cxn>
                  <a:cxn ang="0">
                    <a:pos x="T6" y="T7"/>
                  </a:cxn>
                  <a:cxn ang="0">
                    <a:pos x="T8" y="T9"/>
                  </a:cxn>
                </a:cxnLst>
                <a:rect l="0" t="0" r="r" b="b"/>
                <a:pathLst>
                  <a:path w="217" h="159">
                    <a:moveTo>
                      <a:pt x="217" y="0"/>
                    </a:moveTo>
                    <a:lnTo>
                      <a:pt x="217" y="71"/>
                    </a:lnTo>
                    <a:lnTo>
                      <a:pt x="0" y="159"/>
                    </a:lnTo>
                    <a:lnTo>
                      <a:pt x="0" y="90"/>
                    </a:lnTo>
                    <a:lnTo>
                      <a:pt x="217" y="0"/>
                    </a:lnTo>
                    <a:close/>
                  </a:path>
                </a:pathLst>
              </a:custGeom>
              <a:gradFill flip="none" rotWithShape="1">
                <a:gsLst>
                  <a:gs pos="100000">
                    <a:srgbClr val="B0F7F4"/>
                  </a:gs>
                  <a:gs pos="0">
                    <a:schemeClr val="bg1"/>
                  </a:gs>
                </a:gsLst>
                <a:lin ang="189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p>
            </p:txBody>
          </p:sp>
        </p:grpSp>
      </p:grpSp>
      <p:grpSp>
        <p:nvGrpSpPr>
          <p:cNvPr id="97" name="Group 96"/>
          <p:cNvGrpSpPr/>
          <p:nvPr/>
        </p:nvGrpSpPr>
        <p:grpSpPr>
          <a:xfrm>
            <a:off x="5301775" y="3299924"/>
            <a:ext cx="1384300" cy="548177"/>
            <a:chOff x="929805" y="4201624"/>
            <a:chExt cx="1384300" cy="548177"/>
          </a:xfrm>
        </p:grpSpPr>
        <p:sp>
          <p:nvSpPr>
            <p:cNvPr id="98" name="Freeform 11"/>
            <p:cNvSpPr>
              <a:spLocks/>
            </p:cNvSpPr>
            <p:nvPr/>
          </p:nvSpPr>
          <p:spPr bwMode="auto">
            <a:xfrm>
              <a:off x="929805" y="4391026"/>
              <a:ext cx="1384300" cy="358775"/>
            </a:xfrm>
            <a:custGeom>
              <a:avLst/>
              <a:gdLst>
                <a:gd name="T0" fmla="*/ 872 w 872"/>
                <a:gd name="T1" fmla="*/ 0 h 226"/>
                <a:gd name="T2" fmla="*/ 872 w 872"/>
                <a:gd name="T3" fmla="*/ 126 h 226"/>
                <a:gd name="T4" fmla="*/ 655 w 872"/>
                <a:gd name="T5" fmla="*/ 226 h 226"/>
                <a:gd name="T6" fmla="*/ 0 w 872"/>
                <a:gd name="T7" fmla="*/ 226 h 226"/>
                <a:gd name="T8" fmla="*/ 0 w 872"/>
                <a:gd name="T9" fmla="*/ 87 h 226"/>
                <a:gd name="T10" fmla="*/ 872 w 872"/>
                <a:gd name="T11" fmla="*/ 0 h 226"/>
              </a:gdLst>
              <a:ahLst/>
              <a:cxnLst>
                <a:cxn ang="0">
                  <a:pos x="T0" y="T1"/>
                </a:cxn>
                <a:cxn ang="0">
                  <a:pos x="T2" y="T3"/>
                </a:cxn>
                <a:cxn ang="0">
                  <a:pos x="T4" y="T5"/>
                </a:cxn>
                <a:cxn ang="0">
                  <a:pos x="T6" y="T7"/>
                </a:cxn>
                <a:cxn ang="0">
                  <a:pos x="T8" y="T9"/>
                </a:cxn>
                <a:cxn ang="0">
                  <a:pos x="T10" y="T11"/>
                </a:cxn>
              </a:cxnLst>
              <a:rect l="0" t="0" r="r" b="b"/>
              <a:pathLst>
                <a:path w="872" h="226">
                  <a:moveTo>
                    <a:pt x="872" y="0"/>
                  </a:moveTo>
                  <a:lnTo>
                    <a:pt x="872" y="126"/>
                  </a:lnTo>
                  <a:lnTo>
                    <a:pt x="655" y="226"/>
                  </a:lnTo>
                  <a:lnTo>
                    <a:pt x="0" y="226"/>
                  </a:lnTo>
                  <a:lnTo>
                    <a:pt x="0" y="87"/>
                  </a:lnTo>
                  <a:lnTo>
                    <a:pt x="872" y="0"/>
                  </a:lnTo>
                  <a:close/>
                </a:path>
              </a:pathLst>
            </a:custGeom>
            <a:gradFill flip="none" rotWithShape="1">
              <a:gsLst>
                <a:gs pos="100000">
                  <a:srgbClr val="B0F7F4">
                    <a:alpha val="20000"/>
                  </a:srgbClr>
                </a:gs>
                <a:gs pos="0">
                  <a:srgbClr val="B0F7F4">
                    <a:alpha val="0"/>
                  </a:srgbClr>
                </a:gs>
              </a:gsLst>
              <a:lin ang="13500000" scaled="1"/>
              <a:tileRect/>
            </a:gradFill>
            <a:ln>
              <a:noFill/>
            </a:ln>
          </p:spPr>
          <p:txBody>
            <a:bodyPr vert="horz" wrap="square" lIns="91440" tIns="45720" rIns="91440" bIns="45720" numCol="1" anchor="t" anchorCtr="0" compatLnSpc="1">
              <a:prstTxWarp prst="textNoShape">
                <a:avLst/>
              </a:prstTxWarp>
            </a:bodyPr>
            <a:lstStyle/>
            <a:p>
              <a:endParaRPr lang="en-US"/>
            </a:p>
          </p:txBody>
        </p:sp>
        <p:grpSp>
          <p:nvGrpSpPr>
            <p:cNvPr id="99" name="Group 4"/>
            <p:cNvGrpSpPr>
              <a:grpSpLocks noChangeAspect="1"/>
            </p:cNvGrpSpPr>
            <p:nvPr/>
          </p:nvGrpSpPr>
          <p:grpSpPr bwMode="auto">
            <a:xfrm>
              <a:off x="929805" y="4201624"/>
              <a:ext cx="1384300" cy="333375"/>
              <a:chOff x="3404" y="2519"/>
              <a:chExt cx="872" cy="210"/>
            </a:xfrm>
          </p:grpSpPr>
          <p:sp>
            <p:nvSpPr>
              <p:cNvPr id="100" name="Freeform 5"/>
              <p:cNvSpPr>
                <a:spLocks/>
              </p:cNvSpPr>
              <p:nvPr/>
            </p:nvSpPr>
            <p:spPr bwMode="auto">
              <a:xfrm>
                <a:off x="3404" y="2519"/>
                <a:ext cx="655" cy="210"/>
              </a:xfrm>
              <a:custGeom>
                <a:avLst/>
                <a:gdLst>
                  <a:gd name="T0" fmla="*/ 107 w 655"/>
                  <a:gd name="T1" fmla="*/ 0 h 210"/>
                  <a:gd name="T2" fmla="*/ 107 w 655"/>
                  <a:gd name="T3" fmla="*/ 93 h 210"/>
                  <a:gd name="T4" fmla="*/ 0 w 655"/>
                  <a:gd name="T5" fmla="*/ 141 h 210"/>
                  <a:gd name="T6" fmla="*/ 0 w 655"/>
                  <a:gd name="T7" fmla="*/ 210 h 210"/>
                  <a:gd name="T8" fmla="*/ 655 w 655"/>
                  <a:gd name="T9" fmla="*/ 210 h 210"/>
                  <a:gd name="T10" fmla="*/ 655 w 655"/>
                  <a:gd name="T11" fmla="*/ 141 h 210"/>
                  <a:gd name="T12" fmla="*/ 107 w 655"/>
                  <a:gd name="T13" fmla="*/ 0 h 210"/>
                </a:gdLst>
                <a:ahLst/>
                <a:cxnLst>
                  <a:cxn ang="0">
                    <a:pos x="T0" y="T1"/>
                  </a:cxn>
                  <a:cxn ang="0">
                    <a:pos x="T2" y="T3"/>
                  </a:cxn>
                  <a:cxn ang="0">
                    <a:pos x="T4" y="T5"/>
                  </a:cxn>
                  <a:cxn ang="0">
                    <a:pos x="T6" y="T7"/>
                  </a:cxn>
                  <a:cxn ang="0">
                    <a:pos x="T8" y="T9"/>
                  </a:cxn>
                  <a:cxn ang="0">
                    <a:pos x="T10" y="T11"/>
                  </a:cxn>
                  <a:cxn ang="0">
                    <a:pos x="T12" y="T13"/>
                  </a:cxn>
                </a:cxnLst>
                <a:rect l="0" t="0" r="r" b="b"/>
                <a:pathLst>
                  <a:path w="655" h="210">
                    <a:moveTo>
                      <a:pt x="107" y="0"/>
                    </a:moveTo>
                    <a:lnTo>
                      <a:pt x="107" y="93"/>
                    </a:lnTo>
                    <a:lnTo>
                      <a:pt x="0" y="141"/>
                    </a:lnTo>
                    <a:lnTo>
                      <a:pt x="0" y="210"/>
                    </a:lnTo>
                    <a:lnTo>
                      <a:pt x="655" y="210"/>
                    </a:lnTo>
                    <a:lnTo>
                      <a:pt x="655" y="141"/>
                    </a:lnTo>
                    <a:lnTo>
                      <a:pt x="107" y="0"/>
                    </a:lnTo>
                    <a:close/>
                  </a:path>
                </a:pathLst>
              </a:custGeom>
              <a:gradFill>
                <a:gsLst>
                  <a:gs pos="100000">
                    <a:srgbClr val="B0F7F4"/>
                  </a:gs>
                  <a:gs pos="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p>
            </p:txBody>
          </p:sp>
          <p:sp>
            <p:nvSpPr>
              <p:cNvPr id="101" name="Freeform 6"/>
              <p:cNvSpPr>
                <a:spLocks/>
              </p:cNvSpPr>
              <p:nvPr/>
            </p:nvSpPr>
            <p:spPr bwMode="auto">
              <a:xfrm>
                <a:off x="3404" y="2519"/>
                <a:ext cx="872" cy="141"/>
              </a:xfrm>
              <a:custGeom>
                <a:avLst/>
                <a:gdLst>
                  <a:gd name="T0" fmla="*/ 107 w 872"/>
                  <a:gd name="T1" fmla="*/ 0 h 141"/>
                  <a:gd name="T2" fmla="*/ 724 w 872"/>
                  <a:gd name="T3" fmla="*/ 0 h 141"/>
                  <a:gd name="T4" fmla="*/ 872 w 872"/>
                  <a:gd name="T5" fmla="*/ 51 h 141"/>
                  <a:gd name="T6" fmla="*/ 655 w 872"/>
                  <a:gd name="T7" fmla="*/ 141 h 141"/>
                  <a:gd name="T8" fmla="*/ 0 w 872"/>
                  <a:gd name="T9" fmla="*/ 141 h 141"/>
                  <a:gd name="T10" fmla="*/ 164 w 872"/>
                  <a:gd name="T11" fmla="*/ 51 h 141"/>
                  <a:gd name="T12" fmla="*/ 107 w 872"/>
                  <a:gd name="T13" fmla="*/ 0 h 141"/>
                </a:gdLst>
                <a:ahLst/>
                <a:cxnLst>
                  <a:cxn ang="0">
                    <a:pos x="T0" y="T1"/>
                  </a:cxn>
                  <a:cxn ang="0">
                    <a:pos x="T2" y="T3"/>
                  </a:cxn>
                  <a:cxn ang="0">
                    <a:pos x="T4" y="T5"/>
                  </a:cxn>
                  <a:cxn ang="0">
                    <a:pos x="T6" y="T7"/>
                  </a:cxn>
                  <a:cxn ang="0">
                    <a:pos x="T8" y="T9"/>
                  </a:cxn>
                  <a:cxn ang="0">
                    <a:pos x="T10" y="T11"/>
                  </a:cxn>
                  <a:cxn ang="0">
                    <a:pos x="T12" y="T13"/>
                  </a:cxn>
                </a:cxnLst>
                <a:rect l="0" t="0" r="r" b="b"/>
                <a:pathLst>
                  <a:path w="872" h="141">
                    <a:moveTo>
                      <a:pt x="107" y="0"/>
                    </a:moveTo>
                    <a:lnTo>
                      <a:pt x="724" y="0"/>
                    </a:lnTo>
                    <a:lnTo>
                      <a:pt x="872" y="51"/>
                    </a:lnTo>
                    <a:lnTo>
                      <a:pt x="655" y="141"/>
                    </a:lnTo>
                    <a:lnTo>
                      <a:pt x="0" y="141"/>
                    </a:lnTo>
                    <a:lnTo>
                      <a:pt x="164" y="51"/>
                    </a:lnTo>
                    <a:lnTo>
                      <a:pt x="107" y="0"/>
                    </a:lnTo>
                    <a:close/>
                  </a:path>
                </a:pathLst>
              </a:custGeom>
              <a:gradFill>
                <a:gsLst>
                  <a:gs pos="100000">
                    <a:srgbClr val="125680"/>
                  </a:gs>
                  <a:gs pos="0">
                    <a:srgbClr val="12395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p>
            </p:txBody>
          </p:sp>
          <p:sp>
            <p:nvSpPr>
              <p:cNvPr id="102" name="Freeform 7"/>
              <p:cNvSpPr>
                <a:spLocks/>
              </p:cNvSpPr>
              <p:nvPr/>
            </p:nvSpPr>
            <p:spPr bwMode="auto">
              <a:xfrm>
                <a:off x="4059" y="2570"/>
                <a:ext cx="217" cy="159"/>
              </a:xfrm>
              <a:custGeom>
                <a:avLst/>
                <a:gdLst>
                  <a:gd name="T0" fmla="*/ 217 w 217"/>
                  <a:gd name="T1" fmla="*/ 0 h 159"/>
                  <a:gd name="T2" fmla="*/ 217 w 217"/>
                  <a:gd name="T3" fmla="*/ 71 h 159"/>
                  <a:gd name="T4" fmla="*/ 0 w 217"/>
                  <a:gd name="T5" fmla="*/ 159 h 159"/>
                  <a:gd name="T6" fmla="*/ 0 w 217"/>
                  <a:gd name="T7" fmla="*/ 90 h 159"/>
                  <a:gd name="T8" fmla="*/ 217 w 217"/>
                  <a:gd name="T9" fmla="*/ 0 h 159"/>
                </a:gdLst>
                <a:ahLst/>
                <a:cxnLst>
                  <a:cxn ang="0">
                    <a:pos x="T0" y="T1"/>
                  </a:cxn>
                  <a:cxn ang="0">
                    <a:pos x="T2" y="T3"/>
                  </a:cxn>
                  <a:cxn ang="0">
                    <a:pos x="T4" y="T5"/>
                  </a:cxn>
                  <a:cxn ang="0">
                    <a:pos x="T6" y="T7"/>
                  </a:cxn>
                  <a:cxn ang="0">
                    <a:pos x="T8" y="T9"/>
                  </a:cxn>
                </a:cxnLst>
                <a:rect l="0" t="0" r="r" b="b"/>
                <a:pathLst>
                  <a:path w="217" h="159">
                    <a:moveTo>
                      <a:pt x="217" y="0"/>
                    </a:moveTo>
                    <a:lnTo>
                      <a:pt x="217" y="71"/>
                    </a:lnTo>
                    <a:lnTo>
                      <a:pt x="0" y="159"/>
                    </a:lnTo>
                    <a:lnTo>
                      <a:pt x="0" y="90"/>
                    </a:lnTo>
                    <a:lnTo>
                      <a:pt x="217" y="0"/>
                    </a:lnTo>
                    <a:close/>
                  </a:path>
                </a:pathLst>
              </a:custGeom>
              <a:gradFill flip="none" rotWithShape="1">
                <a:gsLst>
                  <a:gs pos="100000">
                    <a:srgbClr val="B0F7F4"/>
                  </a:gs>
                  <a:gs pos="0">
                    <a:schemeClr val="bg1"/>
                  </a:gs>
                </a:gsLst>
                <a:lin ang="189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p>
            </p:txBody>
          </p:sp>
        </p:grpSp>
      </p:grpSp>
      <p:grpSp>
        <p:nvGrpSpPr>
          <p:cNvPr id="103" name="Group 102"/>
          <p:cNvGrpSpPr/>
          <p:nvPr/>
        </p:nvGrpSpPr>
        <p:grpSpPr>
          <a:xfrm>
            <a:off x="7539258" y="3299924"/>
            <a:ext cx="1384300" cy="548177"/>
            <a:chOff x="929805" y="4201624"/>
            <a:chExt cx="1384300" cy="548177"/>
          </a:xfrm>
        </p:grpSpPr>
        <p:sp>
          <p:nvSpPr>
            <p:cNvPr id="104" name="Freeform 11"/>
            <p:cNvSpPr>
              <a:spLocks/>
            </p:cNvSpPr>
            <p:nvPr/>
          </p:nvSpPr>
          <p:spPr bwMode="auto">
            <a:xfrm>
              <a:off x="929805" y="4391026"/>
              <a:ext cx="1384300" cy="358775"/>
            </a:xfrm>
            <a:custGeom>
              <a:avLst/>
              <a:gdLst>
                <a:gd name="T0" fmla="*/ 872 w 872"/>
                <a:gd name="T1" fmla="*/ 0 h 226"/>
                <a:gd name="T2" fmla="*/ 872 w 872"/>
                <a:gd name="T3" fmla="*/ 126 h 226"/>
                <a:gd name="T4" fmla="*/ 655 w 872"/>
                <a:gd name="T5" fmla="*/ 226 h 226"/>
                <a:gd name="T6" fmla="*/ 0 w 872"/>
                <a:gd name="T7" fmla="*/ 226 h 226"/>
                <a:gd name="T8" fmla="*/ 0 w 872"/>
                <a:gd name="T9" fmla="*/ 87 h 226"/>
                <a:gd name="T10" fmla="*/ 872 w 872"/>
                <a:gd name="T11" fmla="*/ 0 h 226"/>
              </a:gdLst>
              <a:ahLst/>
              <a:cxnLst>
                <a:cxn ang="0">
                  <a:pos x="T0" y="T1"/>
                </a:cxn>
                <a:cxn ang="0">
                  <a:pos x="T2" y="T3"/>
                </a:cxn>
                <a:cxn ang="0">
                  <a:pos x="T4" y="T5"/>
                </a:cxn>
                <a:cxn ang="0">
                  <a:pos x="T6" y="T7"/>
                </a:cxn>
                <a:cxn ang="0">
                  <a:pos x="T8" y="T9"/>
                </a:cxn>
                <a:cxn ang="0">
                  <a:pos x="T10" y="T11"/>
                </a:cxn>
              </a:cxnLst>
              <a:rect l="0" t="0" r="r" b="b"/>
              <a:pathLst>
                <a:path w="872" h="226">
                  <a:moveTo>
                    <a:pt x="872" y="0"/>
                  </a:moveTo>
                  <a:lnTo>
                    <a:pt x="872" y="126"/>
                  </a:lnTo>
                  <a:lnTo>
                    <a:pt x="655" y="226"/>
                  </a:lnTo>
                  <a:lnTo>
                    <a:pt x="0" y="226"/>
                  </a:lnTo>
                  <a:lnTo>
                    <a:pt x="0" y="87"/>
                  </a:lnTo>
                  <a:lnTo>
                    <a:pt x="872" y="0"/>
                  </a:lnTo>
                  <a:close/>
                </a:path>
              </a:pathLst>
            </a:custGeom>
            <a:gradFill flip="none" rotWithShape="1">
              <a:gsLst>
                <a:gs pos="100000">
                  <a:srgbClr val="B0F7F4">
                    <a:alpha val="20000"/>
                  </a:srgbClr>
                </a:gs>
                <a:gs pos="0">
                  <a:srgbClr val="B0F7F4">
                    <a:alpha val="0"/>
                  </a:srgbClr>
                </a:gs>
              </a:gsLst>
              <a:lin ang="13500000" scaled="1"/>
              <a:tileRect/>
            </a:gradFill>
            <a:ln>
              <a:noFill/>
            </a:ln>
          </p:spPr>
          <p:txBody>
            <a:bodyPr vert="horz" wrap="square" lIns="91440" tIns="45720" rIns="91440" bIns="45720" numCol="1" anchor="t" anchorCtr="0" compatLnSpc="1">
              <a:prstTxWarp prst="textNoShape">
                <a:avLst/>
              </a:prstTxWarp>
            </a:bodyPr>
            <a:lstStyle/>
            <a:p>
              <a:endParaRPr lang="en-US"/>
            </a:p>
          </p:txBody>
        </p:sp>
        <p:grpSp>
          <p:nvGrpSpPr>
            <p:cNvPr id="105" name="Group 4"/>
            <p:cNvGrpSpPr>
              <a:grpSpLocks noChangeAspect="1"/>
            </p:cNvGrpSpPr>
            <p:nvPr/>
          </p:nvGrpSpPr>
          <p:grpSpPr bwMode="auto">
            <a:xfrm>
              <a:off x="929805" y="4201624"/>
              <a:ext cx="1384300" cy="333375"/>
              <a:chOff x="3404" y="2519"/>
              <a:chExt cx="872" cy="210"/>
            </a:xfrm>
          </p:grpSpPr>
          <p:sp>
            <p:nvSpPr>
              <p:cNvPr id="106" name="Freeform 5"/>
              <p:cNvSpPr>
                <a:spLocks/>
              </p:cNvSpPr>
              <p:nvPr/>
            </p:nvSpPr>
            <p:spPr bwMode="auto">
              <a:xfrm>
                <a:off x="3404" y="2519"/>
                <a:ext cx="655" cy="210"/>
              </a:xfrm>
              <a:custGeom>
                <a:avLst/>
                <a:gdLst>
                  <a:gd name="T0" fmla="*/ 107 w 655"/>
                  <a:gd name="T1" fmla="*/ 0 h 210"/>
                  <a:gd name="T2" fmla="*/ 107 w 655"/>
                  <a:gd name="T3" fmla="*/ 93 h 210"/>
                  <a:gd name="T4" fmla="*/ 0 w 655"/>
                  <a:gd name="T5" fmla="*/ 141 h 210"/>
                  <a:gd name="T6" fmla="*/ 0 w 655"/>
                  <a:gd name="T7" fmla="*/ 210 h 210"/>
                  <a:gd name="T8" fmla="*/ 655 w 655"/>
                  <a:gd name="T9" fmla="*/ 210 h 210"/>
                  <a:gd name="T10" fmla="*/ 655 w 655"/>
                  <a:gd name="T11" fmla="*/ 141 h 210"/>
                  <a:gd name="T12" fmla="*/ 107 w 655"/>
                  <a:gd name="T13" fmla="*/ 0 h 210"/>
                </a:gdLst>
                <a:ahLst/>
                <a:cxnLst>
                  <a:cxn ang="0">
                    <a:pos x="T0" y="T1"/>
                  </a:cxn>
                  <a:cxn ang="0">
                    <a:pos x="T2" y="T3"/>
                  </a:cxn>
                  <a:cxn ang="0">
                    <a:pos x="T4" y="T5"/>
                  </a:cxn>
                  <a:cxn ang="0">
                    <a:pos x="T6" y="T7"/>
                  </a:cxn>
                  <a:cxn ang="0">
                    <a:pos x="T8" y="T9"/>
                  </a:cxn>
                  <a:cxn ang="0">
                    <a:pos x="T10" y="T11"/>
                  </a:cxn>
                  <a:cxn ang="0">
                    <a:pos x="T12" y="T13"/>
                  </a:cxn>
                </a:cxnLst>
                <a:rect l="0" t="0" r="r" b="b"/>
                <a:pathLst>
                  <a:path w="655" h="210">
                    <a:moveTo>
                      <a:pt x="107" y="0"/>
                    </a:moveTo>
                    <a:lnTo>
                      <a:pt x="107" y="93"/>
                    </a:lnTo>
                    <a:lnTo>
                      <a:pt x="0" y="141"/>
                    </a:lnTo>
                    <a:lnTo>
                      <a:pt x="0" y="210"/>
                    </a:lnTo>
                    <a:lnTo>
                      <a:pt x="655" y="210"/>
                    </a:lnTo>
                    <a:lnTo>
                      <a:pt x="655" y="141"/>
                    </a:lnTo>
                    <a:lnTo>
                      <a:pt x="107" y="0"/>
                    </a:lnTo>
                    <a:close/>
                  </a:path>
                </a:pathLst>
              </a:custGeom>
              <a:gradFill>
                <a:gsLst>
                  <a:gs pos="100000">
                    <a:srgbClr val="B0F7F4"/>
                  </a:gs>
                  <a:gs pos="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p>
            </p:txBody>
          </p:sp>
          <p:sp>
            <p:nvSpPr>
              <p:cNvPr id="107" name="Freeform 6"/>
              <p:cNvSpPr>
                <a:spLocks/>
              </p:cNvSpPr>
              <p:nvPr/>
            </p:nvSpPr>
            <p:spPr bwMode="auto">
              <a:xfrm>
                <a:off x="3404" y="2519"/>
                <a:ext cx="872" cy="141"/>
              </a:xfrm>
              <a:custGeom>
                <a:avLst/>
                <a:gdLst>
                  <a:gd name="T0" fmla="*/ 107 w 872"/>
                  <a:gd name="T1" fmla="*/ 0 h 141"/>
                  <a:gd name="T2" fmla="*/ 724 w 872"/>
                  <a:gd name="T3" fmla="*/ 0 h 141"/>
                  <a:gd name="T4" fmla="*/ 872 w 872"/>
                  <a:gd name="T5" fmla="*/ 51 h 141"/>
                  <a:gd name="T6" fmla="*/ 655 w 872"/>
                  <a:gd name="T7" fmla="*/ 141 h 141"/>
                  <a:gd name="T8" fmla="*/ 0 w 872"/>
                  <a:gd name="T9" fmla="*/ 141 h 141"/>
                  <a:gd name="T10" fmla="*/ 164 w 872"/>
                  <a:gd name="T11" fmla="*/ 51 h 141"/>
                  <a:gd name="T12" fmla="*/ 107 w 872"/>
                  <a:gd name="T13" fmla="*/ 0 h 141"/>
                </a:gdLst>
                <a:ahLst/>
                <a:cxnLst>
                  <a:cxn ang="0">
                    <a:pos x="T0" y="T1"/>
                  </a:cxn>
                  <a:cxn ang="0">
                    <a:pos x="T2" y="T3"/>
                  </a:cxn>
                  <a:cxn ang="0">
                    <a:pos x="T4" y="T5"/>
                  </a:cxn>
                  <a:cxn ang="0">
                    <a:pos x="T6" y="T7"/>
                  </a:cxn>
                  <a:cxn ang="0">
                    <a:pos x="T8" y="T9"/>
                  </a:cxn>
                  <a:cxn ang="0">
                    <a:pos x="T10" y="T11"/>
                  </a:cxn>
                  <a:cxn ang="0">
                    <a:pos x="T12" y="T13"/>
                  </a:cxn>
                </a:cxnLst>
                <a:rect l="0" t="0" r="r" b="b"/>
                <a:pathLst>
                  <a:path w="872" h="141">
                    <a:moveTo>
                      <a:pt x="107" y="0"/>
                    </a:moveTo>
                    <a:lnTo>
                      <a:pt x="724" y="0"/>
                    </a:lnTo>
                    <a:lnTo>
                      <a:pt x="872" y="51"/>
                    </a:lnTo>
                    <a:lnTo>
                      <a:pt x="655" y="141"/>
                    </a:lnTo>
                    <a:lnTo>
                      <a:pt x="0" y="141"/>
                    </a:lnTo>
                    <a:lnTo>
                      <a:pt x="164" y="51"/>
                    </a:lnTo>
                    <a:lnTo>
                      <a:pt x="107" y="0"/>
                    </a:lnTo>
                    <a:close/>
                  </a:path>
                </a:pathLst>
              </a:custGeom>
              <a:gradFill>
                <a:gsLst>
                  <a:gs pos="100000">
                    <a:srgbClr val="125680"/>
                  </a:gs>
                  <a:gs pos="0">
                    <a:srgbClr val="12395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p>
            </p:txBody>
          </p:sp>
          <p:sp>
            <p:nvSpPr>
              <p:cNvPr id="108" name="Freeform 7"/>
              <p:cNvSpPr>
                <a:spLocks/>
              </p:cNvSpPr>
              <p:nvPr/>
            </p:nvSpPr>
            <p:spPr bwMode="auto">
              <a:xfrm>
                <a:off x="4059" y="2570"/>
                <a:ext cx="217" cy="159"/>
              </a:xfrm>
              <a:custGeom>
                <a:avLst/>
                <a:gdLst>
                  <a:gd name="T0" fmla="*/ 217 w 217"/>
                  <a:gd name="T1" fmla="*/ 0 h 159"/>
                  <a:gd name="T2" fmla="*/ 217 w 217"/>
                  <a:gd name="T3" fmla="*/ 71 h 159"/>
                  <a:gd name="T4" fmla="*/ 0 w 217"/>
                  <a:gd name="T5" fmla="*/ 159 h 159"/>
                  <a:gd name="T6" fmla="*/ 0 w 217"/>
                  <a:gd name="T7" fmla="*/ 90 h 159"/>
                  <a:gd name="T8" fmla="*/ 217 w 217"/>
                  <a:gd name="T9" fmla="*/ 0 h 159"/>
                </a:gdLst>
                <a:ahLst/>
                <a:cxnLst>
                  <a:cxn ang="0">
                    <a:pos x="T0" y="T1"/>
                  </a:cxn>
                  <a:cxn ang="0">
                    <a:pos x="T2" y="T3"/>
                  </a:cxn>
                  <a:cxn ang="0">
                    <a:pos x="T4" y="T5"/>
                  </a:cxn>
                  <a:cxn ang="0">
                    <a:pos x="T6" y="T7"/>
                  </a:cxn>
                  <a:cxn ang="0">
                    <a:pos x="T8" y="T9"/>
                  </a:cxn>
                </a:cxnLst>
                <a:rect l="0" t="0" r="r" b="b"/>
                <a:pathLst>
                  <a:path w="217" h="159">
                    <a:moveTo>
                      <a:pt x="217" y="0"/>
                    </a:moveTo>
                    <a:lnTo>
                      <a:pt x="217" y="71"/>
                    </a:lnTo>
                    <a:lnTo>
                      <a:pt x="0" y="159"/>
                    </a:lnTo>
                    <a:lnTo>
                      <a:pt x="0" y="90"/>
                    </a:lnTo>
                    <a:lnTo>
                      <a:pt x="217" y="0"/>
                    </a:lnTo>
                    <a:close/>
                  </a:path>
                </a:pathLst>
              </a:custGeom>
              <a:gradFill flip="none" rotWithShape="1">
                <a:gsLst>
                  <a:gs pos="100000">
                    <a:srgbClr val="B0F7F4"/>
                  </a:gs>
                  <a:gs pos="0">
                    <a:schemeClr val="bg1"/>
                  </a:gs>
                </a:gsLst>
                <a:lin ang="189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p>
            </p:txBody>
          </p:sp>
        </p:grpSp>
      </p:grpSp>
      <p:grpSp>
        <p:nvGrpSpPr>
          <p:cNvPr id="109" name="Group 108"/>
          <p:cNvGrpSpPr/>
          <p:nvPr/>
        </p:nvGrpSpPr>
        <p:grpSpPr>
          <a:xfrm>
            <a:off x="9776741" y="3299924"/>
            <a:ext cx="1384300" cy="548177"/>
            <a:chOff x="929805" y="4201624"/>
            <a:chExt cx="1384300" cy="548177"/>
          </a:xfrm>
        </p:grpSpPr>
        <p:sp>
          <p:nvSpPr>
            <p:cNvPr id="110" name="Freeform 11"/>
            <p:cNvSpPr>
              <a:spLocks/>
            </p:cNvSpPr>
            <p:nvPr/>
          </p:nvSpPr>
          <p:spPr bwMode="auto">
            <a:xfrm>
              <a:off x="929805" y="4391026"/>
              <a:ext cx="1384300" cy="358775"/>
            </a:xfrm>
            <a:custGeom>
              <a:avLst/>
              <a:gdLst>
                <a:gd name="T0" fmla="*/ 872 w 872"/>
                <a:gd name="T1" fmla="*/ 0 h 226"/>
                <a:gd name="T2" fmla="*/ 872 w 872"/>
                <a:gd name="T3" fmla="*/ 126 h 226"/>
                <a:gd name="T4" fmla="*/ 655 w 872"/>
                <a:gd name="T5" fmla="*/ 226 h 226"/>
                <a:gd name="T6" fmla="*/ 0 w 872"/>
                <a:gd name="T7" fmla="*/ 226 h 226"/>
                <a:gd name="T8" fmla="*/ 0 w 872"/>
                <a:gd name="T9" fmla="*/ 87 h 226"/>
                <a:gd name="T10" fmla="*/ 872 w 872"/>
                <a:gd name="T11" fmla="*/ 0 h 226"/>
              </a:gdLst>
              <a:ahLst/>
              <a:cxnLst>
                <a:cxn ang="0">
                  <a:pos x="T0" y="T1"/>
                </a:cxn>
                <a:cxn ang="0">
                  <a:pos x="T2" y="T3"/>
                </a:cxn>
                <a:cxn ang="0">
                  <a:pos x="T4" y="T5"/>
                </a:cxn>
                <a:cxn ang="0">
                  <a:pos x="T6" y="T7"/>
                </a:cxn>
                <a:cxn ang="0">
                  <a:pos x="T8" y="T9"/>
                </a:cxn>
                <a:cxn ang="0">
                  <a:pos x="T10" y="T11"/>
                </a:cxn>
              </a:cxnLst>
              <a:rect l="0" t="0" r="r" b="b"/>
              <a:pathLst>
                <a:path w="872" h="226">
                  <a:moveTo>
                    <a:pt x="872" y="0"/>
                  </a:moveTo>
                  <a:lnTo>
                    <a:pt x="872" y="126"/>
                  </a:lnTo>
                  <a:lnTo>
                    <a:pt x="655" y="226"/>
                  </a:lnTo>
                  <a:lnTo>
                    <a:pt x="0" y="226"/>
                  </a:lnTo>
                  <a:lnTo>
                    <a:pt x="0" y="87"/>
                  </a:lnTo>
                  <a:lnTo>
                    <a:pt x="872" y="0"/>
                  </a:lnTo>
                  <a:close/>
                </a:path>
              </a:pathLst>
            </a:custGeom>
            <a:gradFill flip="none" rotWithShape="1">
              <a:gsLst>
                <a:gs pos="100000">
                  <a:srgbClr val="B0F7F4">
                    <a:alpha val="20000"/>
                  </a:srgbClr>
                </a:gs>
                <a:gs pos="0">
                  <a:srgbClr val="B0F7F4">
                    <a:alpha val="0"/>
                  </a:srgbClr>
                </a:gs>
              </a:gsLst>
              <a:lin ang="13500000" scaled="1"/>
              <a:tileRect/>
            </a:gradFill>
            <a:ln>
              <a:noFill/>
            </a:ln>
          </p:spPr>
          <p:txBody>
            <a:bodyPr vert="horz" wrap="square" lIns="91440" tIns="45720" rIns="91440" bIns="45720" numCol="1" anchor="t" anchorCtr="0" compatLnSpc="1">
              <a:prstTxWarp prst="textNoShape">
                <a:avLst/>
              </a:prstTxWarp>
            </a:bodyPr>
            <a:lstStyle/>
            <a:p>
              <a:endParaRPr lang="en-US"/>
            </a:p>
          </p:txBody>
        </p:sp>
        <p:grpSp>
          <p:nvGrpSpPr>
            <p:cNvPr id="111" name="Group 4"/>
            <p:cNvGrpSpPr>
              <a:grpSpLocks noChangeAspect="1"/>
            </p:cNvGrpSpPr>
            <p:nvPr/>
          </p:nvGrpSpPr>
          <p:grpSpPr bwMode="auto">
            <a:xfrm>
              <a:off x="929805" y="4201624"/>
              <a:ext cx="1384300" cy="333375"/>
              <a:chOff x="3404" y="2519"/>
              <a:chExt cx="872" cy="210"/>
            </a:xfrm>
          </p:grpSpPr>
          <p:sp>
            <p:nvSpPr>
              <p:cNvPr id="112" name="Freeform 5"/>
              <p:cNvSpPr>
                <a:spLocks/>
              </p:cNvSpPr>
              <p:nvPr/>
            </p:nvSpPr>
            <p:spPr bwMode="auto">
              <a:xfrm>
                <a:off x="3404" y="2519"/>
                <a:ext cx="655" cy="210"/>
              </a:xfrm>
              <a:custGeom>
                <a:avLst/>
                <a:gdLst>
                  <a:gd name="T0" fmla="*/ 107 w 655"/>
                  <a:gd name="T1" fmla="*/ 0 h 210"/>
                  <a:gd name="T2" fmla="*/ 107 w 655"/>
                  <a:gd name="T3" fmla="*/ 93 h 210"/>
                  <a:gd name="T4" fmla="*/ 0 w 655"/>
                  <a:gd name="T5" fmla="*/ 141 h 210"/>
                  <a:gd name="T6" fmla="*/ 0 w 655"/>
                  <a:gd name="T7" fmla="*/ 210 h 210"/>
                  <a:gd name="T8" fmla="*/ 655 w 655"/>
                  <a:gd name="T9" fmla="*/ 210 h 210"/>
                  <a:gd name="T10" fmla="*/ 655 w 655"/>
                  <a:gd name="T11" fmla="*/ 141 h 210"/>
                  <a:gd name="T12" fmla="*/ 107 w 655"/>
                  <a:gd name="T13" fmla="*/ 0 h 210"/>
                </a:gdLst>
                <a:ahLst/>
                <a:cxnLst>
                  <a:cxn ang="0">
                    <a:pos x="T0" y="T1"/>
                  </a:cxn>
                  <a:cxn ang="0">
                    <a:pos x="T2" y="T3"/>
                  </a:cxn>
                  <a:cxn ang="0">
                    <a:pos x="T4" y="T5"/>
                  </a:cxn>
                  <a:cxn ang="0">
                    <a:pos x="T6" y="T7"/>
                  </a:cxn>
                  <a:cxn ang="0">
                    <a:pos x="T8" y="T9"/>
                  </a:cxn>
                  <a:cxn ang="0">
                    <a:pos x="T10" y="T11"/>
                  </a:cxn>
                  <a:cxn ang="0">
                    <a:pos x="T12" y="T13"/>
                  </a:cxn>
                </a:cxnLst>
                <a:rect l="0" t="0" r="r" b="b"/>
                <a:pathLst>
                  <a:path w="655" h="210">
                    <a:moveTo>
                      <a:pt x="107" y="0"/>
                    </a:moveTo>
                    <a:lnTo>
                      <a:pt x="107" y="93"/>
                    </a:lnTo>
                    <a:lnTo>
                      <a:pt x="0" y="141"/>
                    </a:lnTo>
                    <a:lnTo>
                      <a:pt x="0" y="210"/>
                    </a:lnTo>
                    <a:lnTo>
                      <a:pt x="655" y="210"/>
                    </a:lnTo>
                    <a:lnTo>
                      <a:pt x="655" y="141"/>
                    </a:lnTo>
                    <a:lnTo>
                      <a:pt x="107" y="0"/>
                    </a:lnTo>
                    <a:close/>
                  </a:path>
                </a:pathLst>
              </a:custGeom>
              <a:gradFill flip="none" rotWithShape="1">
                <a:gsLst>
                  <a:gs pos="0">
                    <a:srgbClr val="FBABA7"/>
                  </a:gs>
                  <a:gs pos="100000">
                    <a:srgbClr val="F6443B"/>
                  </a:gs>
                </a:gsLst>
                <a:lin ang="27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p>
            </p:txBody>
          </p:sp>
          <p:sp>
            <p:nvSpPr>
              <p:cNvPr id="113" name="Freeform 6"/>
              <p:cNvSpPr>
                <a:spLocks/>
              </p:cNvSpPr>
              <p:nvPr/>
            </p:nvSpPr>
            <p:spPr bwMode="auto">
              <a:xfrm>
                <a:off x="3404" y="2519"/>
                <a:ext cx="872" cy="141"/>
              </a:xfrm>
              <a:custGeom>
                <a:avLst/>
                <a:gdLst>
                  <a:gd name="T0" fmla="*/ 107 w 872"/>
                  <a:gd name="T1" fmla="*/ 0 h 141"/>
                  <a:gd name="T2" fmla="*/ 724 w 872"/>
                  <a:gd name="T3" fmla="*/ 0 h 141"/>
                  <a:gd name="T4" fmla="*/ 872 w 872"/>
                  <a:gd name="T5" fmla="*/ 51 h 141"/>
                  <a:gd name="T6" fmla="*/ 655 w 872"/>
                  <a:gd name="T7" fmla="*/ 141 h 141"/>
                  <a:gd name="T8" fmla="*/ 0 w 872"/>
                  <a:gd name="T9" fmla="*/ 141 h 141"/>
                  <a:gd name="T10" fmla="*/ 164 w 872"/>
                  <a:gd name="T11" fmla="*/ 51 h 141"/>
                  <a:gd name="T12" fmla="*/ 107 w 872"/>
                  <a:gd name="T13" fmla="*/ 0 h 141"/>
                </a:gdLst>
                <a:ahLst/>
                <a:cxnLst>
                  <a:cxn ang="0">
                    <a:pos x="T0" y="T1"/>
                  </a:cxn>
                  <a:cxn ang="0">
                    <a:pos x="T2" y="T3"/>
                  </a:cxn>
                  <a:cxn ang="0">
                    <a:pos x="T4" y="T5"/>
                  </a:cxn>
                  <a:cxn ang="0">
                    <a:pos x="T6" y="T7"/>
                  </a:cxn>
                  <a:cxn ang="0">
                    <a:pos x="T8" y="T9"/>
                  </a:cxn>
                  <a:cxn ang="0">
                    <a:pos x="T10" y="T11"/>
                  </a:cxn>
                  <a:cxn ang="0">
                    <a:pos x="T12" y="T13"/>
                  </a:cxn>
                </a:cxnLst>
                <a:rect l="0" t="0" r="r" b="b"/>
                <a:pathLst>
                  <a:path w="872" h="141">
                    <a:moveTo>
                      <a:pt x="107" y="0"/>
                    </a:moveTo>
                    <a:lnTo>
                      <a:pt x="724" y="0"/>
                    </a:lnTo>
                    <a:lnTo>
                      <a:pt x="872" y="51"/>
                    </a:lnTo>
                    <a:lnTo>
                      <a:pt x="655" y="141"/>
                    </a:lnTo>
                    <a:lnTo>
                      <a:pt x="0" y="141"/>
                    </a:lnTo>
                    <a:lnTo>
                      <a:pt x="164" y="51"/>
                    </a:lnTo>
                    <a:lnTo>
                      <a:pt x="107" y="0"/>
                    </a:lnTo>
                    <a:close/>
                  </a:path>
                </a:pathLst>
              </a:custGeom>
              <a:gradFill flip="none" rotWithShape="1">
                <a:gsLst>
                  <a:gs pos="100000">
                    <a:srgbClr val="F8716A"/>
                  </a:gs>
                  <a:gs pos="32000">
                    <a:srgbClr val="F6443B"/>
                  </a:gs>
                </a:gsLst>
                <a:lin ang="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7"/>
              <p:cNvSpPr>
                <a:spLocks/>
              </p:cNvSpPr>
              <p:nvPr/>
            </p:nvSpPr>
            <p:spPr bwMode="auto">
              <a:xfrm>
                <a:off x="4059" y="2570"/>
                <a:ext cx="217" cy="159"/>
              </a:xfrm>
              <a:custGeom>
                <a:avLst/>
                <a:gdLst>
                  <a:gd name="T0" fmla="*/ 217 w 217"/>
                  <a:gd name="T1" fmla="*/ 0 h 159"/>
                  <a:gd name="T2" fmla="*/ 217 w 217"/>
                  <a:gd name="T3" fmla="*/ 71 h 159"/>
                  <a:gd name="T4" fmla="*/ 0 w 217"/>
                  <a:gd name="T5" fmla="*/ 159 h 159"/>
                  <a:gd name="T6" fmla="*/ 0 w 217"/>
                  <a:gd name="T7" fmla="*/ 90 h 159"/>
                  <a:gd name="T8" fmla="*/ 217 w 217"/>
                  <a:gd name="T9" fmla="*/ 0 h 159"/>
                </a:gdLst>
                <a:ahLst/>
                <a:cxnLst>
                  <a:cxn ang="0">
                    <a:pos x="T0" y="T1"/>
                  </a:cxn>
                  <a:cxn ang="0">
                    <a:pos x="T2" y="T3"/>
                  </a:cxn>
                  <a:cxn ang="0">
                    <a:pos x="T4" y="T5"/>
                  </a:cxn>
                  <a:cxn ang="0">
                    <a:pos x="T6" y="T7"/>
                  </a:cxn>
                  <a:cxn ang="0">
                    <a:pos x="T8" y="T9"/>
                  </a:cxn>
                </a:cxnLst>
                <a:rect l="0" t="0" r="r" b="b"/>
                <a:pathLst>
                  <a:path w="217" h="159">
                    <a:moveTo>
                      <a:pt x="217" y="0"/>
                    </a:moveTo>
                    <a:lnTo>
                      <a:pt x="217" y="71"/>
                    </a:lnTo>
                    <a:lnTo>
                      <a:pt x="0" y="159"/>
                    </a:lnTo>
                    <a:lnTo>
                      <a:pt x="0" y="90"/>
                    </a:lnTo>
                    <a:lnTo>
                      <a:pt x="217" y="0"/>
                    </a:lnTo>
                    <a:close/>
                  </a:path>
                </a:pathLst>
              </a:custGeom>
              <a:gradFill flip="none" rotWithShape="1">
                <a:gsLst>
                  <a:gs pos="0">
                    <a:srgbClr val="FBB3B0"/>
                  </a:gs>
                  <a:gs pos="100000">
                    <a:srgbClr val="F6443B"/>
                  </a:gs>
                </a:gsLst>
                <a:lin ang="189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00"/>
              </a:p>
            </p:txBody>
          </p:sp>
        </p:grpSp>
      </p:grpSp>
      <p:grpSp>
        <p:nvGrpSpPr>
          <p:cNvPr id="126" name="Group 125"/>
          <p:cNvGrpSpPr/>
          <p:nvPr/>
        </p:nvGrpSpPr>
        <p:grpSpPr>
          <a:xfrm>
            <a:off x="1119850" y="2200438"/>
            <a:ext cx="798223" cy="798223"/>
            <a:chOff x="1119850" y="3102138"/>
            <a:chExt cx="798223" cy="798223"/>
          </a:xfrm>
        </p:grpSpPr>
        <p:sp>
          <p:nvSpPr>
            <p:cNvPr id="117" name="Rectangle 116"/>
            <p:cNvSpPr/>
            <p:nvPr/>
          </p:nvSpPr>
          <p:spPr>
            <a:xfrm rot="2700000">
              <a:off x="1119850" y="3102138"/>
              <a:ext cx="798223" cy="798223"/>
            </a:xfrm>
            <a:prstGeom prst="rect">
              <a:avLst/>
            </a:prstGeom>
            <a:gradFill>
              <a:gsLst>
                <a:gs pos="100000">
                  <a:srgbClr val="B0F7F4"/>
                </a:gs>
                <a:gs pos="0">
                  <a:schemeClr val="bg1"/>
                </a:gs>
              </a:gsLst>
              <a:lin ang="5400000" scaled="1"/>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21" name="Rectangle 120"/>
            <p:cNvSpPr/>
            <p:nvPr/>
          </p:nvSpPr>
          <p:spPr>
            <a:xfrm rot="2700000">
              <a:off x="1211935" y="3194225"/>
              <a:ext cx="614052" cy="614052"/>
            </a:xfrm>
            <a:prstGeom prst="rect">
              <a:avLst/>
            </a:prstGeom>
            <a:gradFill flip="none" rotWithShape="1">
              <a:gsLst>
                <a:gs pos="100000">
                  <a:srgbClr val="B0F7F4"/>
                </a:gs>
                <a:gs pos="0">
                  <a:schemeClr val="bg1"/>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nvGrpSpPr>
          <p:cNvPr id="127" name="Group 126"/>
          <p:cNvGrpSpPr/>
          <p:nvPr/>
        </p:nvGrpSpPr>
        <p:grpSpPr>
          <a:xfrm>
            <a:off x="3357333" y="2200438"/>
            <a:ext cx="798223" cy="798223"/>
            <a:chOff x="1119850" y="3102138"/>
            <a:chExt cx="798223" cy="798223"/>
          </a:xfrm>
        </p:grpSpPr>
        <p:sp>
          <p:nvSpPr>
            <p:cNvPr id="128" name="Rectangle 127"/>
            <p:cNvSpPr/>
            <p:nvPr/>
          </p:nvSpPr>
          <p:spPr>
            <a:xfrm rot="2700000">
              <a:off x="1119850" y="3102138"/>
              <a:ext cx="798223" cy="798223"/>
            </a:xfrm>
            <a:prstGeom prst="rect">
              <a:avLst/>
            </a:prstGeom>
            <a:gradFill>
              <a:gsLst>
                <a:gs pos="100000">
                  <a:srgbClr val="B0F7F4"/>
                </a:gs>
                <a:gs pos="0">
                  <a:schemeClr val="bg1"/>
                </a:gs>
              </a:gsLst>
              <a:lin ang="5400000" scaled="1"/>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29" name="Rectangle 128"/>
            <p:cNvSpPr/>
            <p:nvPr/>
          </p:nvSpPr>
          <p:spPr>
            <a:xfrm rot="2700000">
              <a:off x="1211935" y="3194225"/>
              <a:ext cx="614052" cy="614052"/>
            </a:xfrm>
            <a:prstGeom prst="rect">
              <a:avLst/>
            </a:prstGeom>
            <a:gradFill flip="none" rotWithShape="1">
              <a:gsLst>
                <a:gs pos="100000">
                  <a:srgbClr val="B0F7F4"/>
                </a:gs>
                <a:gs pos="0">
                  <a:schemeClr val="bg1"/>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nvGrpSpPr>
          <p:cNvPr id="130" name="Group 129"/>
          <p:cNvGrpSpPr/>
          <p:nvPr/>
        </p:nvGrpSpPr>
        <p:grpSpPr>
          <a:xfrm>
            <a:off x="5594816" y="2200438"/>
            <a:ext cx="798223" cy="798223"/>
            <a:chOff x="1119850" y="3102138"/>
            <a:chExt cx="798223" cy="798223"/>
          </a:xfrm>
        </p:grpSpPr>
        <p:sp>
          <p:nvSpPr>
            <p:cNvPr id="131" name="Rectangle 130"/>
            <p:cNvSpPr/>
            <p:nvPr/>
          </p:nvSpPr>
          <p:spPr>
            <a:xfrm rot="2700000">
              <a:off x="1119850" y="3102138"/>
              <a:ext cx="798223" cy="798223"/>
            </a:xfrm>
            <a:prstGeom prst="rect">
              <a:avLst/>
            </a:prstGeom>
            <a:gradFill>
              <a:gsLst>
                <a:gs pos="100000">
                  <a:srgbClr val="B0F7F4"/>
                </a:gs>
                <a:gs pos="0">
                  <a:schemeClr val="bg1"/>
                </a:gs>
              </a:gsLst>
              <a:lin ang="5400000" scaled="1"/>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32" name="Rectangle 131"/>
            <p:cNvSpPr/>
            <p:nvPr/>
          </p:nvSpPr>
          <p:spPr>
            <a:xfrm rot="2700000">
              <a:off x="1211935" y="3194225"/>
              <a:ext cx="614052" cy="614052"/>
            </a:xfrm>
            <a:prstGeom prst="rect">
              <a:avLst/>
            </a:prstGeom>
            <a:gradFill flip="none" rotWithShape="1">
              <a:gsLst>
                <a:gs pos="100000">
                  <a:srgbClr val="B0F7F4"/>
                </a:gs>
                <a:gs pos="0">
                  <a:schemeClr val="bg1"/>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nvGrpSpPr>
          <p:cNvPr id="133" name="Group 132"/>
          <p:cNvGrpSpPr/>
          <p:nvPr/>
        </p:nvGrpSpPr>
        <p:grpSpPr>
          <a:xfrm>
            <a:off x="7832299" y="2200438"/>
            <a:ext cx="798223" cy="798223"/>
            <a:chOff x="1119850" y="3102138"/>
            <a:chExt cx="798223" cy="798223"/>
          </a:xfrm>
        </p:grpSpPr>
        <p:sp>
          <p:nvSpPr>
            <p:cNvPr id="134" name="Rectangle 133"/>
            <p:cNvSpPr/>
            <p:nvPr/>
          </p:nvSpPr>
          <p:spPr>
            <a:xfrm rot="2700000">
              <a:off x="1119850" y="3102138"/>
              <a:ext cx="798223" cy="798223"/>
            </a:xfrm>
            <a:prstGeom prst="rect">
              <a:avLst/>
            </a:prstGeom>
            <a:gradFill>
              <a:gsLst>
                <a:gs pos="100000">
                  <a:srgbClr val="B0F7F4"/>
                </a:gs>
                <a:gs pos="0">
                  <a:schemeClr val="bg1"/>
                </a:gs>
              </a:gsLst>
              <a:lin ang="5400000" scaled="1"/>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35" name="Rectangle 134"/>
            <p:cNvSpPr/>
            <p:nvPr/>
          </p:nvSpPr>
          <p:spPr>
            <a:xfrm rot="2700000">
              <a:off x="1211935" y="3194225"/>
              <a:ext cx="614052" cy="614052"/>
            </a:xfrm>
            <a:prstGeom prst="rect">
              <a:avLst/>
            </a:prstGeom>
            <a:gradFill flip="none" rotWithShape="1">
              <a:gsLst>
                <a:gs pos="100000">
                  <a:srgbClr val="B0F7F4"/>
                </a:gs>
                <a:gs pos="0">
                  <a:schemeClr val="bg1"/>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nvGrpSpPr>
          <p:cNvPr id="136" name="Group 135"/>
          <p:cNvGrpSpPr/>
          <p:nvPr/>
        </p:nvGrpSpPr>
        <p:grpSpPr>
          <a:xfrm>
            <a:off x="10069780" y="2205769"/>
            <a:ext cx="798223" cy="798223"/>
            <a:chOff x="1119850" y="3102138"/>
            <a:chExt cx="798223" cy="798223"/>
          </a:xfrm>
        </p:grpSpPr>
        <p:sp>
          <p:nvSpPr>
            <p:cNvPr id="137" name="Rectangle 136"/>
            <p:cNvSpPr/>
            <p:nvPr/>
          </p:nvSpPr>
          <p:spPr>
            <a:xfrm rot="2700000">
              <a:off x="1119850" y="3102138"/>
              <a:ext cx="798223" cy="798223"/>
            </a:xfrm>
            <a:prstGeom prst="rect">
              <a:avLst/>
            </a:prstGeom>
            <a:gradFill>
              <a:gsLst>
                <a:gs pos="100000">
                  <a:srgbClr val="B0F7F4"/>
                </a:gs>
                <a:gs pos="0">
                  <a:schemeClr val="bg1"/>
                </a:gs>
              </a:gsLst>
              <a:lin ang="5400000" scaled="1"/>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38" name="Rectangle 137"/>
            <p:cNvSpPr/>
            <p:nvPr/>
          </p:nvSpPr>
          <p:spPr>
            <a:xfrm rot="2700000">
              <a:off x="1211935" y="3194225"/>
              <a:ext cx="614052" cy="614052"/>
            </a:xfrm>
            <a:prstGeom prst="rect">
              <a:avLst/>
            </a:prstGeom>
            <a:gradFill flip="none" rotWithShape="1">
              <a:gsLst>
                <a:gs pos="100000">
                  <a:srgbClr val="B0F7F4"/>
                </a:gs>
                <a:gs pos="0">
                  <a:schemeClr val="bg1"/>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sp>
        <p:nvSpPr>
          <p:cNvPr id="155" name="Text Placeholder 2"/>
          <p:cNvSpPr txBox="1">
            <a:spLocks/>
          </p:cNvSpPr>
          <p:nvPr/>
        </p:nvSpPr>
        <p:spPr>
          <a:xfrm>
            <a:off x="814297" y="4435405"/>
            <a:ext cx="1863065" cy="1090042"/>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1">
              <a:lnSpc>
                <a:spcPts val="1700"/>
              </a:lnSpc>
              <a:spcBef>
                <a:spcPts val="0"/>
              </a:spcBef>
            </a:pPr>
            <a:r>
              <a:rPr lang="en-US" dirty="0" smtClean="0">
                <a:solidFill>
                  <a:srgbClr val="B0F7F4"/>
                </a:solidFill>
                <a:latin typeface="Segoe UI" panose="020B0502040204020203" pitchFamily="34" charset="0"/>
                <a:cs typeface="Segoe UI" panose="020B0502040204020203" pitchFamily="34" charset="0"/>
              </a:rPr>
              <a:t>Shut down the evaporation cycle (CLAW Process/Theory) and replace with boats and aircraft that increase water vapor in the sky</a:t>
            </a:r>
            <a:endParaRPr lang="en-US" dirty="0">
              <a:solidFill>
                <a:srgbClr val="B0F7F4"/>
              </a:solidFill>
              <a:latin typeface="Segoe UI" panose="020B0502040204020203" pitchFamily="34" charset="0"/>
              <a:cs typeface="Segoe UI" panose="020B0502040204020203" pitchFamily="34" charset="0"/>
            </a:endParaRPr>
          </a:p>
        </p:txBody>
      </p:sp>
      <p:sp>
        <p:nvSpPr>
          <p:cNvPr id="156" name="TextBox 155"/>
          <p:cNvSpPr txBox="1"/>
          <p:nvPr/>
        </p:nvSpPr>
        <p:spPr>
          <a:xfrm>
            <a:off x="814297" y="4015913"/>
            <a:ext cx="2301977" cy="276999"/>
          </a:xfrm>
          <a:prstGeom prst="rect">
            <a:avLst/>
          </a:prstGeom>
          <a:noFill/>
        </p:spPr>
        <p:txBody>
          <a:bodyPr wrap="square" lIns="0" tIns="0" rIns="0" bIns="0" rtlCol="0" anchor="ctr">
            <a:spAutoFit/>
          </a:bodyPr>
          <a:lstStyle/>
          <a:p>
            <a:r>
              <a:rPr lang="cy-GB" dirty="0" smtClean="0">
                <a:solidFill>
                  <a:srgbClr val="B0F7F4"/>
                </a:solidFill>
                <a:latin typeface="Segoe UI Semibold" panose="020B0702040204020203" pitchFamily="34" charset="0"/>
                <a:ea typeface="Segoe UI Black" panose="020B0A02040204020203" pitchFamily="34" charset="0"/>
                <a:cs typeface="Segoe UI Semibold" panose="020B0702040204020203" pitchFamily="34" charset="0"/>
              </a:rPr>
              <a:t>RUIN OCEAN</a:t>
            </a:r>
            <a:endParaRPr lang="en-US" dirty="0">
              <a:solidFill>
                <a:srgbClr val="B0F7F4"/>
              </a:solidFill>
              <a:latin typeface="Segoe UI Semibold" panose="020B0702040204020203" pitchFamily="34" charset="0"/>
              <a:ea typeface="Segoe UI Black" panose="020B0A02040204020203" pitchFamily="34" charset="0"/>
              <a:cs typeface="Segoe UI Semibold" panose="020B0702040204020203" pitchFamily="34" charset="0"/>
            </a:endParaRPr>
          </a:p>
        </p:txBody>
      </p:sp>
      <p:sp>
        <p:nvSpPr>
          <p:cNvPr id="157" name="Text Placeholder 2"/>
          <p:cNvSpPr txBox="1">
            <a:spLocks/>
          </p:cNvSpPr>
          <p:nvPr/>
        </p:nvSpPr>
        <p:spPr>
          <a:xfrm>
            <a:off x="3064292" y="4435405"/>
            <a:ext cx="1751524" cy="1090042"/>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1">
              <a:lnSpc>
                <a:spcPts val="1700"/>
              </a:lnSpc>
              <a:spcBef>
                <a:spcPts val="0"/>
              </a:spcBef>
            </a:pPr>
            <a:r>
              <a:rPr lang="en-US" dirty="0" smtClean="0">
                <a:solidFill>
                  <a:srgbClr val="B0F7F4"/>
                </a:solidFill>
                <a:latin typeface="Segoe UI" panose="020B0502040204020203" pitchFamily="34" charset="0"/>
                <a:cs typeface="Segoe UI" panose="020B0502040204020203" pitchFamily="34" charset="0"/>
              </a:rPr>
              <a:t>Stop trees from cleaning the air, removing CO2, and producing seeds that create clouds, use boats and aircraft to create clouds.</a:t>
            </a:r>
            <a:endParaRPr lang="en-US" dirty="0">
              <a:solidFill>
                <a:srgbClr val="B0F7F4"/>
              </a:solidFill>
              <a:latin typeface="Segoe UI" panose="020B0502040204020203" pitchFamily="34" charset="0"/>
              <a:cs typeface="Segoe UI" panose="020B0502040204020203" pitchFamily="34" charset="0"/>
            </a:endParaRPr>
          </a:p>
        </p:txBody>
      </p:sp>
      <p:sp>
        <p:nvSpPr>
          <p:cNvPr id="158" name="TextBox 157"/>
          <p:cNvSpPr txBox="1"/>
          <p:nvPr/>
        </p:nvSpPr>
        <p:spPr>
          <a:xfrm>
            <a:off x="3064292" y="4015913"/>
            <a:ext cx="1751524" cy="276999"/>
          </a:xfrm>
          <a:prstGeom prst="rect">
            <a:avLst/>
          </a:prstGeom>
          <a:noFill/>
        </p:spPr>
        <p:txBody>
          <a:bodyPr wrap="square" lIns="0" tIns="0" rIns="0" bIns="0" rtlCol="0" anchor="ctr">
            <a:spAutoFit/>
          </a:bodyPr>
          <a:lstStyle/>
          <a:p>
            <a:r>
              <a:rPr lang="cy-GB" dirty="0" smtClean="0">
                <a:solidFill>
                  <a:srgbClr val="B0F7F4"/>
                </a:solidFill>
                <a:latin typeface="Segoe UI Semibold" panose="020B0702040204020203" pitchFamily="34" charset="0"/>
                <a:ea typeface="Segoe UI Black" panose="020B0A02040204020203" pitchFamily="34" charset="0"/>
                <a:cs typeface="Segoe UI Semibold" panose="020B0702040204020203" pitchFamily="34" charset="0"/>
              </a:rPr>
              <a:t>KILL TREES</a:t>
            </a:r>
            <a:endParaRPr lang="en-US" dirty="0">
              <a:solidFill>
                <a:srgbClr val="B0F7F4"/>
              </a:solidFill>
              <a:latin typeface="Segoe UI Semibold" panose="020B0702040204020203" pitchFamily="34" charset="0"/>
              <a:ea typeface="Segoe UI Black" panose="020B0A02040204020203" pitchFamily="34" charset="0"/>
              <a:cs typeface="Segoe UI Semibold" panose="020B0702040204020203" pitchFamily="34" charset="0"/>
            </a:endParaRPr>
          </a:p>
        </p:txBody>
      </p:sp>
      <p:sp>
        <p:nvSpPr>
          <p:cNvPr id="159" name="Text Placeholder 2"/>
          <p:cNvSpPr txBox="1">
            <a:spLocks/>
          </p:cNvSpPr>
          <p:nvPr/>
        </p:nvSpPr>
        <p:spPr>
          <a:xfrm>
            <a:off x="5299676" y="4435405"/>
            <a:ext cx="1751524" cy="849463"/>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1">
              <a:lnSpc>
                <a:spcPts val="1700"/>
              </a:lnSpc>
              <a:spcBef>
                <a:spcPts val="0"/>
              </a:spcBef>
            </a:pPr>
            <a:r>
              <a:rPr lang="en-US" dirty="0" smtClean="0">
                <a:solidFill>
                  <a:srgbClr val="B0F7F4"/>
                </a:solidFill>
                <a:latin typeface="Segoe UI" panose="020B0502040204020203" pitchFamily="34" charset="0"/>
                <a:cs typeface="Segoe UI" panose="020B0502040204020203" pitchFamily="34" charset="0"/>
              </a:rPr>
              <a:t>Kill frost creating bacteria that harm crops but are essential for cloud formation and rainfall.</a:t>
            </a:r>
            <a:endParaRPr lang="en-US" dirty="0">
              <a:solidFill>
                <a:srgbClr val="B0F7F4"/>
              </a:solidFill>
              <a:latin typeface="Segoe UI" panose="020B0502040204020203" pitchFamily="34" charset="0"/>
              <a:cs typeface="Segoe UI" panose="020B0502040204020203" pitchFamily="34" charset="0"/>
            </a:endParaRPr>
          </a:p>
        </p:txBody>
      </p:sp>
      <p:sp>
        <p:nvSpPr>
          <p:cNvPr id="160" name="TextBox 159"/>
          <p:cNvSpPr txBox="1"/>
          <p:nvPr/>
        </p:nvSpPr>
        <p:spPr>
          <a:xfrm>
            <a:off x="5299676" y="4015913"/>
            <a:ext cx="1751524" cy="276999"/>
          </a:xfrm>
          <a:prstGeom prst="rect">
            <a:avLst/>
          </a:prstGeom>
          <a:noFill/>
        </p:spPr>
        <p:txBody>
          <a:bodyPr wrap="square" lIns="0" tIns="0" rIns="0" bIns="0" rtlCol="0" anchor="ctr">
            <a:spAutoFit/>
          </a:bodyPr>
          <a:lstStyle/>
          <a:p>
            <a:r>
              <a:rPr lang="cy-GB" dirty="0" smtClean="0">
                <a:solidFill>
                  <a:srgbClr val="B0F7F4"/>
                </a:solidFill>
                <a:latin typeface="Segoe UI Semibold" panose="020B0702040204020203" pitchFamily="34" charset="0"/>
                <a:ea typeface="Segoe UI Black" panose="020B0A02040204020203" pitchFamily="34" charset="0"/>
                <a:cs typeface="Segoe UI Semibold" panose="020B0702040204020203" pitchFamily="34" charset="0"/>
              </a:rPr>
              <a:t>KILL BACTERIA</a:t>
            </a:r>
            <a:endParaRPr lang="en-US" dirty="0">
              <a:solidFill>
                <a:srgbClr val="B0F7F4"/>
              </a:solidFill>
              <a:latin typeface="Segoe UI Semibold" panose="020B0702040204020203" pitchFamily="34" charset="0"/>
              <a:ea typeface="Segoe UI Black" panose="020B0A02040204020203" pitchFamily="34" charset="0"/>
              <a:cs typeface="Segoe UI Semibold" panose="020B0702040204020203" pitchFamily="34" charset="0"/>
            </a:endParaRPr>
          </a:p>
        </p:txBody>
      </p:sp>
      <p:sp>
        <p:nvSpPr>
          <p:cNvPr id="161" name="Text Placeholder 2"/>
          <p:cNvSpPr txBox="1">
            <a:spLocks/>
          </p:cNvSpPr>
          <p:nvPr/>
        </p:nvSpPr>
        <p:spPr>
          <a:xfrm>
            <a:off x="7535060" y="4435405"/>
            <a:ext cx="1864972" cy="872034"/>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1">
              <a:lnSpc>
                <a:spcPts val="1700"/>
              </a:lnSpc>
              <a:spcBef>
                <a:spcPts val="0"/>
              </a:spcBef>
            </a:pPr>
            <a:r>
              <a:rPr lang="en-US" dirty="0" smtClean="0">
                <a:solidFill>
                  <a:srgbClr val="B0F7F4"/>
                </a:solidFill>
                <a:latin typeface="Segoe UI" panose="020B0502040204020203" pitchFamily="34" charset="0"/>
                <a:cs typeface="Segoe UI" panose="020B0502040204020203" pitchFamily="34" charset="0"/>
              </a:rPr>
              <a:t>Bunker fuel creates Ship Tracks (marine stratocumulus) and aircraft create Contrail-Induced Cirrus clouds.</a:t>
            </a:r>
            <a:endParaRPr lang="en-US" dirty="0">
              <a:solidFill>
                <a:srgbClr val="B0F7F4"/>
              </a:solidFill>
              <a:latin typeface="Segoe UI" panose="020B0502040204020203" pitchFamily="34" charset="0"/>
              <a:cs typeface="Segoe UI" panose="020B0502040204020203" pitchFamily="34" charset="0"/>
            </a:endParaRPr>
          </a:p>
        </p:txBody>
      </p:sp>
      <p:sp>
        <p:nvSpPr>
          <p:cNvPr id="162" name="TextBox 161"/>
          <p:cNvSpPr txBox="1"/>
          <p:nvPr/>
        </p:nvSpPr>
        <p:spPr>
          <a:xfrm>
            <a:off x="7535060" y="4031302"/>
            <a:ext cx="2085004" cy="246221"/>
          </a:xfrm>
          <a:prstGeom prst="rect">
            <a:avLst/>
          </a:prstGeom>
          <a:noFill/>
        </p:spPr>
        <p:txBody>
          <a:bodyPr wrap="square" lIns="0" tIns="0" rIns="0" bIns="0" rtlCol="0" anchor="ctr">
            <a:spAutoFit/>
          </a:bodyPr>
          <a:lstStyle/>
          <a:p>
            <a:r>
              <a:rPr lang="cy-GB" sz="1600" dirty="0" smtClean="0">
                <a:solidFill>
                  <a:srgbClr val="B0F7F4"/>
                </a:solidFill>
                <a:latin typeface="Segoe UI Semibold" panose="020B0702040204020203" pitchFamily="34" charset="0"/>
                <a:ea typeface="Segoe UI Black" panose="020B0A02040204020203" pitchFamily="34" charset="0"/>
                <a:cs typeface="Segoe UI Semibold" panose="020B0702040204020203" pitchFamily="34" charset="0"/>
              </a:rPr>
              <a:t>ARTIFICIAL CLOUDS</a:t>
            </a:r>
            <a:endParaRPr lang="en-US" sz="1600" dirty="0">
              <a:solidFill>
                <a:srgbClr val="B0F7F4"/>
              </a:solidFill>
              <a:latin typeface="Segoe UI Semibold" panose="020B0702040204020203" pitchFamily="34" charset="0"/>
              <a:ea typeface="Segoe UI Black" panose="020B0A02040204020203" pitchFamily="34" charset="0"/>
              <a:cs typeface="Segoe UI Semibold" panose="020B0702040204020203" pitchFamily="34" charset="0"/>
            </a:endParaRPr>
          </a:p>
        </p:txBody>
      </p:sp>
      <p:sp>
        <p:nvSpPr>
          <p:cNvPr id="163" name="Text Placeholder 2"/>
          <p:cNvSpPr txBox="1">
            <a:spLocks/>
          </p:cNvSpPr>
          <p:nvPr/>
        </p:nvSpPr>
        <p:spPr>
          <a:xfrm>
            <a:off x="9779288" y="4435405"/>
            <a:ext cx="1751524" cy="1067472"/>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1">
              <a:lnSpc>
                <a:spcPts val="1700"/>
              </a:lnSpc>
              <a:spcBef>
                <a:spcPts val="0"/>
              </a:spcBef>
            </a:pPr>
            <a:r>
              <a:rPr lang="en-US" dirty="0" smtClean="0">
                <a:solidFill>
                  <a:srgbClr val="B0F7F4"/>
                </a:solidFill>
                <a:latin typeface="Segoe UI" panose="020B0502040204020203" pitchFamily="34" charset="0"/>
                <a:cs typeface="Segoe UI" panose="020B0502040204020203" pitchFamily="34" charset="0"/>
              </a:rPr>
              <a:t>Climate Engineering or Climate Intervention technology will alter rainfall patterns worldwide creating winners and losers.</a:t>
            </a:r>
            <a:endParaRPr lang="en-US" dirty="0">
              <a:solidFill>
                <a:srgbClr val="B0F7F4"/>
              </a:solidFill>
              <a:latin typeface="Segoe UI" panose="020B0502040204020203" pitchFamily="34" charset="0"/>
              <a:cs typeface="Segoe UI" panose="020B0502040204020203" pitchFamily="34" charset="0"/>
            </a:endParaRPr>
          </a:p>
        </p:txBody>
      </p:sp>
      <p:sp>
        <p:nvSpPr>
          <p:cNvPr id="164" name="TextBox 163"/>
          <p:cNvSpPr txBox="1"/>
          <p:nvPr/>
        </p:nvSpPr>
        <p:spPr>
          <a:xfrm>
            <a:off x="9779288" y="4031302"/>
            <a:ext cx="1751524" cy="246221"/>
          </a:xfrm>
          <a:prstGeom prst="rect">
            <a:avLst/>
          </a:prstGeom>
          <a:noFill/>
        </p:spPr>
        <p:txBody>
          <a:bodyPr wrap="square" lIns="0" tIns="0" rIns="0" bIns="0" rtlCol="0" anchor="ctr">
            <a:spAutoFit/>
          </a:bodyPr>
          <a:lstStyle/>
          <a:p>
            <a:r>
              <a:rPr lang="cy-GB" sz="1600" dirty="0" smtClean="0">
                <a:solidFill>
                  <a:srgbClr val="B0F7F4"/>
                </a:solidFill>
                <a:latin typeface="Segoe UI Semibold" panose="020B0702040204020203" pitchFamily="34" charset="0"/>
                <a:ea typeface="Segoe UI Black" panose="020B0A02040204020203" pitchFamily="34" charset="0"/>
                <a:cs typeface="Segoe UI Semibold" panose="020B0702040204020203" pitchFamily="34" charset="0"/>
              </a:rPr>
              <a:t>GEOENGINEERING</a:t>
            </a:r>
            <a:endParaRPr lang="en-US" sz="1600" dirty="0">
              <a:solidFill>
                <a:srgbClr val="B0F7F4"/>
              </a:solidFill>
              <a:latin typeface="Segoe UI Semibold" panose="020B0702040204020203" pitchFamily="34" charset="0"/>
              <a:ea typeface="Segoe UI Black" panose="020B0A02040204020203" pitchFamily="34" charset="0"/>
              <a:cs typeface="Segoe UI Semibold" panose="020B0702040204020203" pitchFamily="34" charset="0"/>
            </a:endParaRPr>
          </a:p>
        </p:txBody>
      </p:sp>
      <p:pic>
        <p:nvPicPr>
          <p:cNvPr id="2050" name="Picture 2" descr="E:\CV News\CONTENT\Geoengineering and Breaking the Water Cycle\Powerpoint\icons\plan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13785" y="2344828"/>
            <a:ext cx="573122" cy="50944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CV News\CONTENT\Geoengineering and Breaking the Water Cycle\Powerpoint\icons\clou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68709" y="2344828"/>
            <a:ext cx="525398" cy="4203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CV News\CONTENT\Geoengineering and Breaking the Water Cycle\Powerpoint\icons\bu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47937" y="2308999"/>
            <a:ext cx="491975" cy="491975"/>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E:\CV News\CONTENT\Geoengineering and Breaking the Water Cycle\Powerpoint\icons\tree-orang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8414" y="2299020"/>
            <a:ext cx="399020" cy="53150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CV News\CONTENT\Geoengineering and Breaking the Water Cycle\Powerpoint\icons\tint-orang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46715" y="2321550"/>
            <a:ext cx="333512" cy="479424"/>
          </a:xfrm>
          <a:prstGeom prst="rect">
            <a:avLst/>
          </a:prstGeom>
          <a:noFill/>
          <a:extLst>
            <a:ext uri="{909E8E84-426E-40DD-AFC4-6F175D3DCCD1}">
              <a14:hiddenFill xmlns:a14="http://schemas.microsoft.com/office/drawing/2010/main">
                <a:solidFill>
                  <a:srgbClr val="FFFFFF"/>
                </a:solidFill>
              </a14:hiddenFill>
            </a:ext>
          </a:extLst>
        </p:spPr>
      </p:pic>
      <p:sp>
        <p:nvSpPr>
          <p:cNvPr id="115" name="TextBox 114"/>
          <p:cNvSpPr txBox="1"/>
          <p:nvPr/>
        </p:nvSpPr>
        <p:spPr>
          <a:xfrm>
            <a:off x="794321" y="5769534"/>
            <a:ext cx="10509672" cy="615553"/>
          </a:xfrm>
          <a:prstGeom prst="rect">
            <a:avLst/>
          </a:prstGeom>
          <a:noFill/>
        </p:spPr>
        <p:txBody>
          <a:bodyPr wrap="none" lIns="0" tIns="0" rIns="0" bIns="0" rtlCol="0" anchor="ctr">
            <a:spAutoFit/>
          </a:bodyPr>
          <a:lstStyle/>
          <a:p>
            <a:r>
              <a:rPr lang="cy-GB" sz="4000" dirty="0" smtClean="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CONTROL GLOBAL DISTRIBUTION OF WATER</a:t>
            </a:r>
            <a:endParaRPr lang="en-US" sz="4000" dirty="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endParaRPr>
          </a:p>
        </p:txBody>
      </p:sp>
    </p:spTree>
    <p:extLst>
      <p:ext uri="{BB962C8B-B14F-4D97-AF65-F5344CB8AC3E}">
        <p14:creationId xmlns:p14="http://schemas.microsoft.com/office/powerpoint/2010/main" val="30950828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48"/>
          <p:cNvSpPr>
            <a:spLocks noChangeArrowheads="1"/>
          </p:cNvSpPr>
          <p:nvPr/>
        </p:nvSpPr>
        <p:spPr bwMode="auto">
          <a:xfrm>
            <a:off x="0" y="5647558"/>
            <a:ext cx="12188890" cy="1210442"/>
          </a:xfrm>
          <a:prstGeom prst="rect">
            <a:avLst/>
          </a:prstGeom>
          <a:gradFill flip="none" rotWithShape="1">
            <a:gsLst>
              <a:gs pos="100000">
                <a:srgbClr val="070C1E"/>
              </a:gs>
              <a:gs pos="0">
                <a:srgbClr val="122141"/>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3" name="Rectangle 22">
            <a:extLst>
              <a:ext uri="{FF2B5EF4-FFF2-40B4-BE49-F238E27FC236}">
                <a16:creationId xmlns:a16="http://schemas.microsoft.com/office/drawing/2014/main" xmlns="" id="{C63B2F05-B9A4-42FA-9DE1-4E4B120E90EB}"/>
              </a:ext>
            </a:extLst>
          </p:cNvPr>
          <p:cNvSpPr/>
          <p:nvPr/>
        </p:nvSpPr>
        <p:spPr>
          <a:xfrm>
            <a:off x="9273395" y="1147313"/>
            <a:ext cx="2751591" cy="3323987"/>
          </a:xfrm>
          <a:prstGeom prst="rect">
            <a:avLst/>
          </a:prstGeom>
        </p:spPr>
        <p:txBody>
          <a:bodyPr wrap="square" lIns="0" tIns="0" rIns="0" bIns="0">
            <a:spAutoFit/>
          </a:bodyPr>
          <a:lstStyle/>
          <a:p>
            <a:r>
              <a:rPr lang="en-US" dirty="0" smtClean="0">
                <a:solidFill>
                  <a:srgbClr val="083D65"/>
                </a:solidFill>
                <a:latin typeface="+mj-lt"/>
              </a:rPr>
              <a:t>James Franklin Lee Jr.</a:t>
            </a:r>
          </a:p>
          <a:p>
            <a:r>
              <a:rPr lang="en-US" dirty="0" err="1" smtClean="0">
                <a:solidFill>
                  <a:srgbClr val="083D65"/>
                </a:solidFill>
              </a:rPr>
              <a:t>ClimateViewer</a:t>
            </a:r>
            <a:r>
              <a:rPr lang="en-US" dirty="0" smtClean="0">
                <a:solidFill>
                  <a:srgbClr val="083D65"/>
                </a:solidFill>
              </a:rPr>
              <a:t> News, LLC</a:t>
            </a:r>
          </a:p>
          <a:p>
            <a:r>
              <a:rPr lang="en-US" sz="1600" dirty="0" smtClean="0">
                <a:solidFill>
                  <a:srgbClr val="083D65"/>
                </a:solidFill>
              </a:rPr>
              <a:t>1637 North Main St.</a:t>
            </a:r>
          </a:p>
          <a:p>
            <a:r>
              <a:rPr lang="en-US" sz="1600" dirty="0" smtClean="0">
                <a:solidFill>
                  <a:srgbClr val="083D65"/>
                </a:solidFill>
              </a:rPr>
              <a:t>Sumter, South Carolina 29153</a:t>
            </a:r>
          </a:p>
          <a:p>
            <a:endParaRPr lang="en-US" dirty="0">
              <a:solidFill>
                <a:srgbClr val="083D65"/>
              </a:solidFill>
            </a:endParaRPr>
          </a:p>
          <a:p>
            <a:r>
              <a:rPr lang="en-US" dirty="0" smtClean="0">
                <a:solidFill>
                  <a:srgbClr val="083D65"/>
                </a:solidFill>
              </a:rPr>
              <a:t>+1 (803) 450-4305</a:t>
            </a:r>
            <a:br>
              <a:rPr lang="en-US" dirty="0" smtClean="0">
                <a:solidFill>
                  <a:srgbClr val="083D65"/>
                </a:solidFill>
              </a:rPr>
            </a:br>
            <a:r>
              <a:rPr lang="en-US" dirty="0" smtClean="0">
                <a:solidFill>
                  <a:srgbClr val="083D65"/>
                </a:solidFill>
                <a:hlinkClick r:id="rId3"/>
              </a:rPr>
              <a:t>jim@climateviewer.com</a:t>
            </a:r>
            <a:r>
              <a:rPr lang="en-US" dirty="0" smtClean="0">
                <a:solidFill>
                  <a:srgbClr val="083D65"/>
                </a:solidFill>
              </a:rPr>
              <a:t/>
            </a:r>
            <a:br>
              <a:rPr lang="en-US" dirty="0" smtClean="0">
                <a:solidFill>
                  <a:srgbClr val="083D65"/>
                </a:solidFill>
              </a:rPr>
            </a:br>
            <a:r>
              <a:rPr lang="en-US" dirty="0" smtClean="0">
                <a:solidFill>
                  <a:srgbClr val="083D65"/>
                </a:solidFill>
              </a:rPr>
              <a:t>Skype: rezn8d</a:t>
            </a:r>
            <a:r>
              <a:rPr lang="en-US" sz="1400" dirty="0" smtClean="0">
                <a:solidFill>
                  <a:srgbClr val="083D65"/>
                </a:solidFill>
              </a:rPr>
              <a:t/>
            </a:r>
            <a:br>
              <a:rPr lang="en-US" sz="1400" dirty="0" smtClean="0">
                <a:solidFill>
                  <a:srgbClr val="083D65"/>
                </a:solidFill>
              </a:rPr>
            </a:br>
            <a:r>
              <a:rPr lang="en-US" sz="2400" dirty="0" smtClean="0">
                <a:solidFill>
                  <a:srgbClr val="083D65"/>
                </a:solidFill>
              </a:rPr>
              <a:t/>
            </a:r>
            <a:br>
              <a:rPr lang="en-US" sz="2400" dirty="0" smtClean="0">
                <a:solidFill>
                  <a:srgbClr val="083D65"/>
                </a:solidFill>
              </a:rPr>
            </a:br>
            <a:r>
              <a:rPr lang="en-US" sz="1400" dirty="0" smtClean="0">
                <a:solidFill>
                  <a:srgbClr val="083D65"/>
                </a:solidFill>
                <a:latin typeface="+mj-lt"/>
                <a:hlinkClick r:id="rId4"/>
              </a:rPr>
              <a:t>climateviewer.com</a:t>
            </a:r>
            <a:endParaRPr lang="en-US" sz="1400" dirty="0" smtClean="0">
              <a:solidFill>
                <a:srgbClr val="083D65"/>
              </a:solidFill>
              <a:latin typeface="+mj-lt"/>
            </a:endParaRPr>
          </a:p>
          <a:p>
            <a:r>
              <a:rPr lang="en-US" sz="1400" dirty="0" smtClean="0">
                <a:solidFill>
                  <a:srgbClr val="083D65"/>
                </a:solidFill>
                <a:latin typeface="+mj-lt"/>
                <a:hlinkClick r:id="rId5"/>
              </a:rPr>
              <a:t>climateviewer.org</a:t>
            </a:r>
            <a:r>
              <a:rPr lang="en-US" sz="1400" dirty="0" smtClean="0">
                <a:solidFill>
                  <a:srgbClr val="083D65"/>
                </a:solidFill>
                <a:latin typeface="+mj-lt"/>
              </a:rPr>
              <a:t> </a:t>
            </a:r>
          </a:p>
          <a:p>
            <a:r>
              <a:rPr lang="en-US" sz="1400" dirty="0" smtClean="0">
                <a:solidFill>
                  <a:srgbClr val="083D65"/>
                </a:solidFill>
                <a:latin typeface="+mj-lt"/>
                <a:hlinkClick r:id="rId6"/>
              </a:rPr>
              <a:t>weathermodificationhistory.com</a:t>
            </a:r>
            <a:r>
              <a:rPr lang="en-US" sz="1400" dirty="0" smtClean="0">
                <a:solidFill>
                  <a:srgbClr val="083D65"/>
                </a:solidFill>
                <a:latin typeface="+mj-lt"/>
              </a:rPr>
              <a:t> </a:t>
            </a:r>
          </a:p>
          <a:p>
            <a:endParaRPr lang="en-US" sz="1000" dirty="0">
              <a:solidFill>
                <a:srgbClr val="083D65"/>
              </a:solidFill>
              <a:latin typeface="+mj-lt"/>
            </a:endParaRPr>
          </a:p>
        </p:txBody>
      </p:sp>
      <p:sp>
        <p:nvSpPr>
          <p:cNvPr id="21" name="Freeform 49"/>
          <p:cNvSpPr>
            <a:spLocks/>
          </p:cNvSpPr>
          <p:nvPr/>
        </p:nvSpPr>
        <p:spPr bwMode="auto">
          <a:xfrm>
            <a:off x="324625" y="5646042"/>
            <a:ext cx="1662737" cy="827333"/>
          </a:xfrm>
          <a:custGeom>
            <a:avLst/>
            <a:gdLst>
              <a:gd name="T0" fmla="*/ 0 w 1236"/>
              <a:gd name="T1" fmla="*/ 0 h 615"/>
              <a:gd name="T2" fmla="*/ 1236 w 1236"/>
              <a:gd name="T3" fmla="*/ 0 h 615"/>
              <a:gd name="T4" fmla="*/ 621 w 1236"/>
              <a:gd name="T5" fmla="*/ 615 h 615"/>
              <a:gd name="T6" fmla="*/ 0 w 1236"/>
              <a:gd name="T7" fmla="*/ 0 h 615"/>
            </a:gdLst>
            <a:ahLst/>
            <a:cxnLst>
              <a:cxn ang="0">
                <a:pos x="T0" y="T1"/>
              </a:cxn>
              <a:cxn ang="0">
                <a:pos x="T2" y="T3"/>
              </a:cxn>
              <a:cxn ang="0">
                <a:pos x="T4" y="T5"/>
              </a:cxn>
              <a:cxn ang="0">
                <a:pos x="T6" y="T7"/>
              </a:cxn>
            </a:cxnLst>
            <a:rect l="0" t="0" r="r" b="b"/>
            <a:pathLst>
              <a:path w="1236" h="615">
                <a:moveTo>
                  <a:pt x="0" y="0"/>
                </a:moveTo>
                <a:lnTo>
                  <a:pt x="1236" y="0"/>
                </a:lnTo>
                <a:lnTo>
                  <a:pt x="621" y="615"/>
                </a:lnTo>
                <a:lnTo>
                  <a:pt x="0" y="0"/>
                </a:lnTo>
                <a:close/>
              </a:path>
            </a:pathLst>
          </a:custGeom>
          <a:gradFill flip="none" rotWithShape="1">
            <a:gsLst>
              <a:gs pos="100000">
                <a:srgbClr val="B0F7F4">
                  <a:alpha val="10000"/>
                </a:srgbClr>
              </a:gs>
              <a:gs pos="21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51"/>
          <p:cNvSpPr>
            <a:spLocks/>
          </p:cNvSpPr>
          <p:nvPr/>
        </p:nvSpPr>
        <p:spPr bwMode="auto">
          <a:xfrm>
            <a:off x="4162641" y="5646042"/>
            <a:ext cx="1004907" cy="499090"/>
          </a:xfrm>
          <a:custGeom>
            <a:avLst/>
            <a:gdLst>
              <a:gd name="T0" fmla="*/ 0 w 747"/>
              <a:gd name="T1" fmla="*/ 0 h 371"/>
              <a:gd name="T2" fmla="*/ 747 w 747"/>
              <a:gd name="T3" fmla="*/ 0 h 371"/>
              <a:gd name="T4" fmla="*/ 376 w 747"/>
              <a:gd name="T5" fmla="*/ 371 h 371"/>
              <a:gd name="T6" fmla="*/ 0 w 747"/>
              <a:gd name="T7" fmla="*/ 0 h 371"/>
            </a:gdLst>
            <a:ahLst/>
            <a:cxnLst>
              <a:cxn ang="0">
                <a:pos x="T0" y="T1"/>
              </a:cxn>
              <a:cxn ang="0">
                <a:pos x="T2" y="T3"/>
              </a:cxn>
              <a:cxn ang="0">
                <a:pos x="T4" y="T5"/>
              </a:cxn>
              <a:cxn ang="0">
                <a:pos x="T6" y="T7"/>
              </a:cxn>
            </a:cxnLst>
            <a:rect l="0" t="0" r="r" b="b"/>
            <a:pathLst>
              <a:path w="747" h="371">
                <a:moveTo>
                  <a:pt x="0" y="0"/>
                </a:moveTo>
                <a:lnTo>
                  <a:pt x="747" y="0"/>
                </a:lnTo>
                <a:lnTo>
                  <a:pt x="376" y="371"/>
                </a:lnTo>
                <a:lnTo>
                  <a:pt x="0" y="0"/>
                </a:lnTo>
                <a:close/>
              </a:path>
            </a:pathLst>
          </a:custGeom>
          <a:gradFill flip="none" rotWithShape="1">
            <a:gsLst>
              <a:gs pos="100000">
                <a:srgbClr val="B0F7F4">
                  <a:alpha val="20000"/>
                </a:srgbClr>
              </a:gs>
              <a:gs pos="22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52"/>
          <p:cNvSpPr>
            <a:spLocks/>
          </p:cNvSpPr>
          <p:nvPr/>
        </p:nvSpPr>
        <p:spPr bwMode="auto">
          <a:xfrm>
            <a:off x="10138270" y="5646042"/>
            <a:ext cx="1951967" cy="969930"/>
          </a:xfrm>
          <a:custGeom>
            <a:avLst/>
            <a:gdLst>
              <a:gd name="T0" fmla="*/ 0 w 1451"/>
              <a:gd name="T1" fmla="*/ 0 h 721"/>
              <a:gd name="T2" fmla="*/ 1451 w 1451"/>
              <a:gd name="T3" fmla="*/ 0 h 721"/>
              <a:gd name="T4" fmla="*/ 730 w 1451"/>
              <a:gd name="T5" fmla="*/ 721 h 721"/>
              <a:gd name="T6" fmla="*/ 0 w 1451"/>
              <a:gd name="T7" fmla="*/ 0 h 721"/>
            </a:gdLst>
            <a:ahLst/>
            <a:cxnLst>
              <a:cxn ang="0">
                <a:pos x="T0" y="T1"/>
              </a:cxn>
              <a:cxn ang="0">
                <a:pos x="T2" y="T3"/>
              </a:cxn>
              <a:cxn ang="0">
                <a:pos x="T4" y="T5"/>
              </a:cxn>
              <a:cxn ang="0">
                <a:pos x="T6" y="T7"/>
              </a:cxn>
            </a:cxnLst>
            <a:rect l="0" t="0" r="r" b="b"/>
            <a:pathLst>
              <a:path w="1451" h="721">
                <a:moveTo>
                  <a:pt x="0" y="0"/>
                </a:moveTo>
                <a:lnTo>
                  <a:pt x="1451" y="0"/>
                </a:lnTo>
                <a:lnTo>
                  <a:pt x="730" y="721"/>
                </a:lnTo>
                <a:lnTo>
                  <a:pt x="0" y="0"/>
                </a:lnTo>
                <a:close/>
              </a:path>
            </a:pathLst>
          </a:custGeom>
          <a:gradFill flip="none" rotWithShape="1">
            <a:gsLst>
              <a:gs pos="100000">
                <a:srgbClr val="B0F7F4">
                  <a:alpha val="24000"/>
                </a:srgbClr>
              </a:gs>
              <a:gs pos="7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55"/>
          <p:cNvSpPr>
            <a:spLocks/>
          </p:cNvSpPr>
          <p:nvPr/>
        </p:nvSpPr>
        <p:spPr bwMode="auto">
          <a:xfrm>
            <a:off x="11295191" y="5647558"/>
            <a:ext cx="896809" cy="762590"/>
          </a:xfrm>
          <a:custGeom>
            <a:avLst/>
            <a:gdLst>
              <a:gd name="T0" fmla="*/ 0 w 1142"/>
              <a:gd name="T1" fmla="*/ 0 h 568"/>
              <a:gd name="T2" fmla="*/ 1142 w 1142"/>
              <a:gd name="T3" fmla="*/ 0 h 568"/>
              <a:gd name="T4" fmla="*/ 575 w 1142"/>
              <a:gd name="T5" fmla="*/ 568 h 568"/>
              <a:gd name="T6" fmla="*/ 0 w 1142"/>
              <a:gd name="T7" fmla="*/ 0 h 568"/>
            </a:gdLst>
            <a:ahLst/>
            <a:cxnLst>
              <a:cxn ang="0">
                <a:pos x="T0" y="T1"/>
              </a:cxn>
              <a:cxn ang="0">
                <a:pos x="T2" y="T3"/>
              </a:cxn>
              <a:cxn ang="0">
                <a:pos x="T4" y="T5"/>
              </a:cxn>
              <a:cxn ang="0">
                <a:pos x="T6" y="T7"/>
              </a:cxn>
            </a:cxnLst>
            <a:rect l="0" t="0" r="r" b="b"/>
            <a:pathLst>
              <a:path w="1142" h="568">
                <a:moveTo>
                  <a:pt x="0" y="0"/>
                </a:moveTo>
                <a:lnTo>
                  <a:pt x="1142" y="0"/>
                </a:lnTo>
                <a:lnTo>
                  <a:pt x="575" y="568"/>
                </a:lnTo>
                <a:lnTo>
                  <a:pt x="0" y="0"/>
                </a:lnTo>
                <a:close/>
              </a:path>
            </a:pathLst>
          </a:custGeom>
          <a:gradFill flip="none" rotWithShape="1">
            <a:gsLst>
              <a:gs pos="100000">
                <a:srgbClr val="B0F7F4">
                  <a:alpha val="24000"/>
                </a:srgbClr>
              </a:gs>
              <a:gs pos="28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56"/>
          <p:cNvSpPr>
            <a:spLocks/>
          </p:cNvSpPr>
          <p:nvPr/>
        </p:nvSpPr>
        <p:spPr bwMode="auto">
          <a:xfrm>
            <a:off x="3265355" y="5646042"/>
            <a:ext cx="839440" cy="417029"/>
          </a:xfrm>
          <a:custGeom>
            <a:avLst/>
            <a:gdLst>
              <a:gd name="T0" fmla="*/ 0 w 624"/>
              <a:gd name="T1" fmla="*/ 0 h 310"/>
              <a:gd name="T2" fmla="*/ 624 w 624"/>
              <a:gd name="T3" fmla="*/ 0 h 310"/>
              <a:gd name="T4" fmla="*/ 315 w 624"/>
              <a:gd name="T5" fmla="*/ 310 h 310"/>
              <a:gd name="T6" fmla="*/ 0 w 624"/>
              <a:gd name="T7" fmla="*/ 0 h 310"/>
            </a:gdLst>
            <a:ahLst/>
            <a:cxnLst>
              <a:cxn ang="0">
                <a:pos x="T0" y="T1"/>
              </a:cxn>
              <a:cxn ang="0">
                <a:pos x="T2" y="T3"/>
              </a:cxn>
              <a:cxn ang="0">
                <a:pos x="T4" y="T5"/>
              </a:cxn>
              <a:cxn ang="0">
                <a:pos x="T6" y="T7"/>
              </a:cxn>
            </a:cxnLst>
            <a:rect l="0" t="0" r="r" b="b"/>
            <a:pathLst>
              <a:path w="624" h="310">
                <a:moveTo>
                  <a:pt x="0" y="0"/>
                </a:moveTo>
                <a:lnTo>
                  <a:pt x="624" y="0"/>
                </a:lnTo>
                <a:lnTo>
                  <a:pt x="315" y="310"/>
                </a:lnTo>
                <a:lnTo>
                  <a:pt x="0" y="0"/>
                </a:lnTo>
                <a:close/>
              </a:path>
            </a:pathLst>
          </a:custGeom>
          <a:gradFill flip="none" rotWithShape="1">
            <a:gsLst>
              <a:gs pos="100000">
                <a:srgbClr val="B0F7F4">
                  <a:alpha val="20000"/>
                </a:srgbClr>
              </a:gs>
              <a:gs pos="22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14"/>
          <p:cNvSpPr>
            <a:spLocks/>
          </p:cNvSpPr>
          <p:nvPr/>
        </p:nvSpPr>
        <p:spPr bwMode="auto">
          <a:xfrm flipV="1">
            <a:off x="2194532" y="5646041"/>
            <a:ext cx="451444" cy="224534"/>
          </a:xfrm>
          <a:custGeom>
            <a:avLst/>
            <a:gdLst>
              <a:gd name="T0" fmla="*/ 0 w 380"/>
              <a:gd name="T1" fmla="*/ 189 h 189"/>
              <a:gd name="T2" fmla="*/ 380 w 380"/>
              <a:gd name="T3" fmla="*/ 189 h 189"/>
              <a:gd name="T4" fmla="*/ 191 w 380"/>
              <a:gd name="T5" fmla="*/ 0 h 189"/>
              <a:gd name="T6" fmla="*/ 0 w 380"/>
              <a:gd name="T7" fmla="*/ 189 h 189"/>
            </a:gdLst>
            <a:ahLst/>
            <a:cxnLst>
              <a:cxn ang="0">
                <a:pos x="T0" y="T1"/>
              </a:cxn>
              <a:cxn ang="0">
                <a:pos x="T2" y="T3"/>
              </a:cxn>
              <a:cxn ang="0">
                <a:pos x="T4" y="T5"/>
              </a:cxn>
              <a:cxn ang="0">
                <a:pos x="T6" y="T7"/>
              </a:cxn>
            </a:cxnLst>
            <a:rect l="0" t="0" r="r" b="b"/>
            <a:pathLst>
              <a:path w="380" h="189">
                <a:moveTo>
                  <a:pt x="0" y="189"/>
                </a:moveTo>
                <a:lnTo>
                  <a:pt x="380" y="189"/>
                </a:lnTo>
                <a:lnTo>
                  <a:pt x="191" y="0"/>
                </a:lnTo>
                <a:lnTo>
                  <a:pt x="0" y="189"/>
                </a:lnTo>
                <a:close/>
              </a:path>
            </a:pathLst>
          </a:custGeom>
          <a:gradFill>
            <a:gsLst>
              <a:gs pos="100000">
                <a:srgbClr val="122141"/>
              </a:gs>
              <a:gs pos="0">
                <a:srgbClr val="070C1E">
                  <a:alpha val="0"/>
                </a:srgbClr>
              </a:gs>
            </a:gsLst>
            <a:lin ang="162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15"/>
          <p:cNvSpPr>
            <a:spLocks/>
          </p:cNvSpPr>
          <p:nvPr/>
        </p:nvSpPr>
        <p:spPr bwMode="auto">
          <a:xfrm flipV="1">
            <a:off x="2057315" y="5646040"/>
            <a:ext cx="282504" cy="140113"/>
          </a:xfrm>
          <a:custGeom>
            <a:avLst/>
            <a:gdLst>
              <a:gd name="T0" fmla="*/ 0 w 248"/>
              <a:gd name="T1" fmla="*/ 123 h 123"/>
              <a:gd name="T2" fmla="*/ 248 w 248"/>
              <a:gd name="T3" fmla="*/ 123 h 123"/>
              <a:gd name="T4" fmla="*/ 125 w 248"/>
              <a:gd name="T5" fmla="*/ 0 h 123"/>
              <a:gd name="T6" fmla="*/ 0 w 248"/>
              <a:gd name="T7" fmla="*/ 123 h 123"/>
            </a:gdLst>
            <a:ahLst/>
            <a:cxnLst>
              <a:cxn ang="0">
                <a:pos x="T0" y="T1"/>
              </a:cxn>
              <a:cxn ang="0">
                <a:pos x="T2" y="T3"/>
              </a:cxn>
              <a:cxn ang="0">
                <a:pos x="T4" y="T5"/>
              </a:cxn>
              <a:cxn ang="0">
                <a:pos x="T6" y="T7"/>
              </a:cxn>
            </a:cxnLst>
            <a:rect l="0" t="0" r="r" b="b"/>
            <a:pathLst>
              <a:path w="248" h="123">
                <a:moveTo>
                  <a:pt x="0" y="123"/>
                </a:moveTo>
                <a:lnTo>
                  <a:pt x="248" y="123"/>
                </a:lnTo>
                <a:lnTo>
                  <a:pt x="125" y="0"/>
                </a:lnTo>
                <a:lnTo>
                  <a:pt x="0" y="123"/>
                </a:lnTo>
                <a:close/>
              </a:path>
            </a:pathLst>
          </a:custGeom>
          <a:gradFill>
            <a:gsLst>
              <a:gs pos="100000">
                <a:srgbClr val="122141"/>
              </a:gs>
              <a:gs pos="0">
                <a:srgbClr val="070C1E">
                  <a:alpha val="0"/>
                </a:srgbClr>
              </a:gs>
            </a:gsLst>
            <a:lin ang="162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15"/>
          <p:cNvSpPr>
            <a:spLocks/>
          </p:cNvSpPr>
          <p:nvPr/>
        </p:nvSpPr>
        <p:spPr bwMode="auto">
          <a:xfrm flipV="1">
            <a:off x="282921" y="5646039"/>
            <a:ext cx="345585" cy="171399"/>
          </a:xfrm>
          <a:custGeom>
            <a:avLst/>
            <a:gdLst>
              <a:gd name="T0" fmla="*/ 0 w 248"/>
              <a:gd name="T1" fmla="*/ 123 h 123"/>
              <a:gd name="T2" fmla="*/ 248 w 248"/>
              <a:gd name="T3" fmla="*/ 123 h 123"/>
              <a:gd name="T4" fmla="*/ 125 w 248"/>
              <a:gd name="T5" fmla="*/ 0 h 123"/>
              <a:gd name="T6" fmla="*/ 0 w 248"/>
              <a:gd name="T7" fmla="*/ 123 h 123"/>
            </a:gdLst>
            <a:ahLst/>
            <a:cxnLst>
              <a:cxn ang="0">
                <a:pos x="T0" y="T1"/>
              </a:cxn>
              <a:cxn ang="0">
                <a:pos x="T2" y="T3"/>
              </a:cxn>
              <a:cxn ang="0">
                <a:pos x="T4" y="T5"/>
              </a:cxn>
              <a:cxn ang="0">
                <a:pos x="T6" y="T7"/>
              </a:cxn>
            </a:cxnLst>
            <a:rect l="0" t="0" r="r" b="b"/>
            <a:pathLst>
              <a:path w="248" h="123">
                <a:moveTo>
                  <a:pt x="0" y="123"/>
                </a:moveTo>
                <a:lnTo>
                  <a:pt x="248" y="123"/>
                </a:lnTo>
                <a:lnTo>
                  <a:pt x="125" y="0"/>
                </a:lnTo>
                <a:lnTo>
                  <a:pt x="0" y="123"/>
                </a:lnTo>
                <a:close/>
              </a:path>
            </a:pathLst>
          </a:custGeom>
          <a:gradFill>
            <a:gsLst>
              <a:gs pos="100000">
                <a:srgbClr val="122141"/>
              </a:gs>
              <a:gs pos="0">
                <a:srgbClr val="070C1E">
                  <a:alpha val="0"/>
                </a:srgbClr>
              </a:gs>
            </a:gsLst>
            <a:lin ang="162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31" name="TextBox 30"/>
          <p:cNvSpPr txBox="1"/>
          <p:nvPr/>
        </p:nvSpPr>
        <p:spPr>
          <a:xfrm>
            <a:off x="3520849" y="6384789"/>
            <a:ext cx="5150321" cy="276999"/>
          </a:xfrm>
          <a:prstGeom prst="rect">
            <a:avLst/>
          </a:prstGeom>
          <a:noFill/>
        </p:spPr>
        <p:txBody>
          <a:bodyPr wrap="none" rtlCol="0" anchor="ctr">
            <a:spAutoFit/>
          </a:bodyPr>
          <a:lstStyle/>
          <a:p>
            <a:pPr algn="ctr"/>
            <a:r>
              <a:rPr lang="cy-GB" sz="1200" dirty="0" smtClean="0">
                <a:solidFill>
                  <a:srgbClr val="B0F7F4"/>
                </a:solidFill>
                <a:latin typeface="Segoe UI" panose="020B0502040204020203" pitchFamily="34" charset="0"/>
                <a:ea typeface="Segoe UI Black" panose="020B0A02040204020203" pitchFamily="34" charset="0"/>
                <a:cs typeface="Segoe UI" panose="020B0502040204020203" pitchFamily="34" charset="0"/>
              </a:rPr>
              <a:t>Presentation at the Red Pill Expo, Spokane, Washington. June 21-23, 2018</a:t>
            </a:r>
            <a:endParaRPr lang="en-US" sz="1200" dirty="0">
              <a:solidFill>
                <a:srgbClr val="B0F7F4"/>
              </a:solidFill>
              <a:latin typeface="Segoe UI" panose="020B0502040204020203" pitchFamily="34" charset="0"/>
              <a:ea typeface="Segoe UI Black" panose="020B0A02040204020203" pitchFamily="34" charset="0"/>
              <a:cs typeface="Segoe UI" panose="020B0502040204020203" pitchFamily="34" charset="0"/>
            </a:endParaRPr>
          </a:p>
        </p:txBody>
      </p:sp>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04795" y="5765106"/>
            <a:ext cx="3799577" cy="606140"/>
          </a:xfrm>
          <a:prstGeom prst="rect">
            <a:avLst/>
          </a:prstGeom>
          <a:effectLst>
            <a:outerShdw blurRad="38100" dist="25400" dir="5400000" algn="tl" rotWithShape="0">
              <a:prstClr val="black">
                <a:alpha val="20000"/>
              </a:prstClr>
            </a:outerShdw>
          </a:effectLst>
        </p:spPr>
      </p:pic>
      <p:graphicFrame>
        <p:nvGraphicFramePr>
          <p:cNvPr id="2" name="Object 1"/>
          <p:cNvGraphicFramePr>
            <a:graphicFrameLocks noChangeAspect="1"/>
          </p:cNvGraphicFramePr>
          <p:nvPr>
            <p:extLst>
              <p:ext uri="{D42A27DB-BD31-4B8C-83A1-F6EECF244321}">
                <p14:modId xmlns:p14="http://schemas.microsoft.com/office/powerpoint/2010/main" val="3434306608"/>
              </p:ext>
            </p:extLst>
          </p:nvPr>
        </p:nvGraphicFramePr>
        <p:xfrm>
          <a:off x="183672" y="114380"/>
          <a:ext cx="8962843" cy="5041599"/>
        </p:xfrm>
        <a:graphic>
          <a:graphicData uri="http://schemas.openxmlformats.org/presentationml/2006/ole">
            <mc:AlternateContent xmlns:mc="http://schemas.openxmlformats.org/markup-compatibility/2006">
              <mc:Choice xmlns:v="urn:schemas-microsoft-com:vml" Requires="v">
                <p:oleObj spid="_x0000_s27656" name="Image" r:id="rId8" imgW="24380640" imgH="13714200" progId="Photoshop.Image.15">
                  <p:embed/>
                </p:oleObj>
              </mc:Choice>
              <mc:Fallback>
                <p:oleObj name="Image" r:id="rId8" imgW="24380640" imgH="13714200" progId="Photoshop.Image.15">
                  <p:embed/>
                  <p:pic>
                    <p:nvPicPr>
                      <p:cNvPr id="0" name=""/>
                      <p:cNvPicPr/>
                      <p:nvPr/>
                    </p:nvPicPr>
                    <p:blipFill>
                      <a:blip r:embed="rId9"/>
                      <a:stretch>
                        <a:fillRect/>
                      </a:stretch>
                    </p:blipFill>
                    <p:spPr>
                      <a:xfrm>
                        <a:off x="183672" y="114380"/>
                        <a:ext cx="8962843" cy="5041599"/>
                      </a:xfrm>
                      <a:prstGeom prst="rect">
                        <a:avLst/>
                      </a:prstGeom>
                    </p:spPr>
                  </p:pic>
                </p:oleObj>
              </mc:Fallback>
            </mc:AlternateContent>
          </a:graphicData>
        </a:graphic>
      </p:graphicFrame>
      <p:sp>
        <p:nvSpPr>
          <p:cNvPr id="3" name="TextBox 2"/>
          <p:cNvSpPr txBox="1"/>
          <p:nvPr/>
        </p:nvSpPr>
        <p:spPr>
          <a:xfrm>
            <a:off x="282921" y="5253485"/>
            <a:ext cx="11742065" cy="307777"/>
          </a:xfrm>
          <a:prstGeom prst="rect">
            <a:avLst/>
          </a:prstGeom>
          <a:noFill/>
        </p:spPr>
        <p:txBody>
          <a:bodyPr wrap="square" rtlCol="0">
            <a:spAutoFit/>
          </a:bodyPr>
          <a:lstStyle/>
          <a:p>
            <a:r>
              <a:rPr lang="en-US" sz="1400" dirty="0" smtClean="0">
                <a:solidFill>
                  <a:srgbClr val="083D65"/>
                </a:solidFill>
              </a:rPr>
              <a:t>THIS </a:t>
            </a:r>
            <a:r>
              <a:rPr lang="en-US" sz="1400" dirty="0">
                <a:solidFill>
                  <a:srgbClr val="083D65"/>
                </a:solidFill>
              </a:rPr>
              <a:t>PRESENTATION MAY BE FREELY DOWNLOADED AND DISTRIBUTED </a:t>
            </a:r>
            <a:r>
              <a:rPr lang="en-US" sz="1400" dirty="0" smtClean="0">
                <a:solidFill>
                  <a:srgbClr val="083D65"/>
                </a:solidFill>
              </a:rPr>
              <a:t>FROM: </a:t>
            </a:r>
            <a:r>
              <a:rPr lang="en-US" sz="1400" dirty="0" smtClean="0">
                <a:solidFill>
                  <a:srgbClr val="083D65"/>
                </a:solidFill>
                <a:latin typeface="+mj-lt"/>
              </a:rPr>
              <a:t>CLIMATEVIEWER.COM/GEOENGINEERING</a:t>
            </a:r>
            <a:endParaRPr lang="en-US" sz="1400" dirty="0">
              <a:latin typeface="+mj-lt"/>
            </a:endParaRPr>
          </a:p>
        </p:txBody>
      </p:sp>
    </p:spTree>
    <p:extLst>
      <p:ext uri="{BB962C8B-B14F-4D97-AF65-F5344CB8AC3E}">
        <p14:creationId xmlns:p14="http://schemas.microsoft.com/office/powerpoint/2010/main" val="2335787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5"/>
          <p:cNvSpPr>
            <a:spLocks noChangeArrowheads="1"/>
          </p:cNvSpPr>
          <p:nvPr/>
        </p:nvSpPr>
        <p:spPr bwMode="auto">
          <a:xfrm>
            <a:off x="1" y="0"/>
            <a:ext cx="12192000" cy="6858000"/>
          </a:xfrm>
          <a:prstGeom prst="rect">
            <a:avLst/>
          </a:prstGeom>
          <a:gradFill flip="none" rotWithShape="1">
            <a:gsLst>
              <a:gs pos="36000">
                <a:srgbClr val="09192F"/>
              </a:gs>
              <a:gs pos="100000">
                <a:srgbClr val="125680"/>
              </a:gs>
              <a:gs pos="0">
                <a:srgbClr val="070C1E"/>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43" name="Rectangle 48"/>
          <p:cNvSpPr>
            <a:spLocks noChangeArrowheads="1"/>
          </p:cNvSpPr>
          <p:nvPr/>
        </p:nvSpPr>
        <p:spPr bwMode="auto">
          <a:xfrm>
            <a:off x="3110" y="6490546"/>
            <a:ext cx="12188890" cy="367454"/>
          </a:xfrm>
          <a:prstGeom prst="rect">
            <a:avLst/>
          </a:prstGeom>
          <a:gradFill flip="none" rotWithShape="1">
            <a:gsLst>
              <a:gs pos="100000">
                <a:srgbClr val="070C1E"/>
              </a:gs>
              <a:gs pos="0">
                <a:srgbClr val="122141"/>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4" name="TextBox 43"/>
          <p:cNvSpPr txBox="1"/>
          <p:nvPr/>
        </p:nvSpPr>
        <p:spPr>
          <a:xfrm>
            <a:off x="826809" y="589490"/>
            <a:ext cx="6702156" cy="615553"/>
          </a:xfrm>
          <a:prstGeom prst="rect">
            <a:avLst/>
          </a:prstGeom>
          <a:noFill/>
        </p:spPr>
        <p:txBody>
          <a:bodyPr wrap="none" lIns="0" tIns="0" rIns="0" bIns="0" rtlCol="0" anchor="ctr">
            <a:spAutoFit/>
          </a:bodyPr>
          <a:lstStyle/>
          <a:p>
            <a:r>
              <a:rPr lang="cy-GB" sz="4000" dirty="0" smtClean="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WATER CYCLE </a:t>
            </a:r>
            <a:r>
              <a:rPr lang="cy-GB" sz="4000" dirty="0" smtClean="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DEVASTATION</a:t>
            </a:r>
            <a:endParaRPr lang="en-US" sz="4000" dirty="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endParaRPr>
          </a:p>
        </p:txBody>
      </p:sp>
      <p:sp>
        <p:nvSpPr>
          <p:cNvPr id="74" name="Freeform 7"/>
          <p:cNvSpPr>
            <a:spLocks/>
          </p:cNvSpPr>
          <p:nvPr/>
        </p:nvSpPr>
        <p:spPr bwMode="auto">
          <a:xfrm>
            <a:off x="9224821" y="5001709"/>
            <a:ext cx="2995886" cy="1489199"/>
          </a:xfrm>
          <a:custGeom>
            <a:avLst/>
            <a:gdLst>
              <a:gd name="T0" fmla="*/ 0 w 2227"/>
              <a:gd name="T1" fmla="*/ 1107 h 1107"/>
              <a:gd name="T2" fmla="*/ 2227 w 2227"/>
              <a:gd name="T3" fmla="*/ 1107 h 1107"/>
              <a:gd name="T4" fmla="*/ 1121 w 2227"/>
              <a:gd name="T5" fmla="*/ 0 h 1107"/>
              <a:gd name="T6" fmla="*/ 0 w 2227"/>
              <a:gd name="T7" fmla="*/ 1107 h 1107"/>
            </a:gdLst>
            <a:ahLst/>
            <a:cxnLst>
              <a:cxn ang="0">
                <a:pos x="T0" y="T1"/>
              </a:cxn>
              <a:cxn ang="0">
                <a:pos x="T2" y="T3"/>
              </a:cxn>
              <a:cxn ang="0">
                <a:pos x="T4" y="T5"/>
              </a:cxn>
              <a:cxn ang="0">
                <a:pos x="T6" y="T7"/>
              </a:cxn>
            </a:cxnLst>
            <a:rect l="0" t="0" r="r" b="b"/>
            <a:pathLst>
              <a:path w="2227" h="1107">
                <a:moveTo>
                  <a:pt x="0" y="1107"/>
                </a:moveTo>
                <a:lnTo>
                  <a:pt x="2227" y="1107"/>
                </a:lnTo>
                <a:lnTo>
                  <a:pt x="1121" y="0"/>
                </a:lnTo>
                <a:lnTo>
                  <a:pt x="0" y="1107"/>
                </a:lnTo>
                <a:close/>
              </a:path>
            </a:pathLst>
          </a:custGeom>
          <a:gradFill flip="none" rotWithShape="1">
            <a:gsLst>
              <a:gs pos="43000">
                <a:srgbClr val="09192F">
                  <a:alpha val="73000"/>
                </a:srgbClr>
              </a:gs>
              <a:gs pos="100000">
                <a:srgbClr val="125680"/>
              </a:gs>
              <a:gs pos="0">
                <a:srgbClr val="070C1E"/>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8"/>
          <p:cNvSpPr>
            <a:spLocks/>
          </p:cNvSpPr>
          <p:nvPr/>
        </p:nvSpPr>
        <p:spPr bwMode="auto">
          <a:xfrm>
            <a:off x="10389894" y="5908050"/>
            <a:ext cx="1173064" cy="582496"/>
          </a:xfrm>
          <a:custGeom>
            <a:avLst/>
            <a:gdLst>
              <a:gd name="T0" fmla="*/ 0 w 872"/>
              <a:gd name="T1" fmla="*/ 433 h 433"/>
              <a:gd name="T2" fmla="*/ 872 w 872"/>
              <a:gd name="T3" fmla="*/ 433 h 433"/>
              <a:gd name="T4" fmla="*/ 440 w 872"/>
              <a:gd name="T5" fmla="*/ 0 h 433"/>
              <a:gd name="T6" fmla="*/ 0 w 872"/>
              <a:gd name="T7" fmla="*/ 433 h 433"/>
            </a:gdLst>
            <a:ahLst/>
            <a:cxnLst>
              <a:cxn ang="0">
                <a:pos x="T0" y="T1"/>
              </a:cxn>
              <a:cxn ang="0">
                <a:pos x="T2" y="T3"/>
              </a:cxn>
              <a:cxn ang="0">
                <a:pos x="T4" y="T5"/>
              </a:cxn>
              <a:cxn ang="0">
                <a:pos x="T6" y="T7"/>
              </a:cxn>
            </a:cxnLst>
            <a:rect l="0" t="0" r="r" b="b"/>
            <a:pathLst>
              <a:path w="872" h="433">
                <a:moveTo>
                  <a:pt x="0" y="433"/>
                </a:moveTo>
                <a:lnTo>
                  <a:pt x="872" y="433"/>
                </a:lnTo>
                <a:lnTo>
                  <a:pt x="440" y="0"/>
                </a:lnTo>
                <a:lnTo>
                  <a:pt x="0" y="433"/>
                </a:lnTo>
                <a:close/>
              </a:path>
            </a:pathLst>
          </a:custGeom>
          <a:gradFill flip="none" rotWithShape="1">
            <a:gsLst>
              <a:gs pos="43000">
                <a:srgbClr val="09192F">
                  <a:alpha val="73000"/>
                </a:srgbClr>
              </a:gs>
              <a:gs pos="100000">
                <a:srgbClr val="125680"/>
              </a:gs>
              <a:gs pos="0">
                <a:srgbClr val="070C1E"/>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13"/>
          <p:cNvSpPr>
            <a:spLocks/>
          </p:cNvSpPr>
          <p:nvPr/>
        </p:nvSpPr>
        <p:spPr bwMode="auto">
          <a:xfrm>
            <a:off x="10962732" y="5886636"/>
            <a:ext cx="1215122" cy="603909"/>
          </a:xfrm>
          <a:custGeom>
            <a:avLst/>
            <a:gdLst>
              <a:gd name="T0" fmla="*/ 0 w 499"/>
              <a:gd name="T1" fmla="*/ 248 h 248"/>
              <a:gd name="T2" fmla="*/ 499 w 499"/>
              <a:gd name="T3" fmla="*/ 248 h 248"/>
              <a:gd name="T4" fmla="*/ 250 w 499"/>
              <a:gd name="T5" fmla="*/ 0 h 248"/>
              <a:gd name="T6" fmla="*/ 0 w 499"/>
              <a:gd name="T7" fmla="*/ 248 h 248"/>
            </a:gdLst>
            <a:ahLst/>
            <a:cxnLst>
              <a:cxn ang="0">
                <a:pos x="T0" y="T1"/>
              </a:cxn>
              <a:cxn ang="0">
                <a:pos x="T2" y="T3"/>
              </a:cxn>
              <a:cxn ang="0">
                <a:pos x="T4" y="T5"/>
              </a:cxn>
              <a:cxn ang="0">
                <a:pos x="T6" y="T7"/>
              </a:cxn>
            </a:cxnLst>
            <a:rect l="0" t="0" r="r" b="b"/>
            <a:pathLst>
              <a:path w="499" h="248">
                <a:moveTo>
                  <a:pt x="0" y="248"/>
                </a:moveTo>
                <a:lnTo>
                  <a:pt x="499" y="248"/>
                </a:lnTo>
                <a:lnTo>
                  <a:pt x="250" y="0"/>
                </a:lnTo>
                <a:lnTo>
                  <a:pt x="0" y="248"/>
                </a:lnTo>
                <a:close/>
              </a:path>
            </a:pathLst>
          </a:custGeom>
          <a:solidFill>
            <a:srgbClr val="0C1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14"/>
          <p:cNvSpPr>
            <a:spLocks/>
          </p:cNvSpPr>
          <p:nvPr/>
        </p:nvSpPr>
        <p:spPr bwMode="auto">
          <a:xfrm>
            <a:off x="10211567" y="6236293"/>
            <a:ext cx="511197" cy="254253"/>
          </a:xfrm>
          <a:custGeom>
            <a:avLst/>
            <a:gdLst>
              <a:gd name="T0" fmla="*/ 0 w 380"/>
              <a:gd name="T1" fmla="*/ 189 h 189"/>
              <a:gd name="T2" fmla="*/ 380 w 380"/>
              <a:gd name="T3" fmla="*/ 189 h 189"/>
              <a:gd name="T4" fmla="*/ 191 w 380"/>
              <a:gd name="T5" fmla="*/ 0 h 189"/>
              <a:gd name="T6" fmla="*/ 0 w 380"/>
              <a:gd name="T7" fmla="*/ 189 h 189"/>
            </a:gdLst>
            <a:ahLst/>
            <a:cxnLst>
              <a:cxn ang="0">
                <a:pos x="T0" y="T1"/>
              </a:cxn>
              <a:cxn ang="0">
                <a:pos x="T2" y="T3"/>
              </a:cxn>
              <a:cxn ang="0">
                <a:pos x="T4" y="T5"/>
              </a:cxn>
              <a:cxn ang="0">
                <a:pos x="T6" y="T7"/>
              </a:cxn>
            </a:cxnLst>
            <a:rect l="0" t="0" r="r" b="b"/>
            <a:pathLst>
              <a:path w="380" h="189">
                <a:moveTo>
                  <a:pt x="0" y="189"/>
                </a:moveTo>
                <a:lnTo>
                  <a:pt x="380" y="189"/>
                </a:lnTo>
                <a:lnTo>
                  <a:pt x="191" y="0"/>
                </a:lnTo>
                <a:lnTo>
                  <a:pt x="0" y="189"/>
                </a:lnTo>
                <a:close/>
              </a:path>
            </a:pathLst>
          </a:custGeom>
          <a:solidFill>
            <a:srgbClr val="0C1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51"/>
          <p:cNvSpPr>
            <a:spLocks/>
          </p:cNvSpPr>
          <p:nvPr/>
        </p:nvSpPr>
        <p:spPr bwMode="auto">
          <a:xfrm>
            <a:off x="1085359" y="6490908"/>
            <a:ext cx="1304130" cy="647700"/>
          </a:xfrm>
          <a:custGeom>
            <a:avLst/>
            <a:gdLst>
              <a:gd name="T0" fmla="*/ 0 w 747"/>
              <a:gd name="T1" fmla="*/ 0 h 371"/>
              <a:gd name="T2" fmla="*/ 747 w 747"/>
              <a:gd name="T3" fmla="*/ 0 h 371"/>
              <a:gd name="T4" fmla="*/ 376 w 747"/>
              <a:gd name="T5" fmla="*/ 371 h 371"/>
              <a:gd name="T6" fmla="*/ 0 w 747"/>
              <a:gd name="T7" fmla="*/ 0 h 371"/>
            </a:gdLst>
            <a:ahLst/>
            <a:cxnLst>
              <a:cxn ang="0">
                <a:pos x="T0" y="T1"/>
              </a:cxn>
              <a:cxn ang="0">
                <a:pos x="T2" y="T3"/>
              </a:cxn>
              <a:cxn ang="0">
                <a:pos x="T4" y="T5"/>
              </a:cxn>
              <a:cxn ang="0">
                <a:pos x="T6" y="T7"/>
              </a:cxn>
            </a:cxnLst>
            <a:rect l="0" t="0" r="r" b="b"/>
            <a:pathLst>
              <a:path w="747" h="371">
                <a:moveTo>
                  <a:pt x="0" y="0"/>
                </a:moveTo>
                <a:lnTo>
                  <a:pt x="747" y="0"/>
                </a:lnTo>
                <a:lnTo>
                  <a:pt x="376" y="371"/>
                </a:lnTo>
                <a:lnTo>
                  <a:pt x="0" y="0"/>
                </a:lnTo>
                <a:close/>
              </a:path>
            </a:pathLst>
          </a:custGeom>
          <a:gradFill flip="none" rotWithShape="1">
            <a:gsLst>
              <a:gs pos="100000">
                <a:srgbClr val="B0F7F4">
                  <a:alpha val="20000"/>
                </a:srgbClr>
              </a:gs>
              <a:gs pos="22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51"/>
          <p:cNvSpPr>
            <a:spLocks/>
          </p:cNvSpPr>
          <p:nvPr/>
        </p:nvSpPr>
        <p:spPr bwMode="auto">
          <a:xfrm>
            <a:off x="10520252" y="6490908"/>
            <a:ext cx="700070" cy="347692"/>
          </a:xfrm>
          <a:custGeom>
            <a:avLst/>
            <a:gdLst>
              <a:gd name="T0" fmla="*/ 0 w 747"/>
              <a:gd name="T1" fmla="*/ 0 h 371"/>
              <a:gd name="T2" fmla="*/ 747 w 747"/>
              <a:gd name="T3" fmla="*/ 0 h 371"/>
              <a:gd name="T4" fmla="*/ 376 w 747"/>
              <a:gd name="T5" fmla="*/ 371 h 371"/>
              <a:gd name="T6" fmla="*/ 0 w 747"/>
              <a:gd name="T7" fmla="*/ 0 h 371"/>
            </a:gdLst>
            <a:ahLst/>
            <a:cxnLst>
              <a:cxn ang="0">
                <a:pos x="T0" y="T1"/>
              </a:cxn>
              <a:cxn ang="0">
                <a:pos x="T2" y="T3"/>
              </a:cxn>
              <a:cxn ang="0">
                <a:pos x="T4" y="T5"/>
              </a:cxn>
              <a:cxn ang="0">
                <a:pos x="T6" y="T7"/>
              </a:cxn>
            </a:cxnLst>
            <a:rect l="0" t="0" r="r" b="b"/>
            <a:pathLst>
              <a:path w="747" h="371">
                <a:moveTo>
                  <a:pt x="0" y="0"/>
                </a:moveTo>
                <a:lnTo>
                  <a:pt x="747" y="0"/>
                </a:lnTo>
                <a:lnTo>
                  <a:pt x="376" y="371"/>
                </a:lnTo>
                <a:lnTo>
                  <a:pt x="0" y="0"/>
                </a:lnTo>
                <a:close/>
              </a:path>
            </a:pathLst>
          </a:custGeom>
          <a:gradFill flip="none" rotWithShape="1">
            <a:gsLst>
              <a:gs pos="100000">
                <a:srgbClr val="B0F7F4">
                  <a:alpha val="20000"/>
                </a:srgbClr>
              </a:gs>
              <a:gs pos="22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51"/>
          <p:cNvSpPr>
            <a:spLocks/>
          </p:cNvSpPr>
          <p:nvPr/>
        </p:nvSpPr>
        <p:spPr bwMode="auto">
          <a:xfrm>
            <a:off x="11360415" y="6490908"/>
            <a:ext cx="536540" cy="266474"/>
          </a:xfrm>
          <a:custGeom>
            <a:avLst/>
            <a:gdLst>
              <a:gd name="T0" fmla="*/ 0 w 747"/>
              <a:gd name="T1" fmla="*/ 0 h 371"/>
              <a:gd name="T2" fmla="*/ 747 w 747"/>
              <a:gd name="T3" fmla="*/ 0 h 371"/>
              <a:gd name="T4" fmla="*/ 376 w 747"/>
              <a:gd name="T5" fmla="*/ 371 h 371"/>
              <a:gd name="T6" fmla="*/ 0 w 747"/>
              <a:gd name="T7" fmla="*/ 0 h 371"/>
            </a:gdLst>
            <a:ahLst/>
            <a:cxnLst>
              <a:cxn ang="0">
                <a:pos x="T0" y="T1"/>
              </a:cxn>
              <a:cxn ang="0">
                <a:pos x="T2" y="T3"/>
              </a:cxn>
              <a:cxn ang="0">
                <a:pos x="T4" y="T5"/>
              </a:cxn>
              <a:cxn ang="0">
                <a:pos x="T6" y="T7"/>
              </a:cxn>
            </a:cxnLst>
            <a:rect l="0" t="0" r="r" b="b"/>
            <a:pathLst>
              <a:path w="747" h="371">
                <a:moveTo>
                  <a:pt x="0" y="0"/>
                </a:moveTo>
                <a:lnTo>
                  <a:pt x="747" y="0"/>
                </a:lnTo>
                <a:lnTo>
                  <a:pt x="376" y="371"/>
                </a:lnTo>
                <a:lnTo>
                  <a:pt x="0" y="0"/>
                </a:lnTo>
                <a:close/>
              </a:path>
            </a:pathLst>
          </a:custGeom>
          <a:gradFill flip="none" rotWithShape="1">
            <a:gsLst>
              <a:gs pos="100000">
                <a:srgbClr val="B0F7F4">
                  <a:alpha val="20000"/>
                </a:srgbClr>
              </a:gs>
              <a:gs pos="22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5"/>
          <p:cNvSpPr>
            <a:spLocks/>
          </p:cNvSpPr>
          <p:nvPr/>
        </p:nvSpPr>
        <p:spPr bwMode="auto">
          <a:xfrm>
            <a:off x="2968542" y="3343357"/>
            <a:ext cx="1100869" cy="803149"/>
          </a:xfrm>
          <a:custGeom>
            <a:avLst/>
            <a:gdLst>
              <a:gd name="T0" fmla="*/ 478 w 954"/>
              <a:gd name="T1" fmla="*/ 279 h 696"/>
              <a:gd name="T2" fmla="*/ 0 w 954"/>
              <a:gd name="T3" fmla="*/ 0 h 696"/>
              <a:gd name="T4" fmla="*/ 0 w 954"/>
              <a:gd name="T5" fmla="*/ 348 h 696"/>
              <a:gd name="T6" fmla="*/ 0 w 954"/>
              <a:gd name="T7" fmla="*/ 696 h 696"/>
              <a:gd name="T8" fmla="*/ 478 w 954"/>
              <a:gd name="T9" fmla="*/ 414 h 696"/>
              <a:gd name="T10" fmla="*/ 954 w 954"/>
              <a:gd name="T11" fmla="*/ 558 h 696"/>
              <a:gd name="T12" fmla="*/ 954 w 954"/>
              <a:gd name="T13" fmla="*/ 348 h 696"/>
              <a:gd name="T14" fmla="*/ 954 w 954"/>
              <a:gd name="T15" fmla="*/ 137 h 696"/>
              <a:gd name="T16" fmla="*/ 478 w 954"/>
              <a:gd name="T17" fmla="*/ 279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4" h="696">
                <a:moveTo>
                  <a:pt x="478" y="279"/>
                </a:moveTo>
                <a:lnTo>
                  <a:pt x="0" y="0"/>
                </a:lnTo>
                <a:lnTo>
                  <a:pt x="0" y="348"/>
                </a:lnTo>
                <a:lnTo>
                  <a:pt x="0" y="696"/>
                </a:lnTo>
                <a:lnTo>
                  <a:pt x="478" y="414"/>
                </a:lnTo>
                <a:lnTo>
                  <a:pt x="954" y="558"/>
                </a:lnTo>
                <a:lnTo>
                  <a:pt x="954" y="348"/>
                </a:lnTo>
                <a:lnTo>
                  <a:pt x="954" y="137"/>
                </a:lnTo>
                <a:lnTo>
                  <a:pt x="478" y="279"/>
                </a:lnTo>
                <a:close/>
              </a:path>
            </a:pathLst>
          </a:custGeom>
          <a:gradFill flip="none" rotWithShape="1">
            <a:gsLst>
              <a:gs pos="100000">
                <a:srgbClr val="69AFC0"/>
              </a:gs>
              <a:gs pos="0">
                <a:srgbClr val="125680"/>
              </a:gs>
            </a:gsLst>
            <a:lin ang="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6" name="Freeform 6"/>
          <p:cNvSpPr>
            <a:spLocks/>
          </p:cNvSpPr>
          <p:nvPr/>
        </p:nvSpPr>
        <p:spPr bwMode="auto">
          <a:xfrm>
            <a:off x="3690045" y="3121766"/>
            <a:ext cx="1242239" cy="1245176"/>
          </a:xfrm>
          <a:custGeom>
            <a:avLst/>
            <a:gdLst>
              <a:gd name="T0" fmla="*/ 845 w 845"/>
              <a:gd name="T1" fmla="*/ 424 h 847"/>
              <a:gd name="T2" fmla="*/ 421 w 845"/>
              <a:gd name="T3" fmla="*/ 847 h 847"/>
              <a:gd name="T4" fmla="*/ 0 w 845"/>
              <a:gd name="T5" fmla="*/ 424 h 847"/>
              <a:gd name="T6" fmla="*/ 421 w 845"/>
              <a:gd name="T7" fmla="*/ 0 h 847"/>
              <a:gd name="T8" fmla="*/ 845 w 845"/>
              <a:gd name="T9" fmla="*/ 424 h 847"/>
            </a:gdLst>
            <a:ahLst/>
            <a:cxnLst>
              <a:cxn ang="0">
                <a:pos x="T0" y="T1"/>
              </a:cxn>
              <a:cxn ang="0">
                <a:pos x="T2" y="T3"/>
              </a:cxn>
              <a:cxn ang="0">
                <a:pos x="T4" y="T5"/>
              </a:cxn>
              <a:cxn ang="0">
                <a:pos x="T6" y="T7"/>
              </a:cxn>
              <a:cxn ang="0">
                <a:pos x="T8" y="T9"/>
              </a:cxn>
            </a:cxnLst>
            <a:rect l="0" t="0" r="r" b="b"/>
            <a:pathLst>
              <a:path w="845" h="847">
                <a:moveTo>
                  <a:pt x="845" y="424"/>
                </a:moveTo>
                <a:lnTo>
                  <a:pt x="421" y="847"/>
                </a:lnTo>
                <a:lnTo>
                  <a:pt x="0" y="424"/>
                </a:lnTo>
                <a:lnTo>
                  <a:pt x="421" y="0"/>
                </a:lnTo>
                <a:lnTo>
                  <a:pt x="845" y="424"/>
                </a:lnTo>
                <a:close/>
              </a:path>
            </a:pathLst>
          </a:custGeom>
          <a:gradFill flip="none" rotWithShape="1">
            <a:gsLst>
              <a:gs pos="100000">
                <a:srgbClr val="F6443B"/>
              </a:gs>
              <a:gs pos="0">
                <a:srgbClr val="F9857F"/>
              </a:gs>
            </a:gsLst>
            <a:lin ang="108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7"/>
          <p:cNvSpPr>
            <a:spLocks/>
          </p:cNvSpPr>
          <p:nvPr/>
        </p:nvSpPr>
        <p:spPr bwMode="auto">
          <a:xfrm>
            <a:off x="2381181" y="4190356"/>
            <a:ext cx="1234727" cy="1233573"/>
          </a:xfrm>
          <a:custGeom>
            <a:avLst/>
            <a:gdLst>
              <a:gd name="T0" fmla="*/ 632 w 1070"/>
              <a:gd name="T1" fmla="*/ 534 h 1069"/>
              <a:gd name="T2" fmla="*/ 492 w 1070"/>
              <a:gd name="T3" fmla="*/ 0 h 1069"/>
              <a:gd name="T4" fmla="*/ 246 w 1070"/>
              <a:gd name="T5" fmla="*/ 246 h 1069"/>
              <a:gd name="T6" fmla="*/ 0 w 1070"/>
              <a:gd name="T7" fmla="*/ 492 h 1069"/>
              <a:gd name="T8" fmla="*/ 537 w 1070"/>
              <a:gd name="T9" fmla="*/ 632 h 1069"/>
              <a:gd name="T10" fmla="*/ 774 w 1070"/>
              <a:gd name="T11" fmla="*/ 1069 h 1069"/>
              <a:gd name="T12" fmla="*/ 923 w 1070"/>
              <a:gd name="T13" fmla="*/ 920 h 1069"/>
              <a:gd name="T14" fmla="*/ 1070 w 1070"/>
              <a:gd name="T15" fmla="*/ 771 h 1069"/>
              <a:gd name="T16" fmla="*/ 632 w 1070"/>
              <a:gd name="T17" fmla="*/ 534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0" h="1069">
                <a:moveTo>
                  <a:pt x="632" y="534"/>
                </a:moveTo>
                <a:lnTo>
                  <a:pt x="492" y="0"/>
                </a:lnTo>
                <a:lnTo>
                  <a:pt x="246" y="246"/>
                </a:lnTo>
                <a:lnTo>
                  <a:pt x="0" y="492"/>
                </a:lnTo>
                <a:lnTo>
                  <a:pt x="537" y="632"/>
                </a:lnTo>
                <a:lnTo>
                  <a:pt x="774" y="1069"/>
                </a:lnTo>
                <a:lnTo>
                  <a:pt x="923" y="920"/>
                </a:lnTo>
                <a:lnTo>
                  <a:pt x="1070" y="771"/>
                </a:lnTo>
                <a:lnTo>
                  <a:pt x="632" y="534"/>
                </a:lnTo>
                <a:close/>
              </a:path>
            </a:pathLst>
          </a:custGeom>
          <a:gradFill flip="none" rotWithShape="1">
            <a:gsLst>
              <a:gs pos="100000">
                <a:srgbClr val="69AFC0"/>
              </a:gs>
              <a:gs pos="0">
                <a:srgbClr val="125680"/>
              </a:gs>
            </a:gsLst>
            <a:lin ang="27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8"/>
          <p:cNvSpPr>
            <a:spLocks/>
          </p:cNvSpPr>
          <p:nvPr/>
        </p:nvSpPr>
        <p:spPr bwMode="auto">
          <a:xfrm>
            <a:off x="2992742" y="4802234"/>
            <a:ext cx="1245180" cy="1242237"/>
          </a:xfrm>
          <a:custGeom>
            <a:avLst/>
            <a:gdLst>
              <a:gd name="T0" fmla="*/ 847 w 847"/>
              <a:gd name="T1" fmla="*/ 421 h 845"/>
              <a:gd name="T2" fmla="*/ 424 w 847"/>
              <a:gd name="T3" fmla="*/ 845 h 845"/>
              <a:gd name="T4" fmla="*/ 0 w 847"/>
              <a:gd name="T5" fmla="*/ 421 h 845"/>
              <a:gd name="T6" fmla="*/ 424 w 847"/>
              <a:gd name="T7" fmla="*/ 0 h 845"/>
              <a:gd name="T8" fmla="*/ 847 w 847"/>
              <a:gd name="T9" fmla="*/ 421 h 845"/>
            </a:gdLst>
            <a:ahLst/>
            <a:cxnLst>
              <a:cxn ang="0">
                <a:pos x="T0" y="T1"/>
              </a:cxn>
              <a:cxn ang="0">
                <a:pos x="T2" y="T3"/>
              </a:cxn>
              <a:cxn ang="0">
                <a:pos x="T4" y="T5"/>
              </a:cxn>
              <a:cxn ang="0">
                <a:pos x="T6" y="T7"/>
              </a:cxn>
              <a:cxn ang="0">
                <a:pos x="T8" y="T9"/>
              </a:cxn>
            </a:cxnLst>
            <a:rect l="0" t="0" r="r" b="b"/>
            <a:pathLst>
              <a:path w="847" h="845">
                <a:moveTo>
                  <a:pt x="847" y="421"/>
                </a:moveTo>
                <a:lnTo>
                  <a:pt x="424" y="845"/>
                </a:lnTo>
                <a:lnTo>
                  <a:pt x="0" y="421"/>
                </a:lnTo>
                <a:lnTo>
                  <a:pt x="424" y="0"/>
                </a:lnTo>
                <a:lnTo>
                  <a:pt x="847" y="421"/>
                </a:lnTo>
                <a:close/>
              </a:path>
            </a:pathLst>
          </a:custGeom>
          <a:gradFill flip="none" rotWithShape="1">
            <a:gsLst>
              <a:gs pos="100000">
                <a:srgbClr val="F6443B"/>
              </a:gs>
              <a:gs pos="0">
                <a:srgbClr val="F9857F"/>
              </a:gs>
            </a:gsLst>
            <a:lin ang="108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9"/>
          <p:cNvSpPr>
            <a:spLocks/>
          </p:cNvSpPr>
          <p:nvPr/>
        </p:nvSpPr>
        <p:spPr bwMode="auto">
          <a:xfrm>
            <a:off x="2381181" y="2064779"/>
            <a:ext cx="1234727" cy="1234727"/>
          </a:xfrm>
          <a:custGeom>
            <a:avLst/>
            <a:gdLst>
              <a:gd name="T0" fmla="*/ 537 w 1070"/>
              <a:gd name="T1" fmla="*/ 438 h 1070"/>
              <a:gd name="T2" fmla="*/ 0 w 1070"/>
              <a:gd name="T3" fmla="*/ 578 h 1070"/>
              <a:gd name="T4" fmla="*/ 246 w 1070"/>
              <a:gd name="T5" fmla="*/ 824 h 1070"/>
              <a:gd name="T6" fmla="*/ 492 w 1070"/>
              <a:gd name="T7" fmla="*/ 1070 h 1070"/>
              <a:gd name="T8" fmla="*/ 632 w 1070"/>
              <a:gd name="T9" fmla="*/ 533 h 1070"/>
              <a:gd name="T10" fmla="*/ 1070 w 1070"/>
              <a:gd name="T11" fmla="*/ 296 h 1070"/>
              <a:gd name="T12" fmla="*/ 923 w 1070"/>
              <a:gd name="T13" fmla="*/ 149 h 1070"/>
              <a:gd name="T14" fmla="*/ 774 w 1070"/>
              <a:gd name="T15" fmla="*/ 0 h 1070"/>
              <a:gd name="T16" fmla="*/ 537 w 1070"/>
              <a:gd name="T17" fmla="*/ 438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0" h="1070">
                <a:moveTo>
                  <a:pt x="537" y="438"/>
                </a:moveTo>
                <a:lnTo>
                  <a:pt x="0" y="578"/>
                </a:lnTo>
                <a:lnTo>
                  <a:pt x="246" y="824"/>
                </a:lnTo>
                <a:lnTo>
                  <a:pt x="492" y="1070"/>
                </a:lnTo>
                <a:lnTo>
                  <a:pt x="632" y="533"/>
                </a:lnTo>
                <a:lnTo>
                  <a:pt x="1070" y="296"/>
                </a:lnTo>
                <a:lnTo>
                  <a:pt x="923" y="149"/>
                </a:lnTo>
                <a:lnTo>
                  <a:pt x="774" y="0"/>
                </a:lnTo>
                <a:lnTo>
                  <a:pt x="537" y="438"/>
                </a:lnTo>
                <a:close/>
              </a:path>
            </a:pathLst>
          </a:custGeom>
          <a:gradFill flip="none" rotWithShape="1">
            <a:gsLst>
              <a:gs pos="100000">
                <a:srgbClr val="69AFC0"/>
              </a:gs>
              <a:gs pos="0">
                <a:srgbClr val="125680"/>
              </a:gs>
            </a:gsLst>
            <a:lin ang="189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10"/>
          <p:cNvSpPr>
            <a:spLocks/>
          </p:cNvSpPr>
          <p:nvPr/>
        </p:nvSpPr>
        <p:spPr bwMode="auto">
          <a:xfrm>
            <a:off x="2992742" y="1445392"/>
            <a:ext cx="1245180" cy="1242237"/>
          </a:xfrm>
          <a:custGeom>
            <a:avLst/>
            <a:gdLst>
              <a:gd name="T0" fmla="*/ 424 w 847"/>
              <a:gd name="T1" fmla="*/ 0 h 845"/>
              <a:gd name="T2" fmla="*/ 847 w 847"/>
              <a:gd name="T3" fmla="*/ 421 h 845"/>
              <a:gd name="T4" fmla="*/ 424 w 847"/>
              <a:gd name="T5" fmla="*/ 845 h 845"/>
              <a:gd name="T6" fmla="*/ 0 w 847"/>
              <a:gd name="T7" fmla="*/ 421 h 845"/>
              <a:gd name="T8" fmla="*/ 424 w 847"/>
              <a:gd name="T9" fmla="*/ 0 h 845"/>
            </a:gdLst>
            <a:ahLst/>
            <a:cxnLst>
              <a:cxn ang="0">
                <a:pos x="T0" y="T1"/>
              </a:cxn>
              <a:cxn ang="0">
                <a:pos x="T2" y="T3"/>
              </a:cxn>
              <a:cxn ang="0">
                <a:pos x="T4" y="T5"/>
              </a:cxn>
              <a:cxn ang="0">
                <a:pos x="T6" y="T7"/>
              </a:cxn>
              <a:cxn ang="0">
                <a:pos x="T8" y="T9"/>
              </a:cxn>
            </a:cxnLst>
            <a:rect l="0" t="0" r="r" b="b"/>
            <a:pathLst>
              <a:path w="847" h="845">
                <a:moveTo>
                  <a:pt x="424" y="0"/>
                </a:moveTo>
                <a:lnTo>
                  <a:pt x="847" y="421"/>
                </a:lnTo>
                <a:lnTo>
                  <a:pt x="424" y="845"/>
                </a:lnTo>
                <a:lnTo>
                  <a:pt x="0" y="421"/>
                </a:lnTo>
                <a:lnTo>
                  <a:pt x="424" y="0"/>
                </a:lnTo>
                <a:close/>
              </a:path>
            </a:pathLst>
          </a:custGeom>
          <a:gradFill flip="none" rotWithShape="1">
            <a:gsLst>
              <a:gs pos="100000">
                <a:srgbClr val="F6443B"/>
              </a:gs>
              <a:gs pos="0">
                <a:srgbClr val="F9857F"/>
              </a:gs>
            </a:gsLst>
            <a:lin ang="108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 name="Oval 11"/>
          <p:cNvSpPr>
            <a:spLocks noChangeArrowheads="1"/>
          </p:cNvSpPr>
          <p:nvPr/>
        </p:nvSpPr>
        <p:spPr bwMode="auto">
          <a:xfrm>
            <a:off x="826809" y="2633677"/>
            <a:ext cx="2220202" cy="2220201"/>
          </a:xfrm>
          <a:prstGeom prst="ellipse">
            <a:avLst/>
          </a:prstGeom>
          <a:gradFill flip="none" rotWithShape="1">
            <a:gsLst>
              <a:gs pos="100000">
                <a:srgbClr val="4186A2"/>
              </a:gs>
              <a:gs pos="0">
                <a:srgbClr val="B0F7F4"/>
              </a:gs>
            </a:gsLst>
            <a:lin ang="135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2"/>
          <p:cNvSpPr>
            <a:spLocks/>
          </p:cNvSpPr>
          <p:nvPr/>
        </p:nvSpPr>
        <p:spPr bwMode="auto">
          <a:xfrm>
            <a:off x="826809" y="2633677"/>
            <a:ext cx="2220202" cy="2220201"/>
          </a:xfrm>
          <a:custGeom>
            <a:avLst/>
            <a:gdLst>
              <a:gd name="T0" fmla="*/ 1924 w 1924"/>
              <a:gd name="T1" fmla="*/ 963 h 1924"/>
              <a:gd name="T2" fmla="*/ 961 w 1924"/>
              <a:gd name="T3" fmla="*/ 1924 h 1924"/>
              <a:gd name="T4" fmla="*/ 0 w 1924"/>
              <a:gd name="T5" fmla="*/ 963 h 1924"/>
              <a:gd name="T6" fmla="*/ 961 w 1924"/>
              <a:gd name="T7" fmla="*/ 0 h 1924"/>
              <a:gd name="T8" fmla="*/ 1924 w 1924"/>
              <a:gd name="T9" fmla="*/ 963 h 1924"/>
            </a:gdLst>
            <a:ahLst/>
            <a:cxnLst>
              <a:cxn ang="0">
                <a:pos x="T0" y="T1"/>
              </a:cxn>
              <a:cxn ang="0">
                <a:pos x="T2" y="T3"/>
              </a:cxn>
              <a:cxn ang="0">
                <a:pos x="T4" y="T5"/>
              </a:cxn>
              <a:cxn ang="0">
                <a:pos x="T6" y="T7"/>
              </a:cxn>
              <a:cxn ang="0">
                <a:pos x="T8" y="T9"/>
              </a:cxn>
            </a:cxnLst>
            <a:rect l="0" t="0" r="r" b="b"/>
            <a:pathLst>
              <a:path w="1924" h="1924">
                <a:moveTo>
                  <a:pt x="1924" y="963"/>
                </a:moveTo>
                <a:lnTo>
                  <a:pt x="961" y="1924"/>
                </a:lnTo>
                <a:lnTo>
                  <a:pt x="0" y="963"/>
                </a:lnTo>
                <a:lnTo>
                  <a:pt x="961" y="0"/>
                </a:lnTo>
                <a:lnTo>
                  <a:pt x="1924" y="963"/>
                </a:lnTo>
                <a:close/>
              </a:path>
            </a:pathLst>
          </a:custGeom>
          <a:gradFill>
            <a:gsLst>
              <a:gs pos="100000">
                <a:srgbClr val="B0F7F4"/>
              </a:gs>
              <a:gs pos="0">
                <a:schemeClr val="bg1"/>
              </a:gs>
            </a:gsLst>
            <a:lin ang="5400000" scaled="1"/>
          </a:gra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83" name="Freeform 6"/>
          <p:cNvSpPr>
            <a:spLocks/>
          </p:cNvSpPr>
          <p:nvPr/>
        </p:nvSpPr>
        <p:spPr bwMode="auto">
          <a:xfrm>
            <a:off x="3814937" y="3255341"/>
            <a:ext cx="994243" cy="996594"/>
          </a:xfrm>
          <a:custGeom>
            <a:avLst/>
            <a:gdLst>
              <a:gd name="T0" fmla="*/ 845 w 845"/>
              <a:gd name="T1" fmla="*/ 424 h 847"/>
              <a:gd name="T2" fmla="*/ 421 w 845"/>
              <a:gd name="T3" fmla="*/ 847 h 847"/>
              <a:gd name="T4" fmla="*/ 0 w 845"/>
              <a:gd name="T5" fmla="*/ 424 h 847"/>
              <a:gd name="T6" fmla="*/ 421 w 845"/>
              <a:gd name="T7" fmla="*/ 0 h 847"/>
              <a:gd name="T8" fmla="*/ 845 w 845"/>
              <a:gd name="T9" fmla="*/ 424 h 847"/>
            </a:gdLst>
            <a:ahLst/>
            <a:cxnLst>
              <a:cxn ang="0">
                <a:pos x="T0" y="T1"/>
              </a:cxn>
              <a:cxn ang="0">
                <a:pos x="T2" y="T3"/>
              </a:cxn>
              <a:cxn ang="0">
                <a:pos x="T4" y="T5"/>
              </a:cxn>
              <a:cxn ang="0">
                <a:pos x="T6" y="T7"/>
              </a:cxn>
              <a:cxn ang="0">
                <a:pos x="T8" y="T9"/>
              </a:cxn>
            </a:cxnLst>
            <a:rect l="0" t="0" r="r" b="b"/>
            <a:pathLst>
              <a:path w="845" h="847">
                <a:moveTo>
                  <a:pt x="845" y="424"/>
                </a:moveTo>
                <a:lnTo>
                  <a:pt x="421" y="847"/>
                </a:lnTo>
                <a:lnTo>
                  <a:pt x="0" y="424"/>
                </a:lnTo>
                <a:lnTo>
                  <a:pt x="421" y="0"/>
                </a:lnTo>
                <a:lnTo>
                  <a:pt x="845" y="424"/>
                </a:lnTo>
                <a:close/>
              </a:path>
            </a:pathLst>
          </a:custGeom>
          <a:gradFill flip="none" rotWithShape="1">
            <a:gsLst>
              <a:gs pos="100000">
                <a:srgbClr val="F6443B"/>
              </a:gs>
              <a:gs pos="0">
                <a:srgbClr val="F9857F"/>
              </a:gs>
            </a:gsLst>
            <a:lin ang="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8"/>
          <p:cNvSpPr>
            <a:spLocks/>
          </p:cNvSpPr>
          <p:nvPr/>
        </p:nvSpPr>
        <p:spPr bwMode="auto">
          <a:xfrm>
            <a:off x="3117927" y="4935515"/>
            <a:ext cx="996598" cy="994241"/>
          </a:xfrm>
          <a:custGeom>
            <a:avLst/>
            <a:gdLst>
              <a:gd name="T0" fmla="*/ 847 w 847"/>
              <a:gd name="T1" fmla="*/ 421 h 845"/>
              <a:gd name="T2" fmla="*/ 424 w 847"/>
              <a:gd name="T3" fmla="*/ 845 h 845"/>
              <a:gd name="T4" fmla="*/ 0 w 847"/>
              <a:gd name="T5" fmla="*/ 421 h 845"/>
              <a:gd name="T6" fmla="*/ 424 w 847"/>
              <a:gd name="T7" fmla="*/ 0 h 845"/>
              <a:gd name="T8" fmla="*/ 847 w 847"/>
              <a:gd name="T9" fmla="*/ 421 h 845"/>
            </a:gdLst>
            <a:ahLst/>
            <a:cxnLst>
              <a:cxn ang="0">
                <a:pos x="T0" y="T1"/>
              </a:cxn>
              <a:cxn ang="0">
                <a:pos x="T2" y="T3"/>
              </a:cxn>
              <a:cxn ang="0">
                <a:pos x="T4" y="T5"/>
              </a:cxn>
              <a:cxn ang="0">
                <a:pos x="T6" y="T7"/>
              </a:cxn>
              <a:cxn ang="0">
                <a:pos x="T8" y="T9"/>
              </a:cxn>
            </a:cxnLst>
            <a:rect l="0" t="0" r="r" b="b"/>
            <a:pathLst>
              <a:path w="847" h="845">
                <a:moveTo>
                  <a:pt x="847" y="421"/>
                </a:moveTo>
                <a:lnTo>
                  <a:pt x="424" y="845"/>
                </a:lnTo>
                <a:lnTo>
                  <a:pt x="0" y="421"/>
                </a:lnTo>
                <a:lnTo>
                  <a:pt x="424" y="0"/>
                </a:lnTo>
                <a:lnTo>
                  <a:pt x="847" y="421"/>
                </a:lnTo>
                <a:close/>
              </a:path>
            </a:pathLst>
          </a:custGeom>
          <a:gradFill flip="none" rotWithShape="1">
            <a:gsLst>
              <a:gs pos="100000">
                <a:srgbClr val="F6443B"/>
              </a:gs>
              <a:gs pos="0">
                <a:srgbClr val="F9857F"/>
              </a:gs>
            </a:gsLst>
            <a:lin ang="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10"/>
          <p:cNvSpPr>
            <a:spLocks/>
          </p:cNvSpPr>
          <p:nvPr/>
        </p:nvSpPr>
        <p:spPr bwMode="auto">
          <a:xfrm>
            <a:off x="3117927" y="1578673"/>
            <a:ext cx="996598" cy="994241"/>
          </a:xfrm>
          <a:custGeom>
            <a:avLst/>
            <a:gdLst>
              <a:gd name="T0" fmla="*/ 424 w 847"/>
              <a:gd name="T1" fmla="*/ 0 h 845"/>
              <a:gd name="T2" fmla="*/ 847 w 847"/>
              <a:gd name="T3" fmla="*/ 421 h 845"/>
              <a:gd name="T4" fmla="*/ 424 w 847"/>
              <a:gd name="T5" fmla="*/ 845 h 845"/>
              <a:gd name="T6" fmla="*/ 0 w 847"/>
              <a:gd name="T7" fmla="*/ 421 h 845"/>
              <a:gd name="T8" fmla="*/ 424 w 847"/>
              <a:gd name="T9" fmla="*/ 0 h 845"/>
            </a:gdLst>
            <a:ahLst/>
            <a:cxnLst>
              <a:cxn ang="0">
                <a:pos x="T0" y="T1"/>
              </a:cxn>
              <a:cxn ang="0">
                <a:pos x="T2" y="T3"/>
              </a:cxn>
              <a:cxn ang="0">
                <a:pos x="T4" y="T5"/>
              </a:cxn>
              <a:cxn ang="0">
                <a:pos x="T6" y="T7"/>
              </a:cxn>
              <a:cxn ang="0">
                <a:pos x="T8" y="T9"/>
              </a:cxn>
            </a:cxnLst>
            <a:rect l="0" t="0" r="r" b="b"/>
            <a:pathLst>
              <a:path w="847" h="845">
                <a:moveTo>
                  <a:pt x="424" y="0"/>
                </a:moveTo>
                <a:lnTo>
                  <a:pt x="847" y="421"/>
                </a:lnTo>
                <a:lnTo>
                  <a:pt x="424" y="845"/>
                </a:lnTo>
                <a:lnTo>
                  <a:pt x="0" y="421"/>
                </a:lnTo>
                <a:lnTo>
                  <a:pt x="424" y="0"/>
                </a:lnTo>
                <a:close/>
              </a:path>
            </a:pathLst>
          </a:custGeom>
          <a:gradFill flip="none" rotWithShape="1">
            <a:gsLst>
              <a:gs pos="100000">
                <a:srgbClr val="F6443B"/>
              </a:gs>
              <a:gs pos="0">
                <a:srgbClr val="F9857F"/>
              </a:gs>
            </a:gsLst>
            <a:lin ang="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97" name="Text Placeholder 2"/>
          <p:cNvSpPr txBox="1">
            <a:spLocks/>
          </p:cNvSpPr>
          <p:nvPr/>
        </p:nvSpPr>
        <p:spPr>
          <a:xfrm>
            <a:off x="1158149" y="3853847"/>
            <a:ext cx="1557522" cy="492443"/>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1">
              <a:lnSpc>
                <a:spcPct val="100000"/>
              </a:lnSpc>
              <a:spcBef>
                <a:spcPts val="0"/>
              </a:spcBef>
            </a:pPr>
            <a:r>
              <a:rPr lang="en-US" sz="1600" dirty="0" smtClean="0">
                <a:solidFill>
                  <a:srgbClr val="125680"/>
                </a:solidFill>
                <a:latin typeface="Segoe UI Semibold" panose="020B0702040204020203" pitchFamily="34" charset="0"/>
                <a:cs typeface="Segoe UI Semibold" panose="020B0702040204020203" pitchFamily="34" charset="0"/>
              </a:rPr>
              <a:t>CLIMATE</a:t>
            </a:r>
          </a:p>
          <a:p>
            <a:pPr algn="ctr" rtl="1">
              <a:lnSpc>
                <a:spcPct val="100000"/>
              </a:lnSpc>
              <a:spcBef>
                <a:spcPts val="0"/>
              </a:spcBef>
            </a:pPr>
            <a:r>
              <a:rPr lang="en-US" sz="1600" dirty="0" smtClean="0">
                <a:solidFill>
                  <a:srgbClr val="125680"/>
                </a:solidFill>
                <a:latin typeface="Segoe UI Semibold" panose="020B0702040204020203" pitchFamily="34" charset="0"/>
                <a:cs typeface="Segoe UI Semibold" panose="020B0702040204020203" pitchFamily="34" charset="0"/>
              </a:rPr>
              <a:t>CHANGE</a:t>
            </a:r>
            <a:endParaRPr lang="en-US" sz="1600" dirty="0">
              <a:solidFill>
                <a:srgbClr val="125680"/>
              </a:solidFill>
              <a:latin typeface="Segoe UI Semibold" panose="020B0702040204020203" pitchFamily="34" charset="0"/>
              <a:cs typeface="Segoe UI Semibold" panose="020B0702040204020203" pitchFamily="34" charset="0"/>
            </a:endParaRPr>
          </a:p>
        </p:txBody>
      </p:sp>
      <p:grpSp>
        <p:nvGrpSpPr>
          <p:cNvPr id="105" name="Group 104"/>
          <p:cNvGrpSpPr/>
          <p:nvPr/>
        </p:nvGrpSpPr>
        <p:grpSpPr>
          <a:xfrm>
            <a:off x="4498283" y="1567389"/>
            <a:ext cx="5783792" cy="992273"/>
            <a:chOff x="4593892" y="1549431"/>
            <a:chExt cx="5934408" cy="1018112"/>
          </a:xfrm>
        </p:grpSpPr>
        <p:sp>
          <p:nvSpPr>
            <p:cNvPr id="65" name="Text Placeholder 2"/>
            <p:cNvSpPr txBox="1">
              <a:spLocks/>
            </p:cNvSpPr>
            <p:nvPr/>
          </p:nvSpPr>
          <p:spPr>
            <a:xfrm>
              <a:off x="4593892" y="1919645"/>
              <a:ext cx="5934408" cy="647898"/>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1">
                <a:lnSpc>
                  <a:spcPts val="1700"/>
                </a:lnSpc>
                <a:spcBef>
                  <a:spcPts val="0"/>
                </a:spcBef>
              </a:pPr>
              <a:r>
                <a:rPr lang="en-US" dirty="0" smtClean="0">
                  <a:solidFill>
                    <a:srgbClr val="B0F7F4"/>
                  </a:solidFill>
                  <a:latin typeface="Segoe UI" panose="020B0502040204020203" pitchFamily="34" charset="0"/>
                  <a:cs typeface="Segoe UI" panose="020B0502040204020203" pitchFamily="34" charset="0"/>
                </a:rPr>
                <a:t>Plastic pollution, radioactive releases, and pollution from international shipping have lead to a shallowing of the uppermost layer of the ocean, loss of phytoplankton, and a reduction in evaporation. Less evaporation = less rainfall.</a:t>
              </a:r>
              <a:endParaRPr lang="en-US" dirty="0">
                <a:solidFill>
                  <a:srgbClr val="B0F7F4"/>
                </a:solidFill>
                <a:latin typeface="Segoe UI" panose="020B0502040204020203" pitchFamily="34" charset="0"/>
                <a:cs typeface="Segoe UI" panose="020B0502040204020203" pitchFamily="34" charset="0"/>
              </a:endParaRPr>
            </a:p>
          </p:txBody>
        </p:sp>
        <p:sp>
          <p:nvSpPr>
            <p:cNvPr id="102" name="Text Placeholder 2"/>
            <p:cNvSpPr txBox="1">
              <a:spLocks/>
            </p:cNvSpPr>
            <p:nvPr/>
          </p:nvSpPr>
          <p:spPr>
            <a:xfrm>
              <a:off x="4603886" y="1549431"/>
              <a:ext cx="2957209" cy="252633"/>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1">
                <a:lnSpc>
                  <a:spcPct val="100000"/>
                </a:lnSpc>
                <a:spcBef>
                  <a:spcPts val="0"/>
                </a:spcBef>
              </a:pPr>
              <a:r>
                <a:rPr lang="en-US" sz="1600" dirty="0" smtClean="0">
                  <a:solidFill>
                    <a:srgbClr val="B0F7F4"/>
                  </a:solidFill>
                  <a:latin typeface="Segoe UI Semibold" panose="020B0702040204020203" pitchFamily="34" charset="0"/>
                  <a:cs typeface="Segoe UI Semibold" panose="020B0702040204020203" pitchFamily="34" charset="0"/>
                </a:rPr>
                <a:t>DESTRUCTION OF THE OCEAN</a:t>
              </a:r>
              <a:endParaRPr lang="en-US" sz="1600" dirty="0">
                <a:solidFill>
                  <a:srgbClr val="B0F7F4"/>
                </a:solidFill>
                <a:latin typeface="Segoe UI Semibold" panose="020B0702040204020203" pitchFamily="34" charset="0"/>
                <a:cs typeface="Segoe UI Semibold" panose="020B0702040204020203" pitchFamily="34" charset="0"/>
              </a:endParaRPr>
            </a:p>
          </p:txBody>
        </p:sp>
      </p:grpSp>
      <p:grpSp>
        <p:nvGrpSpPr>
          <p:cNvPr id="106" name="Group 105"/>
          <p:cNvGrpSpPr/>
          <p:nvPr/>
        </p:nvGrpSpPr>
        <p:grpSpPr>
          <a:xfrm>
            <a:off x="4498283" y="4924232"/>
            <a:ext cx="5783792" cy="1014843"/>
            <a:chOff x="4593892" y="1549431"/>
            <a:chExt cx="5934408" cy="1041270"/>
          </a:xfrm>
        </p:grpSpPr>
        <p:sp>
          <p:nvSpPr>
            <p:cNvPr id="107" name="Text Placeholder 2"/>
            <p:cNvSpPr txBox="1">
              <a:spLocks/>
            </p:cNvSpPr>
            <p:nvPr/>
          </p:nvSpPr>
          <p:spPr>
            <a:xfrm>
              <a:off x="4593892" y="1919645"/>
              <a:ext cx="5934408" cy="671056"/>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1">
                <a:lnSpc>
                  <a:spcPts val="1700"/>
                </a:lnSpc>
                <a:spcBef>
                  <a:spcPts val="0"/>
                </a:spcBef>
              </a:pPr>
              <a:r>
                <a:rPr lang="en-US" dirty="0">
                  <a:solidFill>
                    <a:srgbClr val="B0F7F4"/>
                  </a:solidFill>
                  <a:latin typeface="Segoe UI" panose="020B0502040204020203" pitchFamily="34" charset="0"/>
                  <a:cs typeface="Segoe UI" panose="020B0502040204020203" pitchFamily="34" charset="0"/>
                </a:rPr>
                <a:t>Bacteria like Pseudomonas </a:t>
              </a:r>
              <a:r>
                <a:rPr lang="en-US" dirty="0" err="1" smtClean="0">
                  <a:solidFill>
                    <a:srgbClr val="B0F7F4"/>
                  </a:solidFill>
                  <a:latin typeface="Segoe UI" panose="020B0502040204020203" pitchFamily="34" charset="0"/>
                  <a:cs typeface="Segoe UI" panose="020B0502040204020203" pitchFamily="34" charset="0"/>
                </a:rPr>
                <a:t>syringae</a:t>
              </a:r>
              <a:r>
                <a:rPr lang="en-US" dirty="0" smtClean="0">
                  <a:solidFill>
                    <a:srgbClr val="B0F7F4"/>
                  </a:solidFill>
                  <a:latin typeface="Segoe UI" panose="020B0502040204020203" pitchFamily="34" charset="0"/>
                  <a:cs typeface="Segoe UI" panose="020B0502040204020203" pitchFamily="34" charset="0"/>
                </a:rPr>
                <a:t> are natural cloud seeds. Introducing genetically </a:t>
              </a:r>
              <a:r>
                <a:rPr lang="en-US" dirty="0">
                  <a:solidFill>
                    <a:srgbClr val="B0F7F4"/>
                  </a:solidFill>
                  <a:latin typeface="Segoe UI" panose="020B0502040204020203" pitchFamily="34" charset="0"/>
                  <a:cs typeface="Segoe UI" panose="020B0502040204020203" pitchFamily="34" charset="0"/>
                </a:rPr>
                <a:t>modified  Pseudomonas </a:t>
              </a:r>
              <a:r>
                <a:rPr lang="en-US" dirty="0" err="1" smtClean="0">
                  <a:solidFill>
                    <a:srgbClr val="B0F7F4"/>
                  </a:solidFill>
                  <a:latin typeface="Segoe UI" panose="020B0502040204020203" pitchFamily="34" charset="0"/>
                  <a:cs typeface="Segoe UI" panose="020B0502040204020203" pitchFamily="34" charset="0"/>
                </a:rPr>
                <a:t>syringae</a:t>
              </a:r>
              <a:r>
                <a:rPr lang="en-US" dirty="0" smtClean="0">
                  <a:solidFill>
                    <a:srgbClr val="B0F7F4"/>
                  </a:solidFill>
                  <a:latin typeface="Segoe UI" panose="020B0502040204020203" pitchFamily="34" charset="0"/>
                  <a:cs typeface="Segoe UI" panose="020B0502040204020203" pitchFamily="34" charset="0"/>
                </a:rPr>
                <a:t> (</a:t>
              </a:r>
              <a:r>
                <a:rPr lang="en-US" dirty="0" err="1" smtClean="0">
                  <a:solidFill>
                    <a:srgbClr val="B0F7F4"/>
                  </a:solidFill>
                  <a:latin typeface="Segoe UI" panose="020B0502040204020203" pitchFamily="34" charset="0"/>
                  <a:cs typeface="Segoe UI" panose="020B0502040204020203" pitchFamily="34" charset="0"/>
                </a:rPr>
                <a:t>SynBio</a:t>
              </a:r>
              <a:r>
                <a:rPr lang="en-US" dirty="0" smtClean="0">
                  <a:solidFill>
                    <a:srgbClr val="B0F7F4"/>
                  </a:solidFill>
                  <a:latin typeface="Segoe UI" panose="020B0502040204020203" pitchFamily="34" charset="0"/>
                  <a:cs typeface="Segoe UI" panose="020B0502040204020203" pitchFamily="34" charset="0"/>
                </a:rPr>
                <a:t> or synthetic biology) that does not produce ice and the use of industrial pesticides are killing off this natural source of rainfall.</a:t>
              </a:r>
              <a:endParaRPr lang="en-US" dirty="0">
                <a:solidFill>
                  <a:srgbClr val="B0F7F4"/>
                </a:solidFill>
                <a:latin typeface="Segoe UI" panose="020B0502040204020203" pitchFamily="34" charset="0"/>
                <a:cs typeface="Segoe UI" panose="020B0502040204020203" pitchFamily="34" charset="0"/>
              </a:endParaRPr>
            </a:p>
          </p:txBody>
        </p:sp>
        <p:sp>
          <p:nvSpPr>
            <p:cNvPr id="108" name="Text Placeholder 2"/>
            <p:cNvSpPr txBox="1">
              <a:spLocks/>
            </p:cNvSpPr>
            <p:nvPr/>
          </p:nvSpPr>
          <p:spPr>
            <a:xfrm>
              <a:off x="4603887" y="1549431"/>
              <a:ext cx="2957208" cy="252633"/>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1">
                <a:lnSpc>
                  <a:spcPct val="100000"/>
                </a:lnSpc>
                <a:spcBef>
                  <a:spcPts val="0"/>
                </a:spcBef>
              </a:pPr>
              <a:r>
                <a:rPr lang="en-US" sz="1600" dirty="0" smtClean="0">
                  <a:solidFill>
                    <a:srgbClr val="B0F7F4"/>
                  </a:solidFill>
                  <a:latin typeface="Segoe UI Semibold" panose="020B0702040204020203" pitchFamily="34" charset="0"/>
                  <a:cs typeface="Segoe UI Semibold" panose="020B0702040204020203" pitchFamily="34" charset="0"/>
                </a:rPr>
                <a:t>DESTRUCTION OF BACTERIA</a:t>
              </a:r>
              <a:endParaRPr lang="en-US" sz="1600" dirty="0">
                <a:solidFill>
                  <a:srgbClr val="B0F7F4"/>
                </a:solidFill>
                <a:latin typeface="Segoe UI Semibold" panose="020B0702040204020203" pitchFamily="34" charset="0"/>
                <a:cs typeface="Segoe UI Semibold" panose="020B0702040204020203" pitchFamily="34" charset="0"/>
              </a:endParaRPr>
            </a:p>
          </p:txBody>
        </p:sp>
      </p:grpSp>
      <p:grpSp>
        <p:nvGrpSpPr>
          <p:cNvPr id="109" name="Group 108"/>
          <p:cNvGrpSpPr/>
          <p:nvPr/>
        </p:nvGrpSpPr>
        <p:grpSpPr>
          <a:xfrm>
            <a:off x="5182614" y="3245233"/>
            <a:ext cx="5540150" cy="1232852"/>
            <a:chOff x="4593892" y="1549431"/>
            <a:chExt cx="5684421" cy="1264956"/>
          </a:xfrm>
        </p:grpSpPr>
        <p:sp>
          <p:nvSpPr>
            <p:cNvPr id="110" name="Text Placeholder 2"/>
            <p:cNvSpPr txBox="1">
              <a:spLocks/>
            </p:cNvSpPr>
            <p:nvPr/>
          </p:nvSpPr>
          <p:spPr>
            <a:xfrm>
              <a:off x="4593892" y="1919645"/>
              <a:ext cx="5684421" cy="894742"/>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1">
                <a:lnSpc>
                  <a:spcPts val="1700"/>
                </a:lnSpc>
                <a:spcBef>
                  <a:spcPts val="0"/>
                </a:spcBef>
              </a:pPr>
              <a:r>
                <a:rPr lang="en-US" dirty="0" smtClean="0">
                  <a:solidFill>
                    <a:srgbClr val="B0F7F4"/>
                  </a:solidFill>
                  <a:latin typeface="Segoe UI" panose="020B0502040204020203" pitchFamily="34" charset="0"/>
                  <a:cs typeface="Segoe UI" panose="020B0502040204020203" pitchFamily="34" charset="0"/>
                </a:rPr>
                <a:t>Clear cutting old-growth forests and removal of trees in rural areas are a serious problem. </a:t>
              </a:r>
              <a:r>
                <a:rPr lang="en-US" dirty="0" smtClean="0">
                  <a:solidFill>
                    <a:srgbClr val="B0F7F4"/>
                  </a:solidFill>
                  <a:latin typeface="Segoe UI" panose="020B0502040204020203" pitchFamily="34" charset="0"/>
                  <a:cs typeface="Segoe UI" panose="020B0502040204020203" pitchFamily="34" charset="0"/>
                </a:rPr>
                <a:t>Trees not only reduce pollution and CO2 in the atmosphere, they produce cloud seeds that create rain. Tree reduction lead to the Dust Bowl in the 1930’s and history is repeating itself.</a:t>
              </a:r>
              <a:endParaRPr lang="en-US" dirty="0">
                <a:solidFill>
                  <a:srgbClr val="B0F7F4"/>
                </a:solidFill>
                <a:latin typeface="Segoe UI" panose="020B0502040204020203" pitchFamily="34" charset="0"/>
                <a:cs typeface="Segoe UI" panose="020B0502040204020203" pitchFamily="34" charset="0"/>
              </a:endParaRPr>
            </a:p>
          </p:txBody>
        </p:sp>
        <p:sp>
          <p:nvSpPr>
            <p:cNvPr id="111" name="Text Placeholder 2"/>
            <p:cNvSpPr txBox="1">
              <a:spLocks/>
            </p:cNvSpPr>
            <p:nvPr/>
          </p:nvSpPr>
          <p:spPr>
            <a:xfrm>
              <a:off x="4603887" y="1549431"/>
              <a:ext cx="2832216" cy="252633"/>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1">
                <a:lnSpc>
                  <a:spcPct val="100000"/>
                </a:lnSpc>
                <a:spcBef>
                  <a:spcPts val="0"/>
                </a:spcBef>
              </a:pPr>
              <a:r>
                <a:rPr lang="en-US" sz="1600" dirty="0" smtClean="0">
                  <a:solidFill>
                    <a:srgbClr val="B0F7F4"/>
                  </a:solidFill>
                  <a:latin typeface="Segoe UI Semibold" panose="020B0702040204020203" pitchFamily="34" charset="0"/>
                  <a:cs typeface="Segoe UI Semibold" panose="020B0702040204020203" pitchFamily="34" charset="0"/>
                </a:rPr>
                <a:t>DESTRUCTION OF FORESTS</a:t>
              </a:r>
              <a:endParaRPr lang="en-US" sz="1600" dirty="0">
                <a:solidFill>
                  <a:srgbClr val="B0F7F4"/>
                </a:solidFill>
                <a:latin typeface="Segoe UI Semibold" panose="020B0702040204020203" pitchFamily="34" charset="0"/>
                <a:cs typeface="Segoe UI Semibold" panose="020B0702040204020203" pitchFamily="34" charset="0"/>
              </a:endParaRPr>
            </a:p>
          </p:txBody>
        </p:sp>
      </p:grpSp>
      <p:sp>
        <p:nvSpPr>
          <p:cNvPr id="112" name="Freeform 8"/>
          <p:cNvSpPr>
            <a:spLocks/>
          </p:cNvSpPr>
          <p:nvPr/>
        </p:nvSpPr>
        <p:spPr bwMode="auto">
          <a:xfrm>
            <a:off x="207635" y="5908050"/>
            <a:ext cx="1173064" cy="582496"/>
          </a:xfrm>
          <a:custGeom>
            <a:avLst/>
            <a:gdLst>
              <a:gd name="T0" fmla="*/ 0 w 872"/>
              <a:gd name="T1" fmla="*/ 433 h 433"/>
              <a:gd name="T2" fmla="*/ 872 w 872"/>
              <a:gd name="T3" fmla="*/ 433 h 433"/>
              <a:gd name="T4" fmla="*/ 440 w 872"/>
              <a:gd name="T5" fmla="*/ 0 h 433"/>
              <a:gd name="T6" fmla="*/ 0 w 872"/>
              <a:gd name="T7" fmla="*/ 433 h 433"/>
            </a:gdLst>
            <a:ahLst/>
            <a:cxnLst>
              <a:cxn ang="0">
                <a:pos x="T0" y="T1"/>
              </a:cxn>
              <a:cxn ang="0">
                <a:pos x="T2" y="T3"/>
              </a:cxn>
              <a:cxn ang="0">
                <a:pos x="T4" y="T5"/>
              </a:cxn>
              <a:cxn ang="0">
                <a:pos x="T6" y="T7"/>
              </a:cxn>
            </a:cxnLst>
            <a:rect l="0" t="0" r="r" b="b"/>
            <a:pathLst>
              <a:path w="872" h="433">
                <a:moveTo>
                  <a:pt x="0" y="433"/>
                </a:moveTo>
                <a:lnTo>
                  <a:pt x="872" y="433"/>
                </a:lnTo>
                <a:lnTo>
                  <a:pt x="440" y="0"/>
                </a:lnTo>
                <a:lnTo>
                  <a:pt x="0" y="433"/>
                </a:lnTo>
                <a:close/>
              </a:path>
            </a:pathLst>
          </a:custGeom>
          <a:gradFill flip="none" rotWithShape="1">
            <a:gsLst>
              <a:gs pos="43000">
                <a:srgbClr val="09192F">
                  <a:alpha val="73000"/>
                </a:srgbClr>
              </a:gs>
              <a:gs pos="100000">
                <a:srgbClr val="125680"/>
              </a:gs>
              <a:gs pos="0">
                <a:srgbClr val="070C1E"/>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19"/>
          <p:cNvSpPr>
            <a:spLocks/>
          </p:cNvSpPr>
          <p:nvPr/>
        </p:nvSpPr>
        <p:spPr bwMode="auto">
          <a:xfrm>
            <a:off x="748869" y="5637653"/>
            <a:ext cx="1717892" cy="852893"/>
          </a:xfrm>
          <a:custGeom>
            <a:avLst/>
            <a:gdLst>
              <a:gd name="T0" fmla="*/ 0 w 1277"/>
              <a:gd name="T1" fmla="*/ 634 h 634"/>
              <a:gd name="T2" fmla="*/ 1277 w 1277"/>
              <a:gd name="T3" fmla="*/ 634 h 634"/>
              <a:gd name="T4" fmla="*/ 641 w 1277"/>
              <a:gd name="T5" fmla="*/ 0 h 634"/>
              <a:gd name="T6" fmla="*/ 0 w 1277"/>
              <a:gd name="T7" fmla="*/ 634 h 634"/>
            </a:gdLst>
            <a:ahLst/>
            <a:cxnLst>
              <a:cxn ang="0">
                <a:pos x="T0" y="T1"/>
              </a:cxn>
              <a:cxn ang="0">
                <a:pos x="T2" y="T3"/>
              </a:cxn>
              <a:cxn ang="0">
                <a:pos x="T4" y="T5"/>
              </a:cxn>
              <a:cxn ang="0">
                <a:pos x="T6" y="T7"/>
              </a:cxn>
            </a:cxnLst>
            <a:rect l="0" t="0" r="r" b="b"/>
            <a:pathLst>
              <a:path w="1277" h="634">
                <a:moveTo>
                  <a:pt x="0" y="634"/>
                </a:moveTo>
                <a:lnTo>
                  <a:pt x="1277" y="634"/>
                </a:lnTo>
                <a:lnTo>
                  <a:pt x="641" y="0"/>
                </a:lnTo>
                <a:lnTo>
                  <a:pt x="0" y="634"/>
                </a:lnTo>
                <a:close/>
              </a:path>
            </a:pathLst>
          </a:custGeom>
          <a:gradFill>
            <a:gsLst>
              <a:gs pos="100000">
                <a:srgbClr val="B0F7F4"/>
              </a:gs>
              <a:gs pos="0">
                <a:schemeClr val="bg1"/>
              </a:gs>
            </a:gsLst>
            <a:lin ang="54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15"/>
          <p:cNvSpPr>
            <a:spLocks/>
          </p:cNvSpPr>
          <p:nvPr/>
        </p:nvSpPr>
        <p:spPr bwMode="auto">
          <a:xfrm>
            <a:off x="1946275" y="6325079"/>
            <a:ext cx="333624" cy="165467"/>
          </a:xfrm>
          <a:custGeom>
            <a:avLst/>
            <a:gdLst>
              <a:gd name="T0" fmla="*/ 0 w 248"/>
              <a:gd name="T1" fmla="*/ 123 h 123"/>
              <a:gd name="T2" fmla="*/ 248 w 248"/>
              <a:gd name="T3" fmla="*/ 123 h 123"/>
              <a:gd name="T4" fmla="*/ 125 w 248"/>
              <a:gd name="T5" fmla="*/ 0 h 123"/>
              <a:gd name="T6" fmla="*/ 0 w 248"/>
              <a:gd name="T7" fmla="*/ 123 h 123"/>
            </a:gdLst>
            <a:ahLst/>
            <a:cxnLst>
              <a:cxn ang="0">
                <a:pos x="T0" y="T1"/>
              </a:cxn>
              <a:cxn ang="0">
                <a:pos x="T2" y="T3"/>
              </a:cxn>
              <a:cxn ang="0">
                <a:pos x="T4" y="T5"/>
              </a:cxn>
              <a:cxn ang="0">
                <a:pos x="T6" y="T7"/>
              </a:cxn>
            </a:cxnLst>
            <a:rect l="0" t="0" r="r" b="b"/>
            <a:pathLst>
              <a:path w="248" h="123">
                <a:moveTo>
                  <a:pt x="0" y="123"/>
                </a:moveTo>
                <a:lnTo>
                  <a:pt x="248" y="123"/>
                </a:lnTo>
                <a:lnTo>
                  <a:pt x="125" y="0"/>
                </a:lnTo>
                <a:lnTo>
                  <a:pt x="0" y="123"/>
                </a:lnTo>
                <a:close/>
              </a:path>
            </a:pathLst>
          </a:custGeom>
          <a:solidFill>
            <a:srgbClr val="0C1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extBox 1"/>
          <p:cNvSpPr txBox="1"/>
          <p:nvPr/>
        </p:nvSpPr>
        <p:spPr>
          <a:xfrm>
            <a:off x="3364523" y="1813610"/>
            <a:ext cx="450414" cy="369332"/>
          </a:xfrm>
          <a:prstGeom prst="rect">
            <a:avLst/>
          </a:prstGeom>
          <a:noFill/>
        </p:spPr>
        <p:txBody>
          <a:bodyPr wrap="square" rtlCol="0">
            <a:spAutoFit/>
          </a:bodyPr>
          <a:lstStyle/>
          <a:p>
            <a:endParaRPr lang="en-US"/>
          </a:p>
        </p:txBody>
      </p:sp>
      <p:pic>
        <p:nvPicPr>
          <p:cNvPr id="1026" name="Picture 2" descr="E:\CV News\CONTENT\Geoengineering and Breaking the Water Cycle\Powerpoint\icons\tin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3383514" y="1766852"/>
            <a:ext cx="414339" cy="59585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CV News\CONTENT\Geoengineering and Breaking the Water Cycle\Powerpoint\icons\tre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3643" y="3480206"/>
            <a:ext cx="368032" cy="4907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E:\CV News\CONTENT\Geoengineering and Breaking the Water Cycle\Powerpoint\icons\fir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8789" y="2822858"/>
            <a:ext cx="714971" cy="9532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E:\CV News\LOGO\FontAwesome PNG\White\bold\bu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39839" y="5151695"/>
            <a:ext cx="516317" cy="5163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CV News\CONTENT\Geoengineering and Breaking the Water Cycle\Water-Cycle-Art2A.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3085" y="2819091"/>
            <a:ext cx="3542858" cy="1812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5832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47700" b="22989"/>
          <a:stretch/>
        </p:blipFill>
        <p:spPr>
          <a:xfrm>
            <a:off x="-1" y="4476289"/>
            <a:ext cx="12188891" cy="2381711"/>
          </a:xfrm>
          <a:prstGeom prst="rect">
            <a:avLst/>
          </a:prstGeom>
        </p:spPr>
      </p:pic>
      <p:sp>
        <p:nvSpPr>
          <p:cNvPr id="35" name="Rectangle 34"/>
          <p:cNvSpPr/>
          <p:nvPr/>
        </p:nvSpPr>
        <p:spPr>
          <a:xfrm>
            <a:off x="0" y="4473574"/>
            <a:ext cx="12192000" cy="2384426"/>
          </a:xfrm>
          <a:prstGeom prst="rect">
            <a:avLst/>
          </a:prstGeom>
          <a:gradFill flip="none" rotWithShape="1">
            <a:gsLst>
              <a:gs pos="36000">
                <a:srgbClr val="09192F">
                  <a:alpha val="72000"/>
                </a:srgbClr>
              </a:gs>
              <a:gs pos="100000">
                <a:srgbClr val="125680">
                  <a:alpha val="64000"/>
                </a:srgbClr>
              </a:gs>
              <a:gs pos="0">
                <a:srgbClr val="070C1E"/>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 name="Rectangle 5"/>
          <p:cNvSpPr>
            <a:spLocks noChangeArrowheads="1"/>
          </p:cNvSpPr>
          <p:nvPr/>
        </p:nvSpPr>
        <p:spPr bwMode="auto">
          <a:xfrm>
            <a:off x="0" y="0"/>
            <a:ext cx="12188891" cy="4473574"/>
          </a:xfrm>
          <a:prstGeom prst="rect">
            <a:avLst/>
          </a:prstGeom>
          <a:gradFill flip="none" rotWithShape="1">
            <a:gsLst>
              <a:gs pos="36000">
                <a:srgbClr val="09192F"/>
              </a:gs>
              <a:gs pos="100000">
                <a:srgbClr val="125680"/>
              </a:gs>
              <a:gs pos="0">
                <a:srgbClr val="070C1E"/>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6" name="TextBox 35"/>
          <p:cNvSpPr txBox="1"/>
          <p:nvPr/>
        </p:nvSpPr>
        <p:spPr>
          <a:xfrm>
            <a:off x="826809" y="589490"/>
            <a:ext cx="5111720" cy="615553"/>
          </a:xfrm>
          <a:prstGeom prst="rect">
            <a:avLst/>
          </a:prstGeom>
          <a:noFill/>
        </p:spPr>
        <p:txBody>
          <a:bodyPr wrap="none" lIns="0" tIns="0" rIns="0" bIns="0" rtlCol="0" anchor="ctr">
            <a:spAutoFit/>
          </a:bodyPr>
          <a:lstStyle/>
          <a:p>
            <a:r>
              <a:rPr lang="cy-GB" sz="4000" dirty="0" smtClean="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DESTROY THE OCEAN</a:t>
            </a:r>
            <a:endParaRPr lang="en-US" sz="4000" dirty="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endParaRPr>
          </a:p>
        </p:txBody>
      </p:sp>
      <p:grpSp>
        <p:nvGrpSpPr>
          <p:cNvPr id="40" name="Group 39"/>
          <p:cNvGrpSpPr/>
          <p:nvPr/>
        </p:nvGrpSpPr>
        <p:grpSpPr>
          <a:xfrm>
            <a:off x="1038361" y="5269154"/>
            <a:ext cx="793266" cy="793266"/>
            <a:chOff x="1038361" y="5034396"/>
            <a:chExt cx="1021462" cy="1021462"/>
          </a:xfrm>
        </p:grpSpPr>
        <p:sp>
          <p:nvSpPr>
            <p:cNvPr id="37" name="Rectangle 36"/>
            <p:cNvSpPr/>
            <p:nvPr/>
          </p:nvSpPr>
          <p:spPr>
            <a:xfrm rot="2700000">
              <a:off x="1038361" y="5034396"/>
              <a:ext cx="1021462" cy="1021462"/>
            </a:xfrm>
            <a:prstGeom prst="rect">
              <a:avLst/>
            </a:prstGeom>
            <a:gradFill>
              <a:gsLst>
                <a:gs pos="100000">
                  <a:srgbClr val="B0F7F4"/>
                </a:gs>
                <a:gs pos="0">
                  <a:schemeClr val="bg1"/>
                </a:gs>
              </a:gsLst>
              <a:lin ang="5400000" scaled="1"/>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38" name="Rectangle 37"/>
            <p:cNvSpPr/>
            <p:nvPr/>
          </p:nvSpPr>
          <p:spPr>
            <a:xfrm rot="2700000">
              <a:off x="1157704" y="5153739"/>
              <a:ext cx="782776" cy="782776"/>
            </a:xfrm>
            <a:prstGeom prst="rect">
              <a:avLst/>
            </a:prstGeom>
            <a:gradFill flip="none" rotWithShape="1">
              <a:gsLst>
                <a:gs pos="100000">
                  <a:srgbClr val="B0F7F4"/>
                </a:gs>
                <a:gs pos="0">
                  <a:schemeClr val="bg1"/>
                </a:gs>
              </a:gsLst>
              <a:lin ang="13500000" scaled="1"/>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39" name="Freeform 2972"/>
            <p:cNvSpPr>
              <a:spLocks noEditPoints="1"/>
            </p:cNvSpPr>
            <p:nvPr/>
          </p:nvSpPr>
          <p:spPr bwMode="auto">
            <a:xfrm>
              <a:off x="1336895" y="5345971"/>
              <a:ext cx="424394" cy="398312"/>
            </a:xfrm>
            <a:custGeom>
              <a:avLst/>
              <a:gdLst>
                <a:gd name="T0" fmla="*/ 373 w 719"/>
                <a:gd name="T1" fmla="*/ 471 h 671"/>
                <a:gd name="T2" fmla="*/ 314 w 719"/>
                <a:gd name="T3" fmla="*/ 424 h 671"/>
                <a:gd name="T4" fmla="*/ 241 w 719"/>
                <a:gd name="T5" fmla="*/ 344 h 671"/>
                <a:gd name="T6" fmla="*/ 206 w 719"/>
                <a:gd name="T7" fmla="*/ 281 h 671"/>
                <a:gd name="T8" fmla="*/ 204 w 719"/>
                <a:gd name="T9" fmla="*/ 244 h 671"/>
                <a:gd name="T10" fmla="*/ 215 w 719"/>
                <a:gd name="T11" fmla="*/ 206 h 671"/>
                <a:gd name="T12" fmla="*/ 237 w 719"/>
                <a:gd name="T13" fmla="*/ 177 h 671"/>
                <a:gd name="T14" fmla="*/ 267 w 719"/>
                <a:gd name="T15" fmla="*/ 161 h 671"/>
                <a:gd name="T16" fmla="*/ 303 w 719"/>
                <a:gd name="T17" fmla="*/ 158 h 671"/>
                <a:gd name="T18" fmla="*/ 348 w 719"/>
                <a:gd name="T19" fmla="*/ 182 h 671"/>
                <a:gd name="T20" fmla="*/ 372 w 719"/>
                <a:gd name="T21" fmla="*/ 215 h 671"/>
                <a:gd name="T22" fmla="*/ 387 w 719"/>
                <a:gd name="T23" fmla="*/ 200 h 671"/>
                <a:gd name="T24" fmla="*/ 424 w 719"/>
                <a:gd name="T25" fmla="*/ 166 h 671"/>
                <a:gd name="T26" fmla="*/ 467 w 719"/>
                <a:gd name="T27" fmla="*/ 158 h 671"/>
                <a:gd name="T28" fmla="*/ 499 w 719"/>
                <a:gd name="T29" fmla="*/ 168 h 671"/>
                <a:gd name="T30" fmla="*/ 525 w 719"/>
                <a:gd name="T31" fmla="*/ 191 h 671"/>
                <a:gd name="T32" fmla="*/ 543 w 719"/>
                <a:gd name="T33" fmla="*/ 224 h 671"/>
                <a:gd name="T34" fmla="*/ 546 w 719"/>
                <a:gd name="T35" fmla="*/ 264 h 671"/>
                <a:gd name="T36" fmla="*/ 532 w 719"/>
                <a:gd name="T37" fmla="*/ 308 h 671"/>
                <a:gd name="T38" fmla="*/ 481 w 719"/>
                <a:gd name="T39" fmla="*/ 378 h 671"/>
                <a:gd name="T40" fmla="*/ 388 w 719"/>
                <a:gd name="T41" fmla="*/ 463 h 671"/>
                <a:gd name="T42" fmla="*/ 342 w 719"/>
                <a:gd name="T43" fmla="*/ 0 h 671"/>
                <a:gd name="T44" fmla="*/ 270 w 719"/>
                <a:gd name="T45" fmla="*/ 10 h 671"/>
                <a:gd name="T46" fmla="*/ 204 w 719"/>
                <a:gd name="T47" fmla="*/ 30 h 671"/>
                <a:gd name="T48" fmla="*/ 144 w 719"/>
                <a:gd name="T49" fmla="*/ 60 h 671"/>
                <a:gd name="T50" fmla="*/ 94 w 719"/>
                <a:gd name="T51" fmla="*/ 98 h 671"/>
                <a:gd name="T52" fmla="*/ 53 w 719"/>
                <a:gd name="T53" fmla="*/ 143 h 671"/>
                <a:gd name="T54" fmla="*/ 22 w 719"/>
                <a:gd name="T55" fmla="*/ 194 h 671"/>
                <a:gd name="T56" fmla="*/ 5 w 719"/>
                <a:gd name="T57" fmla="*/ 251 h 671"/>
                <a:gd name="T58" fmla="*/ 0 w 719"/>
                <a:gd name="T59" fmla="*/ 311 h 671"/>
                <a:gd name="T60" fmla="*/ 11 w 719"/>
                <a:gd name="T61" fmla="*/ 367 h 671"/>
                <a:gd name="T62" fmla="*/ 34 w 719"/>
                <a:gd name="T63" fmla="*/ 420 h 671"/>
                <a:gd name="T64" fmla="*/ 68 w 719"/>
                <a:gd name="T65" fmla="*/ 469 h 671"/>
                <a:gd name="T66" fmla="*/ 25 w 719"/>
                <a:gd name="T67" fmla="*/ 653 h 671"/>
                <a:gd name="T68" fmla="*/ 28 w 719"/>
                <a:gd name="T69" fmla="*/ 667 h 671"/>
                <a:gd name="T70" fmla="*/ 42 w 719"/>
                <a:gd name="T71" fmla="*/ 670 h 671"/>
                <a:gd name="T72" fmla="*/ 329 w 719"/>
                <a:gd name="T73" fmla="*/ 590 h 671"/>
                <a:gd name="T74" fmla="*/ 414 w 719"/>
                <a:gd name="T75" fmla="*/ 588 h 671"/>
                <a:gd name="T76" fmla="*/ 483 w 719"/>
                <a:gd name="T77" fmla="*/ 574 h 671"/>
                <a:gd name="T78" fmla="*/ 546 w 719"/>
                <a:gd name="T79" fmla="*/ 549 h 671"/>
                <a:gd name="T80" fmla="*/ 601 w 719"/>
                <a:gd name="T81" fmla="*/ 514 h 671"/>
                <a:gd name="T82" fmla="*/ 648 w 719"/>
                <a:gd name="T83" fmla="*/ 472 h 671"/>
                <a:gd name="T84" fmla="*/ 683 w 719"/>
                <a:gd name="T85" fmla="*/ 424 h 671"/>
                <a:gd name="T86" fmla="*/ 708 w 719"/>
                <a:gd name="T87" fmla="*/ 369 h 671"/>
                <a:gd name="T88" fmla="*/ 719 w 719"/>
                <a:gd name="T89" fmla="*/ 311 h 671"/>
                <a:gd name="T90" fmla="*/ 715 w 719"/>
                <a:gd name="T91" fmla="*/ 251 h 671"/>
                <a:gd name="T92" fmla="*/ 698 w 719"/>
                <a:gd name="T93" fmla="*/ 194 h 671"/>
                <a:gd name="T94" fmla="*/ 667 w 719"/>
                <a:gd name="T95" fmla="*/ 143 h 671"/>
                <a:gd name="T96" fmla="*/ 626 w 719"/>
                <a:gd name="T97" fmla="*/ 98 h 671"/>
                <a:gd name="T98" fmla="*/ 575 w 719"/>
                <a:gd name="T99" fmla="*/ 60 h 671"/>
                <a:gd name="T100" fmla="*/ 516 w 719"/>
                <a:gd name="T101" fmla="*/ 30 h 671"/>
                <a:gd name="T102" fmla="*/ 450 w 719"/>
                <a:gd name="T103" fmla="*/ 10 h 671"/>
                <a:gd name="T104" fmla="*/ 379 w 719"/>
                <a:gd name="T105" fmla="*/ 1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19" h="671">
                  <a:moveTo>
                    <a:pt x="379" y="470"/>
                  </a:moveTo>
                  <a:lnTo>
                    <a:pt x="376" y="471"/>
                  </a:lnTo>
                  <a:lnTo>
                    <a:pt x="375" y="471"/>
                  </a:lnTo>
                  <a:lnTo>
                    <a:pt x="373" y="471"/>
                  </a:lnTo>
                  <a:lnTo>
                    <a:pt x="372" y="470"/>
                  </a:lnTo>
                  <a:lnTo>
                    <a:pt x="362" y="463"/>
                  </a:lnTo>
                  <a:lnTo>
                    <a:pt x="342" y="447"/>
                  </a:lnTo>
                  <a:lnTo>
                    <a:pt x="314" y="424"/>
                  </a:lnTo>
                  <a:lnTo>
                    <a:pt x="285" y="395"/>
                  </a:lnTo>
                  <a:lnTo>
                    <a:pt x="269" y="378"/>
                  </a:lnTo>
                  <a:lnTo>
                    <a:pt x="254" y="362"/>
                  </a:lnTo>
                  <a:lnTo>
                    <a:pt x="241" y="344"/>
                  </a:lnTo>
                  <a:lnTo>
                    <a:pt x="228" y="326"/>
                  </a:lnTo>
                  <a:lnTo>
                    <a:pt x="218" y="308"/>
                  </a:lnTo>
                  <a:lnTo>
                    <a:pt x="210" y="290"/>
                  </a:lnTo>
                  <a:lnTo>
                    <a:pt x="206" y="281"/>
                  </a:lnTo>
                  <a:lnTo>
                    <a:pt x="205" y="273"/>
                  </a:lnTo>
                  <a:lnTo>
                    <a:pt x="204" y="264"/>
                  </a:lnTo>
                  <a:lnTo>
                    <a:pt x="203" y="255"/>
                  </a:lnTo>
                  <a:lnTo>
                    <a:pt x="204" y="244"/>
                  </a:lnTo>
                  <a:lnTo>
                    <a:pt x="205" y="233"/>
                  </a:lnTo>
                  <a:lnTo>
                    <a:pt x="207" y="224"/>
                  </a:lnTo>
                  <a:lnTo>
                    <a:pt x="211" y="214"/>
                  </a:lnTo>
                  <a:lnTo>
                    <a:pt x="215" y="206"/>
                  </a:lnTo>
                  <a:lnTo>
                    <a:pt x="219" y="198"/>
                  </a:lnTo>
                  <a:lnTo>
                    <a:pt x="225" y="191"/>
                  </a:lnTo>
                  <a:lnTo>
                    <a:pt x="231" y="183"/>
                  </a:lnTo>
                  <a:lnTo>
                    <a:pt x="237" y="177"/>
                  </a:lnTo>
                  <a:lnTo>
                    <a:pt x="244" y="173"/>
                  </a:lnTo>
                  <a:lnTo>
                    <a:pt x="251" y="168"/>
                  </a:lnTo>
                  <a:lnTo>
                    <a:pt x="259" y="164"/>
                  </a:lnTo>
                  <a:lnTo>
                    <a:pt x="267" y="161"/>
                  </a:lnTo>
                  <a:lnTo>
                    <a:pt x="275" y="160"/>
                  </a:lnTo>
                  <a:lnTo>
                    <a:pt x="282" y="158"/>
                  </a:lnTo>
                  <a:lnTo>
                    <a:pt x="291" y="157"/>
                  </a:lnTo>
                  <a:lnTo>
                    <a:pt x="303" y="158"/>
                  </a:lnTo>
                  <a:lnTo>
                    <a:pt x="314" y="161"/>
                  </a:lnTo>
                  <a:lnTo>
                    <a:pt x="326" y="166"/>
                  </a:lnTo>
                  <a:lnTo>
                    <a:pt x="337" y="173"/>
                  </a:lnTo>
                  <a:lnTo>
                    <a:pt x="348" y="182"/>
                  </a:lnTo>
                  <a:lnTo>
                    <a:pt x="359" y="193"/>
                  </a:lnTo>
                  <a:lnTo>
                    <a:pt x="363" y="200"/>
                  </a:lnTo>
                  <a:lnTo>
                    <a:pt x="367" y="207"/>
                  </a:lnTo>
                  <a:lnTo>
                    <a:pt x="372" y="215"/>
                  </a:lnTo>
                  <a:lnTo>
                    <a:pt x="375" y="224"/>
                  </a:lnTo>
                  <a:lnTo>
                    <a:pt x="379" y="215"/>
                  </a:lnTo>
                  <a:lnTo>
                    <a:pt x="382" y="207"/>
                  </a:lnTo>
                  <a:lnTo>
                    <a:pt x="387" y="200"/>
                  </a:lnTo>
                  <a:lnTo>
                    <a:pt x="392" y="193"/>
                  </a:lnTo>
                  <a:lnTo>
                    <a:pt x="401" y="182"/>
                  </a:lnTo>
                  <a:lnTo>
                    <a:pt x="412" y="173"/>
                  </a:lnTo>
                  <a:lnTo>
                    <a:pt x="424" y="166"/>
                  </a:lnTo>
                  <a:lnTo>
                    <a:pt x="436" y="161"/>
                  </a:lnTo>
                  <a:lnTo>
                    <a:pt x="448" y="158"/>
                  </a:lnTo>
                  <a:lnTo>
                    <a:pt x="458" y="157"/>
                  </a:lnTo>
                  <a:lnTo>
                    <a:pt x="467" y="158"/>
                  </a:lnTo>
                  <a:lnTo>
                    <a:pt x="475" y="160"/>
                  </a:lnTo>
                  <a:lnTo>
                    <a:pt x="483" y="161"/>
                  </a:lnTo>
                  <a:lnTo>
                    <a:pt x="491" y="164"/>
                  </a:lnTo>
                  <a:lnTo>
                    <a:pt x="499" y="168"/>
                  </a:lnTo>
                  <a:lnTo>
                    <a:pt x="506" y="173"/>
                  </a:lnTo>
                  <a:lnTo>
                    <a:pt x="513" y="177"/>
                  </a:lnTo>
                  <a:lnTo>
                    <a:pt x="519" y="183"/>
                  </a:lnTo>
                  <a:lnTo>
                    <a:pt x="525" y="191"/>
                  </a:lnTo>
                  <a:lnTo>
                    <a:pt x="531" y="198"/>
                  </a:lnTo>
                  <a:lnTo>
                    <a:pt x="536" y="206"/>
                  </a:lnTo>
                  <a:lnTo>
                    <a:pt x="539" y="214"/>
                  </a:lnTo>
                  <a:lnTo>
                    <a:pt x="543" y="224"/>
                  </a:lnTo>
                  <a:lnTo>
                    <a:pt x="545" y="233"/>
                  </a:lnTo>
                  <a:lnTo>
                    <a:pt x="546" y="244"/>
                  </a:lnTo>
                  <a:lnTo>
                    <a:pt x="546" y="255"/>
                  </a:lnTo>
                  <a:lnTo>
                    <a:pt x="546" y="264"/>
                  </a:lnTo>
                  <a:lnTo>
                    <a:pt x="545" y="273"/>
                  </a:lnTo>
                  <a:lnTo>
                    <a:pt x="543" y="281"/>
                  </a:lnTo>
                  <a:lnTo>
                    <a:pt x="541" y="290"/>
                  </a:lnTo>
                  <a:lnTo>
                    <a:pt x="532" y="308"/>
                  </a:lnTo>
                  <a:lnTo>
                    <a:pt x="521" y="326"/>
                  </a:lnTo>
                  <a:lnTo>
                    <a:pt x="510" y="344"/>
                  </a:lnTo>
                  <a:lnTo>
                    <a:pt x="495" y="362"/>
                  </a:lnTo>
                  <a:lnTo>
                    <a:pt x="481" y="378"/>
                  </a:lnTo>
                  <a:lnTo>
                    <a:pt x="466" y="395"/>
                  </a:lnTo>
                  <a:lnTo>
                    <a:pt x="435" y="424"/>
                  </a:lnTo>
                  <a:lnTo>
                    <a:pt x="407" y="447"/>
                  </a:lnTo>
                  <a:lnTo>
                    <a:pt x="388" y="463"/>
                  </a:lnTo>
                  <a:lnTo>
                    <a:pt x="379" y="470"/>
                  </a:lnTo>
                  <a:lnTo>
                    <a:pt x="379" y="470"/>
                  </a:lnTo>
                  <a:close/>
                  <a:moveTo>
                    <a:pt x="360" y="0"/>
                  </a:moveTo>
                  <a:lnTo>
                    <a:pt x="342" y="0"/>
                  </a:lnTo>
                  <a:lnTo>
                    <a:pt x="323" y="1"/>
                  </a:lnTo>
                  <a:lnTo>
                    <a:pt x="305" y="4"/>
                  </a:lnTo>
                  <a:lnTo>
                    <a:pt x="287" y="6"/>
                  </a:lnTo>
                  <a:lnTo>
                    <a:pt x="270" y="10"/>
                  </a:lnTo>
                  <a:lnTo>
                    <a:pt x="253" y="13"/>
                  </a:lnTo>
                  <a:lnTo>
                    <a:pt x="236" y="18"/>
                  </a:lnTo>
                  <a:lnTo>
                    <a:pt x="221" y="24"/>
                  </a:lnTo>
                  <a:lnTo>
                    <a:pt x="204" y="30"/>
                  </a:lnTo>
                  <a:lnTo>
                    <a:pt x="188" y="36"/>
                  </a:lnTo>
                  <a:lnTo>
                    <a:pt x="174" y="43"/>
                  </a:lnTo>
                  <a:lnTo>
                    <a:pt x="159" y="51"/>
                  </a:lnTo>
                  <a:lnTo>
                    <a:pt x="144" y="60"/>
                  </a:lnTo>
                  <a:lnTo>
                    <a:pt x="131" y="68"/>
                  </a:lnTo>
                  <a:lnTo>
                    <a:pt x="118" y="78"/>
                  </a:lnTo>
                  <a:lnTo>
                    <a:pt x="106" y="87"/>
                  </a:lnTo>
                  <a:lnTo>
                    <a:pt x="94" y="98"/>
                  </a:lnTo>
                  <a:lnTo>
                    <a:pt x="83" y="108"/>
                  </a:lnTo>
                  <a:lnTo>
                    <a:pt x="72" y="119"/>
                  </a:lnTo>
                  <a:lnTo>
                    <a:pt x="62" y="131"/>
                  </a:lnTo>
                  <a:lnTo>
                    <a:pt x="53" y="143"/>
                  </a:lnTo>
                  <a:lnTo>
                    <a:pt x="44" y="155"/>
                  </a:lnTo>
                  <a:lnTo>
                    <a:pt x="36" y="168"/>
                  </a:lnTo>
                  <a:lnTo>
                    <a:pt x="29" y="181"/>
                  </a:lnTo>
                  <a:lnTo>
                    <a:pt x="22" y="194"/>
                  </a:lnTo>
                  <a:lnTo>
                    <a:pt x="17" y="208"/>
                  </a:lnTo>
                  <a:lnTo>
                    <a:pt x="12" y="223"/>
                  </a:lnTo>
                  <a:lnTo>
                    <a:pt x="8" y="237"/>
                  </a:lnTo>
                  <a:lnTo>
                    <a:pt x="5" y="251"/>
                  </a:lnTo>
                  <a:lnTo>
                    <a:pt x="3" y="265"/>
                  </a:lnTo>
                  <a:lnTo>
                    <a:pt x="0" y="281"/>
                  </a:lnTo>
                  <a:lnTo>
                    <a:pt x="0" y="296"/>
                  </a:lnTo>
                  <a:lnTo>
                    <a:pt x="0" y="311"/>
                  </a:lnTo>
                  <a:lnTo>
                    <a:pt x="2" y="325"/>
                  </a:lnTo>
                  <a:lnTo>
                    <a:pt x="4" y="339"/>
                  </a:lnTo>
                  <a:lnTo>
                    <a:pt x="8" y="352"/>
                  </a:lnTo>
                  <a:lnTo>
                    <a:pt x="11" y="367"/>
                  </a:lnTo>
                  <a:lnTo>
                    <a:pt x="15" y="381"/>
                  </a:lnTo>
                  <a:lnTo>
                    <a:pt x="21" y="394"/>
                  </a:lnTo>
                  <a:lnTo>
                    <a:pt x="27" y="407"/>
                  </a:lnTo>
                  <a:lnTo>
                    <a:pt x="34" y="420"/>
                  </a:lnTo>
                  <a:lnTo>
                    <a:pt x="41" y="432"/>
                  </a:lnTo>
                  <a:lnTo>
                    <a:pt x="49" y="445"/>
                  </a:lnTo>
                  <a:lnTo>
                    <a:pt x="59" y="457"/>
                  </a:lnTo>
                  <a:lnTo>
                    <a:pt x="68" y="469"/>
                  </a:lnTo>
                  <a:lnTo>
                    <a:pt x="79" y="480"/>
                  </a:lnTo>
                  <a:lnTo>
                    <a:pt x="90" y="490"/>
                  </a:lnTo>
                  <a:lnTo>
                    <a:pt x="102" y="501"/>
                  </a:lnTo>
                  <a:lnTo>
                    <a:pt x="25" y="653"/>
                  </a:lnTo>
                  <a:lnTo>
                    <a:pt x="24" y="657"/>
                  </a:lnTo>
                  <a:lnTo>
                    <a:pt x="24" y="662"/>
                  </a:lnTo>
                  <a:lnTo>
                    <a:pt x="25" y="665"/>
                  </a:lnTo>
                  <a:lnTo>
                    <a:pt x="28" y="667"/>
                  </a:lnTo>
                  <a:lnTo>
                    <a:pt x="31" y="670"/>
                  </a:lnTo>
                  <a:lnTo>
                    <a:pt x="36" y="671"/>
                  </a:lnTo>
                  <a:lnTo>
                    <a:pt x="39" y="671"/>
                  </a:lnTo>
                  <a:lnTo>
                    <a:pt x="42" y="670"/>
                  </a:lnTo>
                  <a:lnTo>
                    <a:pt x="240" y="574"/>
                  </a:lnTo>
                  <a:lnTo>
                    <a:pt x="268" y="582"/>
                  </a:lnTo>
                  <a:lnTo>
                    <a:pt x="299" y="587"/>
                  </a:lnTo>
                  <a:lnTo>
                    <a:pt x="329" y="590"/>
                  </a:lnTo>
                  <a:lnTo>
                    <a:pt x="360" y="591"/>
                  </a:lnTo>
                  <a:lnTo>
                    <a:pt x="379" y="590"/>
                  </a:lnTo>
                  <a:lnTo>
                    <a:pt x="397" y="590"/>
                  </a:lnTo>
                  <a:lnTo>
                    <a:pt x="414" y="588"/>
                  </a:lnTo>
                  <a:lnTo>
                    <a:pt x="432" y="585"/>
                  </a:lnTo>
                  <a:lnTo>
                    <a:pt x="450" y="582"/>
                  </a:lnTo>
                  <a:lnTo>
                    <a:pt x="467" y="578"/>
                  </a:lnTo>
                  <a:lnTo>
                    <a:pt x="483" y="574"/>
                  </a:lnTo>
                  <a:lnTo>
                    <a:pt x="500" y="568"/>
                  </a:lnTo>
                  <a:lnTo>
                    <a:pt x="516" y="562"/>
                  </a:lnTo>
                  <a:lnTo>
                    <a:pt x="531" y="556"/>
                  </a:lnTo>
                  <a:lnTo>
                    <a:pt x="546" y="549"/>
                  </a:lnTo>
                  <a:lnTo>
                    <a:pt x="561" y="540"/>
                  </a:lnTo>
                  <a:lnTo>
                    <a:pt x="575" y="532"/>
                  </a:lnTo>
                  <a:lnTo>
                    <a:pt x="588" y="524"/>
                  </a:lnTo>
                  <a:lnTo>
                    <a:pt x="601" y="514"/>
                  </a:lnTo>
                  <a:lnTo>
                    <a:pt x="614" y="505"/>
                  </a:lnTo>
                  <a:lnTo>
                    <a:pt x="626" y="494"/>
                  </a:lnTo>
                  <a:lnTo>
                    <a:pt x="637" y="483"/>
                  </a:lnTo>
                  <a:lnTo>
                    <a:pt x="648" y="472"/>
                  </a:lnTo>
                  <a:lnTo>
                    <a:pt x="658" y="461"/>
                  </a:lnTo>
                  <a:lnTo>
                    <a:pt x="667" y="449"/>
                  </a:lnTo>
                  <a:lnTo>
                    <a:pt x="676" y="437"/>
                  </a:lnTo>
                  <a:lnTo>
                    <a:pt x="683" y="424"/>
                  </a:lnTo>
                  <a:lnTo>
                    <a:pt x="690" y="411"/>
                  </a:lnTo>
                  <a:lnTo>
                    <a:pt x="698" y="397"/>
                  </a:lnTo>
                  <a:lnTo>
                    <a:pt x="703" y="383"/>
                  </a:lnTo>
                  <a:lnTo>
                    <a:pt x="708" y="369"/>
                  </a:lnTo>
                  <a:lnTo>
                    <a:pt x="712" y="355"/>
                  </a:lnTo>
                  <a:lnTo>
                    <a:pt x="715" y="340"/>
                  </a:lnTo>
                  <a:lnTo>
                    <a:pt x="718" y="326"/>
                  </a:lnTo>
                  <a:lnTo>
                    <a:pt x="719" y="311"/>
                  </a:lnTo>
                  <a:lnTo>
                    <a:pt x="719" y="296"/>
                  </a:lnTo>
                  <a:lnTo>
                    <a:pt x="719" y="281"/>
                  </a:lnTo>
                  <a:lnTo>
                    <a:pt x="718" y="265"/>
                  </a:lnTo>
                  <a:lnTo>
                    <a:pt x="715" y="251"/>
                  </a:lnTo>
                  <a:lnTo>
                    <a:pt x="712" y="237"/>
                  </a:lnTo>
                  <a:lnTo>
                    <a:pt x="708" y="223"/>
                  </a:lnTo>
                  <a:lnTo>
                    <a:pt x="703" y="208"/>
                  </a:lnTo>
                  <a:lnTo>
                    <a:pt x="698" y="194"/>
                  </a:lnTo>
                  <a:lnTo>
                    <a:pt x="690" y="181"/>
                  </a:lnTo>
                  <a:lnTo>
                    <a:pt x="683" y="168"/>
                  </a:lnTo>
                  <a:lnTo>
                    <a:pt x="676" y="155"/>
                  </a:lnTo>
                  <a:lnTo>
                    <a:pt x="667" y="143"/>
                  </a:lnTo>
                  <a:lnTo>
                    <a:pt x="658" y="131"/>
                  </a:lnTo>
                  <a:lnTo>
                    <a:pt x="648" y="119"/>
                  </a:lnTo>
                  <a:lnTo>
                    <a:pt x="637" y="108"/>
                  </a:lnTo>
                  <a:lnTo>
                    <a:pt x="626" y="98"/>
                  </a:lnTo>
                  <a:lnTo>
                    <a:pt x="614" y="87"/>
                  </a:lnTo>
                  <a:lnTo>
                    <a:pt x="601" y="78"/>
                  </a:lnTo>
                  <a:lnTo>
                    <a:pt x="588" y="68"/>
                  </a:lnTo>
                  <a:lnTo>
                    <a:pt x="575" y="60"/>
                  </a:lnTo>
                  <a:lnTo>
                    <a:pt x="561" y="51"/>
                  </a:lnTo>
                  <a:lnTo>
                    <a:pt x="546" y="43"/>
                  </a:lnTo>
                  <a:lnTo>
                    <a:pt x="531" y="36"/>
                  </a:lnTo>
                  <a:lnTo>
                    <a:pt x="516" y="30"/>
                  </a:lnTo>
                  <a:lnTo>
                    <a:pt x="500" y="24"/>
                  </a:lnTo>
                  <a:lnTo>
                    <a:pt x="483" y="18"/>
                  </a:lnTo>
                  <a:lnTo>
                    <a:pt x="467" y="13"/>
                  </a:lnTo>
                  <a:lnTo>
                    <a:pt x="450" y="10"/>
                  </a:lnTo>
                  <a:lnTo>
                    <a:pt x="432" y="6"/>
                  </a:lnTo>
                  <a:lnTo>
                    <a:pt x="414" y="4"/>
                  </a:lnTo>
                  <a:lnTo>
                    <a:pt x="397" y="1"/>
                  </a:lnTo>
                  <a:lnTo>
                    <a:pt x="379" y="1"/>
                  </a:lnTo>
                  <a:lnTo>
                    <a:pt x="360" y="0"/>
                  </a:lnTo>
                  <a:lnTo>
                    <a:pt x="360" y="0"/>
                  </a:lnTo>
                  <a:close/>
                </a:path>
              </a:pathLst>
            </a:custGeom>
            <a:solidFill>
              <a:srgbClr val="125680"/>
            </a:solidFill>
            <a:ln>
              <a:noFill/>
            </a:ln>
            <a:effectLst/>
            <a:extLst/>
          </p:spPr>
          <p:txBody>
            <a:bodyPr vert="horz" wrap="square" lIns="91440" tIns="45720" rIns="91440" bIns="45720" numCol="1" anchor="t" anchorCtr="0" compatLnSpc="1">
              <a:prstTxWarp prst="textNoShape">
                <a:avLst/>
              </a:prstTxWarp>
            </a:bodyPr>
            <a:lstStyle/>
            <a:p>
              <a:endParaRPr lang="en-US"/>
            </a:p>
          </p:txBody>
        </p:sp>
      </p:grpSp>
      <p:grpSp>
        <p:nvGrpSpPr>
          <p:cNvPr id="43" name="Group 42"/>
          <p:cNvGrpSpPr/>
          <p:nvPr/>
        </p:nvGrpSpPr>
        <p:grpSpPr>
          <a:xfrm>
            <a:off x="2158167" y="5154939"/>
            <a:ext cx="1851317" cy="1016818"/>
            <a:chOff x="2158167" y="5234241"/>
            <a:chExt cx="1851317" cy="1016818"/>
          </a:xfrm>
        </p:grpSpPr>
        <p:sp>
          <p:nvSpPr>
            <p:cNvPr id="41" name="Text Placeholder 2"/>
            <p:cNvSpPr txBox="1">
              <a:spLocks/>
            </p:cNvSpPr>
            <p:nvPr/>
          </p:nvSpPr>
          <p:spPr>
            <a:xfrm>
              <a:off x="2158167" y="5597034"/>
              <a:ext cx="1851317" cy="654025"/>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1">
                <a:lnSpc>
                  <a:spcPts val="1700"/>
                </a:lnSpc>
                <a:spcBef>
                  <a:spcPts val="0"/>
                </a:spcBef>
              </a:pPr>
              <a:r>
                <a:rPr lang="en-US" dirty="0" smtClean="0">
                  <a:solidFill>
                    <a:srgbClr val="B0F7F4"/>
                  </a:solidFill>
                  <a:latin typeface="Segoe UI" panose="020B0502040204020203" pitchFamily="34" charset="0"/>
                  <a:cs typeface="Segoe UI" panose="020B0502040204020203" pitchFamily="34" charset="0"/>
                </a:rPr>
                <a:t>See the North Pacific Garbage Patch and other gyres which collect plastic.</a:t>
              </a:r>
              <a:endParaRPr lang="en-US" dirty="0">
                <a:solidFill>
                  <a:srgbClr val="B0F7F4"/>
                </a:solidFill>
                <a:latin typeface="Segoe UI" panose="020B0502040204020203" pitchFamily="34" charset="0"/>
                <a:cs typeface="Segoe UI" panose="020B0502040204020203" pitchFamily="34" charset="0"/>
              </a:endParaRPr>
            </a:p>
          </p:txBody>
        </p:sp>
        <p:sp>
          <p:nvSpPr>
            <p:cNvPr id="42" name="TextBox 41"/>
            <p:cNvSpPr txBox="1"/>
            <p:nvPr/>
          </p:nvSpPr>
          <p:spPr>
            <a:xfrm>
              <a:off x="2158167" y="5234241"/>
              <a:ext cx="995016" cy="276999"/>
            </a:xfrm>
            <a:prstGeom prst="rect">
              <a:avLst/>
            </a:prstGeom>
            <a:noFill/>
          </p:spPr>
          <p:txBody>
            <a:bodyPr wrap="none" lIns="0" tIns="0" rIns="0" bIns="0" rtlCol="0" anchor="ctr">
              <a:spAutoFit/>
            </a:bodyPr>
            <a:lstStyle/>
            <a:p>
              <a:r>
                <a:rPr lang="cy-GB" dirty="0" smtClean="0">
                  <a:solidFill>
                    <a:srgbClr val="B0F7F4"/>
                  </a:solidFill>
                  <a:latin typeface="Segoe UI Semibold" panose="020B0702040204020203" pitchFamily="34" charset="0"/>
                  <a:ea typeface="Segoe UI Black" panose="020B0A02040204020203" pitchFamily="34" charset="0"/>
                  <a:cs typeface="Segoe UI Semibold" panose="020B0702040204020203" pitchFamily="34" charset="0"/>
                </a:rPr>
                <a:t>PLASTICS</a:t>
              </a:r>
              <a:endParaRPr lang="en-US" dirty="0">
                <a:solidFill>
                  <a:srgbClr val="B0F7F4"/>
                </a:solidFill>
                <a:latin typeface="Segoe UI Semibold" panose="020B0702040204020203" pitchFamily="34" charset="0"/>
                <a:ea typeface="Segoe UI Black" panose="020B0A02040204020203" pitchFamily="34" charset="0"/>
                <a:cs typeface="Segoe UI Semibold" panose="020B0702040204020203" pitchFamily="34" charset="0"/>
              </a:endParaRPr>
            </a:p>
          </p:txBody>
        </p:sp>
      </p:grpSp>
      <p:grpSp>
        <p:nvGrpSpPr>
          <p:cNvPr id="60" name="Group 59"/>
          <p:cNvGrpSpPr/>
          <p:nvPr/>
        </p:nvGrpSpPr>
        <p:grpSpPr>
          <a:xfrm>
            <a:off x="4625476" y="5269154"/>
            <a:ext cx="793266" cy="793266"/>
            <a:chOff x="1038361" y="5034396"/>
            <a:chExt cx="1021462" cy="1021462"/>
          </a:xfrm>
        </p:grpSpPr>
        <p:sp>
          <p:nvSpPr>
            <p:cNvPr id="64" name="Rectangle 63"/>
            <p:cNvSpPr/>
            <p:nvPr/>
          </p:nvSpPr>
          <p:spPr>
            <a:xfrm rot="2700000">
              <a:off x="1038361" y="5034396"/>
              <a:ext cx="1021462" cy="1021462"/>
            </a:xfrm>
            <a:prstGeom prst="rect">
              <a:avLst/>
            </a:prstGeom>
            <a:gradFill>
              <a:gsLst>
                <a:gs pos="100000">
                  <a:srgbClr val="B0F7F4"/>
                </a:gs>
                <a:gs pos="0">
                  <a:schemeClr val="bg1"/>
                </a:gs>
              </a:gsLst>
              <a:lin ang="5400000" scaled="1"/>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65" name="Rectangle 64"/>
            <p:cNvSpPr/>
            <p:nvPr/>
          </p:nvSpPr>
          <p:spPr>
            <a:xfrm rot="2700000">
              <a:off x="1157704" y="5153739"/>
              <a:ext cx="782776" cy="782776"/>
            </a:xfrm>
            <a:prstGeom prst="rect">
              <a:avLst/>
            </a:prstGeom>
            <a:gradFill flip="none" rotWithShape="1">
              <a:gsLst>
                <a:gs pos="100000">
                  <a:srgbClr val="B0F7F4"/>
                </a:gs>
                <a:gs pos="0">
                  <a:schemeClr val="bg1"/>
                </a:gs>
              </a:gsLst>
              <a:lin ang="13500000" scaled="1"/>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nvGrpSpPr>
          <p:cNvPr id="61" name="Group 60"/>
          <p:cNvGrpSpPr/>
          <p:nvPr/>
        </p:nvGrpSpPr>
        <p:grpSpPr>
          <a:xfrm>
            <a:off x="5745282" y="5154939"/>
            <a:ext cx="1851317" cy="1016818"/>
            <a:chOff x="2158167" y="5234241"/>
            <a:chExt cx="1851317" cy="1016818"/>
          </a:xfrm>
        </p:grpSpPr>
        <p:sp>
          <p:nvSpPr>
            <p:cNvPr id="62" name="Text Placeholder 2"/>
            <p:cNvSpPr txBox="1">
              <a:spLocks/>
            </p:cNvSpPr>
            <p:nvPr/>
          </p:nvSpPr>
          <p:spPr>
            <a:xfrm>
              <a:off x="2158167" y="5597034"/>
              <a:ext cx="1851317" cy="654025"/>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1">
                <a:lnSpc>
                  <a:spcPts val="1700"/>
                </a:lnSpc>
                <a:spcBef>
                  <a:spcPts val="0"/>
                </a:spcBef>
              </a:pPr>
              <a:r>
                <a:rPr lang="en-US" dirty="0" smtClean="0">
                  <a:solidFill>
                    <a:srgbClr val="B0F7F4"/>
                  </a:solidFill>
                  <a:latin typeface="Segoe UI" panose="020B0502040204020203" pitchFamily="34" charset="0"/>
                  <a:cs typeface="Segoe UI" panose="020B0502040204020203" pitchFamily="34" charset="0"/>
                </a:rPr>
                <a:t>Continuously leaking radioactive Cesium-137 since March 2011.</a:t>
              </a:r>
              <a:endParaRPr lang="en-US" dirty="0">
                <a:solidFill>
                  <a:srgbClr val="B0F7F4"/>
                </a:solidFill>
                <a:latin typeface="Segoe UI" panose="020B0502040204020203" pitchFamily="34" charset="0"/>
                <a:cs typeface="Segoe UI" panose="020B0502040204020203" pitchFamily="34" charset="0"/>
              </a:endParaRPr>
            </a:p>
          </p:txBody>
        </p:sp>
        <p:sp>
          <p:nvSpPr>
            <p:cNvPr id="63" name="TextBox 62"/>
            <p:cNvSpPr txBox="1"/>
            <p:nvPr/>
          </p:nvSpPr>
          <p:spPr>
            <a:xfrm>
              <a:off x="2158167" y="5234241"/>
              <a:ext cx="1311256" cy="276999"/>
            </a:xfrm>
            <a:prstGeom prst="rect">
              <a:avLst/>
            </a:prstGeom>
            <a:noFill/>
          </p:spPr>
          <p:txBody>
            <a:bodyPr wrap="none" lIns="0" tIns="0" rIns="0" bIns="0" rtlCol="0" anchor="ctr">
              <a:spAutoFit/>
            </a:bodyPr>
            <a:lstStyle/>
            <a:p>
              <a:r>
                <a:rPr lang="cy-GB" dirty="0" smtClean="0">
                  <a:solidFill>
                    <a:srgbClr val="B0F7F4"/>
                  </a:solidFill>
                  <a:latin typeface="Segoe UI Semibold" panose="020B0702040204020203" pitchFamily="34" charset="0"/>
                  <a:ea typeface="Segoe UI Black" panose="020B0A02040204020203" pitchFamily="34" charset="0"/>
                  <a:cs typeface="Segoe UI Semibold" panose="020B0702040204020203" pitchFamily="34" charset="0"/>
                </a:rPr>
                <a:t>FUKUSHIMA</a:t>
              </a:r>
              <a:endParaRPr lang="en-US" dirty="0">
                <a:solidFill>
                  <a:srgbClr val="B0F7F4"/>
                </a:solidFill>
                <a:latin typeface="Segoe UI Semibold" panose="020B0702040204020203" pitchFamily="34" charset="0"/>
                <a:ea typeface="Segoe UI Black" panose="020B0A02040204020203" pitchFamily="34" charset="0"/>
                <a:cs typeface="Segoe UI Semibold" panose="020B0702040204020203" pitchFamily="34" charset="0"/>
              </a:endParaRPr>
            </a:p>
          </p:txBody>
        </p:sp>
      </p:grpSp>
      <p:grpSp>
        <p:nvGrpSpPr>
          <p:cNvPr id="68" name="Group 67"/>
          <p:cNvGrpSpPr/>
          <p:nvPr/>
        </p:nvGrpSpPr>
        <p:grpSpPr>
          <a:xfrm>
            <a:off x="8212591" y="5269154"/>
            <a:ext cx="793266" cy="793266"/>
            <a:chOff x="1038361" y="5034396"/>
            <a:chExt cx="1021462" cy="1021462"/>
          </a:xfrm>
        </p:grpSpPr>
        <p:sp>
          <p:nvSpPr>
            <p:cNvPr id="72" name="Rectangle 71"/>
            <p:cNvSpPr/>
            <p:nvPr/>
          </p:nvSpPr>
          <p:spPr>
            <a:xfrm rot="2700000">
              <a:off x="1038361" y="5034396"/>
              <a:ext cx="1021462" cy="1021462"/>
            </a:xfrm>
            <a:prstGeom prst="rect">
              <a:avLst/>
            </a:prstGeom>
            <a:gradFill>
              <a:gsLst>
                <a:gs pos="100000">
                  <a:srgbClr val="B0F7F4"/>
                </a:gs>
                <a:gs pos="0">
                  <a:schemeClr val="bg1"/>
                </a:gs>
              </a:gsLst>
              <a:lin ang="5400000" scaled="1"/>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73" name="Rectangle 72"/>
            <p:cNvSpPr/>
            <p:nvPr/>
          </p:nvSpPr>
          <p:spPr>
            <a:xfrm rot="2700000">
              <a:off x="1157704" y="5153739"/>
              <a:ext cx="782776" cy="782776"/>
            </a:xfrm>
            <a:prstGeom prst="rect">
              <a:avLst/>
            </a:prstGeom>
            <a:gradFill flip="none" rotWithShape="1">
              <a:gsLst>
                <a:gs pos="100000">
                  <a:srgbClr val="B0F7F4"/>
                </a:gs>
                <a:gs pos="0">
                  <a:schemeClr val="bg1"/>
                </a:gs>
              </a:gsLst>
              <a:lin ang="13500000" scaled="1"/>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nvGrpSpPr>
          <p:cNvPr id="69" name="Group 68"/>
          <p:cNvGrpSpPr/>
          <p:nvPr/>
        </p:nvGrpSpPr>
        <p:grpSpPr>
          <a:xfrm>
            <a:off x="9332397" y="5154939"/>
            <a:ext cx="1851317" cy="1016818"/>
            <a:chOff x="2158167" y="5234241"/>
            <a:chExt cx="1851317" cy="1016818"/>
          </a:xfrm>
        </p:grpSpPr>
        <p:sp>
          <p:nvSpPr>
            <p:cNvPr id="70" name="Text Placeholder 2"/>
            <p:cNvSpPr txBox="1">
              <a:spLocks/>
            </p:cNvSpPr>
            <p:nvPr/>
          </p:nvSpPr>
          <p:spPr>
            <a:xfrm>
              <a:off x="2158167" y="5597034"/>
              <a:ext cx="1851317" cy="654025"/>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1">
                <a:lnSpc>
                  <a:spcPts val="1700"/>
                </a:lnSpc>
                <a:spcBef>
                  <a:spcPts val="0"/>
                </a:spcBef>
              </a:pPr>
              <a:r>
                <a:rPr lang="en-US" dirty="0" smtClean="0">
                  <a:solidFill>
                    <a:srgbClr val="B0F7F4"/>
                  </a:solidFill>
                  <a:latin typeface="Segoe UI" panose="020B0502040204020203" pitchFamily="34" charset="0"/>
                  <a:cs typeface="Segoe UI" panose="020B0502040204020203" pitchFamily="34" charset="0"/>
                </a:rPr>
                <a:t>Creating artificial clouds which mimic what phytoplankton do naturally</a:t>
              </a:r>
              <a:r>
                <a:rPr lang="en-US" dirty="0" smtClean="0">
                  <a:solidFill>
                    <a:srgbClr val="B0F7F4"/>
                  </a:solidFill>
                  <a:latin typeface="Segoe UI" panose="020B0502040204020203" pitchFamily="34" charset="0"/>
                  <a:cs typeface="Segoe UI" panose="020B0502040204020203" pitchFamily="34" charset="0"/>
                </a:rPr>
                <a:t>.</a:t>
              </a:r>
              <a:endParaRPr lang="en-US" dirty="0">
                <a:solidFill>
                  <a:srgbClr val="B0F7F4"/>
                </a:solidFill>
                <a:latin typeface="Segoe UI" panose="020B0502040204020203" pitchFamily="34" charset="0"/>
                <a:cs typeface="Segoe UI" panose="020B0502040204020203" pitchFamily="34" charset="0"/>
              </a:endParaRPr>
            </a:p>
          </p:txBody>
        </p:sp>
        <p:sp>
          <p:nvSpPr>
            <p:cNvPr id="71" name="TextBox 70"/>
            <p:cNvSpPr txBox="1"/>
            <p:nvPr/>
          </p:nvSpPr>
          <p:spPr>
            <a:xfrm>
              <a:off x="2158167" y="5234241"/>
              <a:ext cx="1392945" cy="276999"/>
            </a:xfrm>
            <a:prstGeom prst="rect">
              <a:avLst/>
            </a:prstGeom>
            <a:noFill/>
          </p:spPr>
          <p:txBody>
            <a:bodyPr wrap="none" lIns="0" tIns="0" rIns="0" bIns="0" rtlCol="0" anchor="ctr">
              <a:spAutoFit/>
            </a:bodyPr>
            <a:lstStyle/>
            <a:p>
              <a:r>
                <a:rPr lang="cy-GB" dirty="0" smtClean="0">
                  <a:solidFill>
                    <a:srgbClr val="B0F7F4"/>
                  </a:solidFill>
                  <a:latin typeface="Segoe UI Semibold" panose="020B0702040204020203" pitchFamily="34" charset="0"/>
                  <a:ea typeface="Segoe UI Black" panose="020B0A02040204020203" pitchFamily="34" charset="0"/>
                  <a:cs typeface="Segoe UI Semibold" panose="020B0702040204020203" pitchFamily="34" charset="0"/>
                </a:rPr>
                <a:t>SHIP TRACKS</a:t>
              </a:r>
              <a:endParaRPr lang="en-US" dirty="0">
                <a:solidFill>
                  <a:srgbClr val="B0F7F4"/>
                </a:solidFill>
                <a:latin typeface="Segoe UI Semibold" panose="020B0702040204020203" pitchFamily="34" charset="0"/>
                <a:ea typeface="Segoe UI Black" panose="020B0A02040204020203" pitchFamily="34" charset="0"/>
                <a:cs typeface="Segoe UI Semibold" panose="020B0702040204020203" pitchFamily="34" charset="0"/>
              </a:endParaRPr>
            </a:p>
          </p:txBody>
        </p:sp>
      </p:grpSp>
      <p:grpSp>
        <p:nvGrpSpPr>
          <p:cNvPr id="76" name="Group 75"/>
          <p:cNvGrpSpPr/>
          <p:nvPr/>
        </p:nvGrpSpPr>
        <p:grpSpPr>
          <a:xfrm>
            <a:off x="4892063" y="5535741"/>
            <a:ext cx="260092" cy="260092"/>
            <a:chOff x="3753097" y="4202817"/>
            <a:chExt cx="284163" cy="284163"/>
          </a:xfrm>
          <a:solidFill>
            <a:srgbClr val="125680"/>
          </a:solidFill>
          <a:effectLst/>
        </p:grpSpPr>
        <p:sp>
          <p:nvSpPr>
            <p:cNvPr id="77" name="Freeform 4450"/>
            <p:cNvSpPr>
              <a:spLocks/>
            </p:cNvSpPr>
            <p:nvPr/>
          </p:nvSpPr>
          <p:spPr bwMode="auto">
            <a:xfrm>
              <a:off x="3992810" y="4231392"/>
              <a:ext cx="44450" cy="47625"/>
            </a:xfrm>
            <a:custGeom>
              <a:avLst/>
              <a:gdLst>
                <a:gd name="T0" fmla="*/ 138 w 143"/>
                <a:gd name="T1" fmla="*/ 64 h 150"/>
                <a:gd name="T2" fmla="*/ 74 w 143"/>
                <a:gd name="T3" fmla="*/ 0 h 150"/>
                <a:gd name="T4" fmla="*/ 0 w 143"/>
                <a:gd name="T5" fmla="*/ 73 h 150"/>
                <a:gd name="T6" fmla="*/ 75 w 143"/>
                <a:gd name="T7" fmla="*/ 150 h 150"/>
                <a:gd name="T8" fmla="*/ 138 w 143"/>
                <a:gd name="T9" fmla="*/ 84 h 150"/>
                <a:gd name="T10" fmla="*/ 141 w 143"/>
                <a:gd name="T11" fmla="*/ 83 h 150"/>
                <a:gd name="T12" fmla="*/ 142 w 143"/>
                <a:gd name="T13" fmla="*/ 81 h 150"/>
                <a:gd name="T14" fmla="*/ 143 w 143"/>
                <a:gd name="T15" fmla="*/ 78 h 150"/>
                <a:gd name="T16" fmla="*/ 143 w 143"/>
                <a:gd name="T17" fmla="*/ 75 h 150"/>
                <a:gd name="T18" fmla="*/ 142 w 143"/>
                <a:gd name="T19" fmla="*/ 69 h 150"/>
                <a:gd name="T20" fmla="*/ 138 w 143"/>
                <a:gd name="T21" fmla="*/ 6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3" h="150">
                  <a:moveTo>
                    <a:pt x="138" y="64"/>
                  </a:moveTo>
                  <a:lnTo>
                    <a:pt x="74" y="0"/>
                  </a:lnTo>
                  <a:lnTo>
                    <a:pt x="0" y="73"/>
                  </a:lnTo>
                  <a:lnTo>
                    <a:pt x="75" y="150"/>
                  </a:lnTo>
                  <a:lnTo>
                    <a:pt x="138" y="84"/>
                  </a:lnTo>
                  <a:lnTo>
                    <a:pt x="141" y="83"/>
                  </a:lnTo>
                  <a:lnTo>
                    <a:pt x="142" y="81"/>
                  </a:lnTo>
                  <a:lnTo>
                    <a:pt x="143" y="78"/>
                  </a:lnTo>
                  <a:lnTo>
                    <a:pt x="143" y="75"/>
                  </a:lnTo>
                  <a:lnTo>
                    <a:pt x="142" y="69"/>
                  </a:lnTo>
                  <a:lnTo>
                    <a:pt x="138"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4451"/>
            <p:cNvSpPr>
              <a:spLocks/>
            </p:cNvSpPr>
            <p:nvPr/>
          </p:nvSpPr>
          <p:spPr bwMode="auto">
            <a:xfrm>
              <a:off x="3961060" y="4202817"/>
              <a:ext cx="47625" cy="46038"/>
            </a:xfrm>
            <a:custGeom>
              <a:avLst/>
              <a:gdLst>
                <a:gd name="T0" fmla="*/ 149 w 149"/>
                <a:gd name="T1" fmla="*/ 68 h 143"/>
                <a:gd name="T2" fmla="*/ 86 w 149"/>
                <a:gd name="T3" fmla="*/ 4 h 143"/>
                <a:gd name="T4" fmla="*/ 84 w 149"/>
                <a:gd name="T5" fmla="*/ 2 h 143"/>
                <a:gd name="T6" fmla="*/ 80 w 149"/>
                <a:gd name="T7" fmla="*/ 1 h 143"/>
                <a:gd name="T8" fmla="*/ 78 w 149"/>
                <a:gd name="T9" fmla="*/ 0 h 143"/>
                <a:gd name="T10" fmla="*/ 75 w 149"/>
                <a:gd name="T11" fmla="*/ 0 h 143"/>
                <a:gd name="T12" fmla="*/ 75 w 149"/>
                <a:gd name="T13" fmla="*/ 0 h 143"/>
                <a:gd name="T14" fmla="*/ 75 w 149"/>
                <a:gd name="T15" fmla="*/ 0 h 143"/>
                <a:gd name="T16" fmla="*/ 72 w 149"/>
                <a:gd name="T17" fmla="*/ 0 h 143"/>
                <a:gd name="T18" fmla="*/ 69 w 149"/>
                <a:gd name="T19" fmla="*/ 1 h 143"/>
                <a:gd name="T20" fmla="*/ 66 w 149"/>
                <a:gd name="T21" fmla="*/ 2 h 143"/>
                <a:gd name="T22" fmla="*/ 64 w 149"/>
                <a:gd name="T23" fmla="*/ 4 h 143"/>
                <a:gd name="T24" fmla="*/ 0 w 149"/>
                <a:gd name="T25" fmla="*/ 68 h 143"/>
                <a:gd name="T26" fmla="*/ 75 w 149"/>
                <a:gd name="T27" fmla="*/ 143 h 143"/>
                <a:gd name="T28" fmla="*/ 149 w 149"/>
                <a:gd name="T29" fmla="*/ 6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9" h="143">
                  <a:moveTo>
                    <a:pt x="149" y="68"/>
                  </a:moveTo>
                  <a:lnTo>
                    <a:pt x="86" y="4"/>
                  </a:lnTo>
                  <a:lnTo>
                    <a:pt x="84" y="2"/>
                  </a:lnTo>
                  <a:lnTo>
                    <a:pt x="80" y="1"/>
                  </a:lnTo>
                  <a:lnTo>
                    <a:pt x="78" y="0"/>
                  </a:lnTo>
                  <a:lnTo>
                    <a:pt x="75" y="0"/>
                  </a:lnTo>
                  <a:lnTo>
                    <a:pt x="75" y="0"/>
                  </a:lnTo>
                  <a:lnTo>
                    <a:pt x="75" y="0"/>
                  </a:lnTo>
                  <a:lnTo>
                    <a:pt x="72" y="0"/>
                  </a:lnTo>
                  <a:lnTo>
                    <a:pt x="69" y="1"/>
                  </a:lnTo>
                  <a:lnTo>
                    <a:pt x="66" y="2"/>
                  </a:lnTo>
                  <a:lnTo>
                    <a:pt x="64" y="4"/>
                  </a:lnTo>
                  <a:lnTo>
                    <a:pt x="0" y="68"/>
                  </a:lnTo>
                  <a:lnTo>
                    <a:pt x="75" y="143"/>
                  </a:lnTo>
                  <a:lnTo>
                    <a:pt x="149"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4452"/>
            <p:cNvSpPr>
              <a:spLocks noEditPoints="1"/>
            </p:cNvSpPr>
            <p:nvPr/>
          </p:nvSpPr>
          <p:spPr bwMode="auto">
            <a:xfrm>
              <a:off x="3753097" y="4231392"/>
              <a:ext cx="255588" cy="255588"/>
            </a:xfrm>
            <a:custGeom>
              <a:avLst/>
              <a:gdLst>
                <a:gd name="T0" fmla="*/ 382 w 808"/>
                <a:gd name="T1" fmla="*/ 623 h 807"/>
                <a:gd name="T2" fmla="*/ 323 w 808"/>
                <a:gd name="T3" fmla="*/ 603 h 807"/>
                <a:gd name="T4" fmla="*/ 272 w 808"/>
                <a:gd name="T5" fmla="*/ 570 h 807"/>
                <a:gd name="T6" fmla="*/ 230 w 808"/>
                <a:gd name="T7" fmla="*/ 526 h 807"/>
                <a:gd name="T8" fmla="*/ 199 w 808"/>
                <a:gd name="T9" fmla="*/ 473 h 807"/>
                <a:gd name="T10" fmla="*/ 182 w 808"/>
                <a:gd name="T11" fmla="*/ 413 h 807"/>
                <a:gd name="T12" fmla="*/ 181 w 808"/>
                <a:gd name="T13" fmla="*/ 348 h 807"/>
                <a:gd name="T14" fmla="*/ 195 w 808"/>
                <a:gd name="T15" fmla="*/ 287 h 807"/>
                <a:gd name="T16" fmla="*/ 223 w 808"/>
                <a:gd name="T17" fmla="*/ 232 h 807"/>
                <a:gd name="T18" fmla="*/ 263 w 808"/>
                <a:gd name="T19" fmla="*/ 186 h 807"/>
                <a:gd name="T20" fmla="*/ 313 w 808"/>
                <a:gd name="T21" fmla="*/ 151 h 807"/>
                <a:gd name="T22" fmla="*/ 370 w 808"/>
                <a:gd name="T23" fmla="*/ 128 h 807"/>
                <a:gd name="T24" fmla="*/ 433 w 808"/>
                <a:gd name="T25" fmla="*/ 119 h 807"/>
                <a:gd name="T26" fmla="*/ 498 w 808"/>
                <a:gd name="T27" fmla="*/ 128 h 807"/>
                <a:gd name="T28" fmla="*/ 554 w 808"/>
                <a:gd name="T29" fmla="*/ 151 h 807"/>
                <a:gd name="T30" fmla="*/ 605 w 808"/>
                <a:gd name="T31" fmla="*/ 186 h 807"/>
                <a:gd name="T32" fmla="*/ 644 w 808"/>
                <a:gd name="T33" fmla="*/ 232 h 807"/>
                <a:gd name="T34" fmla="*/ 672 w 808"/>
                <a:gd name="T35" fmla="*/ 287 h 807"/>
                <a:gd name="T36" fmla="*/ 687 w 808"/>
                <a:gd name="T37" fmla="*/ 348 h 807"/>
                <a:gd name="T38" fmla="*/ 685 w 808"/>
                <a:gd name="T39" fmla="*/ 413 h 807"/>
                <a:gd name="T40" fmla="*/ 668 w 808"/>
                <a:gd name="T41" fmla="*/ 473 h 807"/>
                <a:gd name="T42" fmla="*/ 638 w 808"/>
                <a:gd name="T43" fmla="*/ 526 h 807"/>
                <a:gd name="T44" fmla="*/ 595 w 808"/>
                <a:gd name="T45" fmla="*/ 570 h 807"/>
                <a:gd name="T46" fmla="*/ 544 w 808"/>
                <a:gd name="T47" fmla="*/ 603 h 807"/>
                <a:gd name="T48" fmla="*/ 485 w 808"/>
                <a:gd name="T49" fmla="*/ 623 h 807"/>
                <a:gd name="T50" fmla="*/ 184 w 808"/>
                <a:gd name="T51" fmla="*/ 643 h 807"/>
                <a:gd name="T52" fmla="*/ 169 w 808"/>
                <a:gd name="T53" fmla="*/ 634 h 807"/>
                <a:gd name="T54" fmla="*/ 167 w 808"/>
                <a:gd name="T55" fmla="*/ 616 h 807"/>
                <a:gd name="T56" fmla="*/ 181 w 808"/>
                <a:gd name="T57" fmla="*/ 604 h 807"/>
                <a:gd name="T58" fmla="*/ 198 w 808"/>
                <a:gd name="T59" fmla="*/ 609 h 807"/>
                <a:gd name="T60" fmla="*/ 203 w 808"/>
                <a:gd name="T61" fmla="*/ 628 h 807"/>
                <a:gd name="T62" fmla="*/ 192 w 808"/>
                <a:gd name="T63" fmla="*/ 642 h 807"/>
                <a:gd name="T64" fmla="*/ 121 w 808"/>
                <a:gd name="T65" fmla="*/ 697 h 807"/>
                <a:gd name="T66" fmla="*/ 109 w 808"/>
                <a:gd name="T67" fmla="*/ 684 h 807"/>
                <a:gd name="T68" fmla="*/ 115 w 808"/>
                <a:gd name="T69" fmla="*/ 667 h 807"/>
                <a:gd name="T70" fmla="*/ 132 w 808"/>
                <a:gd name="T71" fmla="*/ 662 h 807"/>
                <a:gd name="T72" fmla="*/ 146 w 808"/>
                <a:gd name="T73" fmla="*/ 673 h 807"/>
                <a:gd name="T74" fmla="*/ 143 w 808"/>
                <a:gd name="T75" fmla="*/ 691 h 807"/>
                <a:gd name="T76" fmla="*/ 129 w 808"/>
                <a:gd name="T77" fmla="*/ 698 h 807"/>
                <a:gd name="T78" fmla="*/ 459 w 808"/>
                <a:gd name="T79" fmla="*/ 91 h 807"/>
                <a:gd name="T80" fmla="*/ 391 w 808"/>
                <a:gd name="T81" fmla="*/ 93 h 807"/>
                <a:gd name="T82" fmla="*/ 323 w 808"/>
                <a:gd name="T83" fmla="*/ 112 h 807"/>
                <a:gd name="T84" fmla="*/ 263 w 808"/>
                <a:gd name="T85" fmla="*/ 146 h 807"/>
                <a:gd name="T86" fmla="*/ 214 w 808"/>
                <a:gd name="T87" fmla="*/ 193 h 807"/>
                <a:gd name="T88" fmla="*/ 178 w 808"/>
                <a:gd name="T89" fmla="*/ 251 h 807"/>
                <a:gd name="T90" fmla="*/ 155 w 808"/>
                <a:gd name="T91" fmla="*/ 317 h 807"/>
                <a:gd name="T92" fmla="*/ 150 w 808"/>
                <a:gd name="T93" fmla="*/ 387 h 807"/>
                <a:gd name="T94" fmla="*/ 167 w 808"/>
                <a:gd name="T95" fmla="*/ 471 h 807"/>
                <a:gd name="T96" fmla="*/ 0 w 808"/>
                <a:gd name="T97" fmla="*/ 643 h 807"/>
                <a:gd name="T98" fmla="*/ 4 w 808"/>
                <a:gd name="T99" fmla="*/ 803 h 807"/>
                <a:gd name="T100" fmla="*/ 166 w 808"/>
                <a:gd name="T101" fmla="*/ 807 h 807"/>
                <a:gd name="T102" fmla="*/ 337 w 808"/>
                <a:gd name="T103" fmla="*/ 642 h 807"/>
                <a:gd name="T104" fmla="*/ 421 w 808"/>
                <a:gd name="T105" fmla="*/ 658 h 807"/>
                <a:gd name="T106" fmla="*/ 491 w 808"/>
                <a:gd name="T107" fmla="*/ 652 h 807"/>
                <a:gd name="T108" fmla="*/ 557 w 808"/>
                <a:gd name="T109" fmla="*/ 630 h 807"/>
                <a:gd name="T110" fmla="*/ 614 w 808"/>
                <a:gd name="T111" fmla="*/ 593 h 807"/>
                <a:gd name="T112" fmla="*/ 661 w 808"/>
                <a:gd name="T113" fmla="*/ 544 h 807"/>
                <a:gd name="T114" fmla="*/ 696 w 808"/>
                <a:gd name="T115" fmla="*/ 484 h 807"/>
                <a:gd name="T116" fmla="*/ 715 w 808"/>
                <a:gd name="T117" fmla="*/ 417 h 807"/>
                <a:gd name="T118" fmla="*/ 717 w 808"/>
                <a:gd name="T119" fmla="*/ 350 h 807"/>
                <a:gd name="T120" fmla="*/ 804 w 808"/>
                <a:gd name="T121" fmla="*/ 175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8" h="807">
                  <a:moveTo>
                    <a:pt x="433" y="628"/>
                  </a:moveTo>
                  <a:lnTo>
                    <a:pt x="421" y="628"/>
                  </a:lnTo>
                  <a:lnTo>
                    <a:pt x="408" y="627"/>
                  </a:lnTo>
                  <a:lnTo>
                    <a:pt x="395" y="626"/>
                  </a:lnTo>
                  <a:lnTo>
                    <a:pt x="382" y="623"/>
                  </a:lnTo>
                  <a:lnTo>
                    <a:pt x="370" y="620"/>
                  </a:lnTo>
                  <a:lnTo>
                    <a:pt x="359" y="617"/>
                  </a:lnTo>
                  <a:lnTo>
                    <a:pt x="347" y="613"/>
                  </a:lnTo>
                  <a:lnTo>
                    <a:pt x="335" y="608"/>
                  </a:lnTo>
                  <a:lnTo>
                    <a:pt x="323" y="603"/>
                  </a:lnTo>
                  <a:lnTo>
                    <a:pt x="313" y="598"/>
                  </a:lnTo>
                  <a:lnTo>
                    <a:pt x="302" y="591"/>
                  </a:lnTo>
                  <a:lnTo>
                    <a:pt x="291" y="585"/>
                  </a:lnTo>
                  <a:lnTo>
                    <a:pt x="282" y="577"/>
                  </a:lnTo>
                  <a:lnTo>
                    <a:pt x="272" y="570"/>
                  </a:lnTo>
                  <a:lnTo>
                    <a:pt x="263" y="562"/>
                  </a:lnTo>
                  <a:lnTo>
                    <a:pt x="254" y="554"/>
                  </a:lnTo>
                  <a:lnTo>
                    <a:pt x="245" y="545"/>
                  </a:lnTo>
                  <a:lnTo>
                    <a:pt x="238" y="536"/>
                  </a:lnTo>
                  <a:lnTo>
                    <a:pt x="230" y="526"/>
                  </a:lnTo>
                  <a:lnTo>
                    <a:pt x="223" y="516"/>
                  </a:lnTo>
                  <a:lnTo>
                    <a:pt x="216" y="506"/>
                  </a:lnTo>
                  <a:lnTo>
                    <a:pt x="210" y="495"/>
                  </a:lnTo>
                  <a:lnTo>
                    <a:pt x="204" y="484"/>
                  </a:lnTo>
                  <a:lnTo>
                    <a:pt x="199" y="473"/>
                  </a:lnTo>
                  <a:lnTo>
                    <a:pt x="195" y="462"/>
                  </a:lnTo>
                  <a:lnTo>
                    <a:pt x="191" y="450"/>
                  </a:lnTo>
                  <a:lnTo>
                    <a:pt x="187" y="437"/>
                  </a:lnTo>
                  <a:lnTo>
                    <a:pt x="184" y="425"/>
                  </a:lnTo>
                  <a:lnTo>
                    <a:pt x="182" y="413"/>
                  </a:lnTo>
                  <a:lnTo>
                    <a:pt x="181" y="400"/>
                  </a:lnTo>
                  <a:lnTo>
                    <a:pt x="180" y="387"/>
                  </a:lnTo>
                  <a:lnTo>
                    <a:pt x="180" y="374"/>
                  </a:lnTo>
                  <a:lnTo>
                    <a:pt x="180" y="361"/>
                  </a:lnTo>
                  <a:lnTo>
                    <a:pt x="181" y="348"/>
                  </a:lnTo>
                  <a:lnTo>
                    <a:pt x="182" y="336"/>
                  </a:lnTo>
                  <a:lnTo>
                    <a:pt x="184" y="323"/>
                  </a:lnTo>
                  <a:lnTo>
                    <a:pt x="187" y="311"/>
                  </a:lnTo>
                  <a:lnTo>
                    <a:pt x="191" y="299"/>
                  </a:lnTo>
                  <a:lnTo>
                    <a:pt x="195" y="287"/>
                  </a:lnTo>
                  <a:lnTo>
                    <a:pt x="199" y="276"/>
                  </a:lnTo>
                  <a:lnTo>
                    <a:pt x="204" y="264"/>
                  </a:lnTo>
                  <a:lnTo>
                    <a:pt x="210" y="253"/>
                  </a:lnTo>
                  <a:lnTo>
                    <a:pt x="216" y="243"/>
                  </a:lnTo>
                  <a:lnTo>
                    <a:pt x="223" y="232"/>
                  </a:lnTo>
                  <a:lnTo>
                    <a:pt x="230" y="222"/>
                  </a:lnTo>
                  <a:lnTo>
                    <a:pt x="238" y="213"/>
                  </a:lnTo>
                  <a:lnTo>
                    <a:pt x="245" y="204"/>
                  </a:lnTo>
                  <a:lnTo>
                    <a:pt x="254" y="194"/>
                  </a:lnTo>
                  <a:lnTo>
                    <a:pt x="263" y="186"/>
                  </a:lnTo>
                  <a:lnTo>
                    <a:pt x="272" y="178"/>
                  </a:lnTo>
                  <a:lnTo>
                    <a:pt x="282" y="171"/>
                  </a:lnTo>
                  <a:lnTo>
                    <a:pt x="291" y="163"/>
                  </a:lnTo>
                  <a:lnTo>
                    <a:pt x="302" y="157"/>
                  </a:lnTo>
                  <a:lnTo>
                    <a:pt x="313" y="151"/>
                  </a:lnTo>
                  <a:lnTo>
                    <a:pt x="323" y="145"/>
                  </a:lnTo>
                  <a:lnTo>
                    <a:pt x="335" y="140"/>
                  </a:lnTo>
                  <a:lnTo>
                    <a:pt x="347" y="136"/>
                  </a:lnTo>
                  <a:lnTo>
                    <a:pt x="359" y="131"/>
                  </a:lnTo>
                  <a:lnTo>
                    <a:pt x="370" y="128"/>
                  </a:lnTo>
                  <a:lnTo>
                    <a:pt x="382" y="125"/>
                  </a:lnTo>
                  <a:lnTo>
                    <a:pt x="395" y="123"/>
                  </a:lnTo>
                  <a:lnTo>
                    <a:pt x="408" y="121"/>
                  </a:lnTo>
                  <a:lnTo>
                    <a:pt x="421" y="119"/>
                  </a:lnTo>
                  <a:lnTo>
                    <a:pt x="433" y="119"/>
                  </a:lnTo>
                  <a:lnTo>
                    <a:pt x="446" y="119"/>
                  </a:lnTo>
                  <a:lnTo>
                    <a:pt x="459" y="121"/>
                  </a:lnTo>
                  <a:lnTo>
                    <a:pt x="472" y="123"/>
                  </a:lnTo>
                  <a:lnTo>
                    <a:pt x="485" y="125"/>
                  </a:lnTo>
                  <a:lnTo>
                    <a:pt x="498" y="128"/>
                  </a:lnTo>
                  <a:lnTo>
                    <a:pt x="509" y="131"/>
                  </a:lnTo>
                  <a:lnTo>
                    <a:pt x="521" y="136"/>
                  </a:lnTo>
                  <a:lnTo>
                    <a:pt x="533" y="140"/>
                  </a:lnTo>
                  <a:lnTo>
                    <a:pt x="544" y="145"/>
                  </a:lnTo>
                  <a:lnTo>
                    <a:pt x="554" y="151"/>
                  </a:lnTo>
                  <a:lnTo>
                    <a:pt x="565" y="157"/>
                  </a:lnTo>
                  <a:lnTo>
                    <a:pt x="576" y="163"/>
                  </a:lnTo>
                  <a:lnTo>
                    <a:pt x="585" y="171"/>
                  </a:lnTo>
                  <a:lnTo>
                    <a:pt x="595" y="178"/>
                  </a:lnTo>
                  <a:lnTo>
                    <a:pt x="605" y="186"/>
                  </a:lnTo>
                  <a:lnTo>
                    <a:pt x="613" y="194"/>
                  </a:lnTo>
                  <a:lnTo>
                    <a:pt x="622" y="204"/>
                  </a:lnTo>
                  <a:lnTo>
                    <a:pt x="629" y="213"/>
                  </a:lnTo>
                  <a:lnTo>
                    <a:pt x="638" y="222"/>
                  </a:lnTo>
                  <a:lnTo>
                    <a:pt x="644" y="232"/>
                  </a:lnTo>
                  <a:lnTo>
                    <a:pt x="651" y="243"/>
                  </a:lnTo>
                  <a:lnTo>
                    <a:pt x="657" y="253"/>
                  </a:lnTo>
                  <a:lnTo>
                    <a:pt x="662" y="264"/>
                  </a:lnTo>
                  <a:lnTo>
                    <a:pt x="668" y="276"/>
                  </a:lnTo>
                  <a:lnTo>
                    <a:pt x="672" y="287"/>
                  </a:lnTo>
                  <a:lnTo>
                    <a:pt x="676" y="299"/>
                  </a:lnTo>
                  <a:lnTo>
                    <a:pt x="680" y="311"/>
                  </a:lnTo>
                  <a:lnTo>
                    <a:pt x="683" y="323"/>
                  </a:lnTo>
                  <a:lnTo>
                    <a:pt x="685" y="336"/>
                  </a:lnTo>
                  <a:lnTo>
                    <a:pt x="687" y="348"/>
                  </a:lnTo>
                  <a:lnTo>
                    <a:pt x="687" y="361"/>
                  </a:lnTo>
                  <a:lnTo>
                    <a:pt x="688" y="374"/>
                  </a:lnTo>
                  <a:lnTo>
                    <a:pt x="687" y="387"/>
                  </a:lnTo>
                  <a:lnTo>
                    <a:pt x="687" y="400"/>
                  </a:lnTo>
                  <a:lnTo>
                    <a:pt x="685" y="413"/>
                  </a:lnTo>
                  <a:lnTo>
                    <a:pt x="683" y="425"/>
                  </a:lnTo>
                  <a:lnTo>
                    <a:pt x="680" y="437"/>
                  </a:lnTo>
                  <a:lnTo>
                    <a:pt x="676" y="450"/>
                  </a:lnTo>
                  <a:lnTo>
                    <a:pt x="672" y="462"/>
                  </a:lnTo>
                  <a:lnTo>
                    <a:pt x="668" y="473"/>
                  </a:lnTo>
                  <a:lnTo>
                    <a:pt x="662" y="484"/>
                  </a:lnTo>
                  <a:lnTo>
                    <a:pt x="657" y="495"/>
                  </a:lnTo>
                  <a:lnTo>
                    <a:pt x="651" y="506"/>
                  </a:lnTo>
                  <a:lnTo>
                    <a:pt x="644" y="516"/>
                  </a:lnTo>
                  <a:lnTo>
                    <a:pt x="638" y="526"/>
                  </a:lnTo>
                  <a:lnTo>
                    <a:pt x="629" y="536"/>
                  </a:lnTo>
                  <a:lnTo>
                    <a:pt x="622" y="545"/>
                  </a:lnTo>
                  <a:lnTo>
                    <a:pt x="613" y="554"/>
                  </a:lnTo>
                  <a:lnTo>
                    <a:pt x="605" y="562"/>
                  </a:lnTo>
                  <a:lnTo>
                    <a:pt x="595" y="570"/>
                  </a:lnTo>
                  <a:lnTo>
                    <a:pt x="585" y="577"/>
                  </a:lnTo>
                  <a:lnTo>
                    <a:pt x="576" y="585"/>
                  </a:lnTo>
                  <a:lnTo>
                    <a:pt x="565" y="591"/>
                  </a:lnTo>
                  <a:lnTo>
                    <a:pt x="554" y="598"/>
                  </a:lnTo>
                  <a:lnTo>
                    <a:pt x="544" y="603"/>
                  </a:lnTo>
                  <a:lnTo>
                    <a:pt x="533" y="608"/>
                  </a:lnTo>
                  <a:lnTo>
                    <a:pt x="521" y="613"/>
                  </a:lnTo>
                  <a:lnTo>
                    <a:pt x="509" y="617"/>
                  </a:lnTo>
                  <a:lnTo>
                    <a:pt x="498" y="620"/>
                  </a:lnTo>
                  <a:lnTo>
                    <a:pt x="485" y="623"/>
                  </a:lnTo>
                  <a:lnTo>
                    <a:pt x="472" y="626"/>
                  </a:lnTo>
                  <a:lnTo>
                    <a:pt x="459" y="627"/>
                  </a:lnTo>
                  <a:lnTo>
                    <a:pt x="446" y="628"/>
                  </a:lnTo>
                  <a:lnTo>
                    <a:pt x="433" y="628"/>
                  </a:lnTo>
                  <a:close/>
                  <a:moveTo>
                    <a:pt x="184" y="643"/>
                  </a:moveTo>
                  <a:lnTo>
                    <a:pt x="181" y="643"/>
                  </a:lnTo>
                  <a:lnTo>
                    <a:pt x="178" y="642"/>
                  </a:lnTo>
                  <a:lnTo>
                    <a:pt x="175" y="639"/>
                  </a:lnTo>
                  <a:lnTo>
                    <a:pt x="171" y="637"/>
                  </a:lnTo>
                  <a:lnTo>
                    <a:pt x="169" y="634"/>
                  </a:lnTo>
                  <a:lnTo>
                    <a:pt x="167" y="631"/>
                  </a:lnTo>
                  <a:lnTo>
                    <a:pt x="166" y="628"/>
                  </a:lnTo>
                  <a:lnTo>
                    <a:pt x="166" y="623"/>
                  </a:lnTo>
                  <a:lnTo>
                    <a:pt x="166" y="620"/>
                  </a:lnTo>
                  <a:lnTo>
                    <a:pt x="167" y="616"/>
                  </a:lnTo>
                  <a:lnTo>
                    <a:pt x="169" y="613"/>
                  </a:lnTo>
                  <a:lnTo>
                    <a:pt x="171" y="609"/>
                  </a:lnTo>
                  <a:lnTo>
                    <a:pt x="175" y="607"/>
                  </a:lnTo>
                  <a:lnTo>
                    <a:pt x="178" y="605"/>
                  </a:lnTo>
                  <a:lnTo>
                    <a:pt x="181" y="604"/>
                  </a:lnTo>
                  <a:lnTo>
                    <a:pt x="184" y="604"/>
                  </a:lnTo>
                  <a:lnTo>
                    <a:pt x="188" y="604"/>
                  </a:lnTo>
                  <a:lnTo>
                    <a:pt x="192" y="605"/>
                  </a:lnTo>
                  <a:lnTo>
                    <a:pt x="195" y="607"/>
                  </a:lnTo>
                  <a:lnTo>
                    <a:pt x="198" y="609"/>
                  </a:lnTo>
                  <a:lnTo>
                    <a:pt x="200" y="613"/>
                  </a:lnTo>
                  <a:lnTo>
                    <a:pt x="202" y="616"/>
                  </a:lnTo>
                  <a:lnTo>
                    <a:pt x="203" y="620"/>
                  </a:lnTo>
                  <a:lnTo>
                    <a:pt x="203" y="623"/>
                  </a:lnTo>
                  <a:lnTo>
                    <a:pt x="203" y="628"/>
                  </a:lnTo>
                  <a:lnTo>
                    <a:pt x="202" y="631"/>
                  </a:lnTo>
                  <a:lnTo>
                    <a:pt x="200" y="634"/>
                  </a:lnTo>
                  <a:lnTo>
                    <a:pt x="198" y="637"/>
                  </a:lnTo>
                  <a:lnTo>
                    <a:pt x="195" y="639"/>
                  </a:lnTo>
                  <a:lnTo>
                    <a:pt x="192" y="642"/>
                  </a:lnTo>
                  <a:lnTo>
                    <a:pt x="188" y="643"/>
                  </a:lnTo>
                  <a:lnTo>
                    <a:pt x="184" y="643"/>
                  </a:lnTo>
                  <a:close/>
                  <a:moveTo>
                    <a:pt x="129" y="698"/>
                  </a:moveTo>
                  <a:lnTo>
                    <a:pt x="124" y="698"/>
                  </a:lnTo>
                  <a:lnTo>
                    <a:pt x="121" y="697"/>
                  </a:lnTo>
                  <a:lnTo>
                    <a:pt x="118" y="695"/>
                  </a:lnTo>
                  <a:lnTo>
                    <a:pt x="115" y="693"/>
                  </a:lnTo>
                  <a:lnTo>
                    <a:pt x="112" y="691"/>
                  </a:lnTo>
                  <a:lnTo>
                    <a:pt x="110" y="688"/>
                  </a:lnTo>
                  <a:lnTo>
                    <a:pt x="109" y="684"/>
                  </a:lnTo>
                  <a:lnTo>
                    <a:pt x="109" y="680"/>
                  </a:lnTo>
                  <a:lnTo>
                    <a:pt x="109" y="677"/>
                  </a:lnTo>
                  <a:lnTo>
                    <a:pt x="110" y="673"/>
                  </a:lnTo>
                  <a:lnTo>
                    <a:pt x="112" y="669"/>
                  </a:lnTo>
                  <a:lnTo>
                    <a:pt x="115" y="667"/>
                  </a:lnTo>
                  <a:lnTo>
                    <a:pt x="118" y="664"/>
                  </a:lnTo>
                  <a:lnTo>
                    <a:pt x="121" y="663"/>
                  </a:lnTo>
                  <a:lnTo>
                    <a:pt x="124" y="662"/>
                  </a:lnTo>
                  <a:lnTo>
                    <a:pt x="129" y="661"/>
                  </a:lnTo>
                  <a:lnTo>
                    <a:pt x="132" y="662"/>
                  </a:lnTo>
                  <a:lnTo>
                    <a:pt x="135" y="663"/>
                  </a:lnTo>
                  <a:lnTo>
                    <a:pt x="138" y="664"/>
                  </a:lnTo>
                  <a:lnTo>
                    <a:pt x="141" y="667"/>
                  </a:lnTo>
                  <a:lnTo>
                    <a:pt x="143" y="669"/>
                  </a:lnTo>
                  <a:lnTo>
                    <a:pt x="146" y="673"/>
                  </a:lnTo>
                  <a:lnTo>
                    <a:pt x="147" y="677"/>
                  </a:lnTo>
                  <a:lnTo>
                    <a:pt x="147" y="680"/>
                  </a:lnTo>
                  <a:lnTo>
                    <a:pt x="147" y="684"/>
                  </a:lnTo>
                  <a:lnTo>
                    <a:pt x="146" y="688"/>
                  </a:lnTo>
                  <a:lnTo>
                    <a:pt x="143" y="691"/>
                  </a:lnTo>
                  <a:lnTo>
                    <a:pt x="141" y="693"/>
                  </a:lnTo>
                  <a:lnTo>
                    <a:pt x="138" y="695"/>
                  </a:lnTo>
                  <a:lnTo>
                    <a:pt x="135" y="697"/>
                  </a:lnTo>
                  <a:lnTo>
                    <a:pt x="132" y="698"/>
                  </a:lnTo>
                  <a:lnTo>
                    <a:pt x="129" y="698"/>
                  </a:lnTo>
                  <a:close/>
                  <a:moveTo>
                    <a:pt x="530" y="108"/>
                  </a:moveTo>
                  <a:lnTo>
                    <a:pt x="507" y="100"/>
                  </a:lnTo>
                  <a:lnTo>
                    <a:pt x="484" y="95"/>
                  </a:lnTo>
                  <a:lnTo>
                    <a:pt x="471" y="93"/>
                  </a:lnTo>
                  <a:lnTo>
                    <a:pt x="459" y="91"/>
                  </a:lnTo>
                  <a:lnTo>
                    <a:pt x="446" y="91"/>
                  </a:lnTo>
                  <a:lnTo>
                    <a:pt x="433" y="90"/>
                  </a:lnTo>
                  <a:lnTo>
                    <a:pt x="420" y="91"/>
                  </a:lnTo>
                  <a:lnTo>
                    <a:pt x="405" y="92"/>
                  </a:lnTo>
                  <a:lnTo>
                    <a:pt x="391" y="93"/>
                  </a:lnTo>
                  <a:lnTo>
                    <a:pt x="377" y="96"/>
                  </a:lnTo>
                  <a:lnTo>
                    <a:pt x="363" y="99"/>
                  </a:lnTo>
                  <a:lnTo>
                    <a:pt x="349" y="102"/>
                  </a:lnTo>
                  <a:lnTo>
                    <a:pt x="336" y="107"/>
                  </a:lnTo>
                  <a:lnTo>
                    <a:pt x="323" y="112"/>
                  </a:lnTo>
                  <a:lnTo>
                    <a:pt x="310" y="118"/>
                  </a:lnTo>
                  <a:lnTo>
                    <a:pt x="299" y="125"/>
                  </a:lnTo>
                  <a:lnTo>
                    <a:pt x="287" y="131"/>
                  </a:lnTo>
                  <a:lnTo>
                    <a:pt x="275" y="139"/>
                  </a:lnTo>
                  <a:lnTo>
                    <a:pt x="263" y="146"/>
                  </a:lnTo>
                  <a:lnTo>
                    <a:pt x="253" y="155"/>
                  </a:lnTo>
                  <a:lnTo>
                    <a:pt x="243" y="164"/>
                  </a:lnTo>
                  <a:lnTo>
                    <a:pt x="233" y="173"/>
                  </a:lnTo>
                  <a:lnTo>
                    <a:pt x="224" y="184"/>
                  </a:lnTo>
                  <a:lnTo>
                    <a:pt x="214" y="193"/>
                  </a:lnTo>
                  <a:lnTo>
                    <a:pt x="206" y="204"/>
                  </a:lnTo>
                  <a:lnTo>
                    <a:pt x="198" y="216"/>
                  </a:lnTo>
                  <a:lnTo>
                    <a:pt x="191" y="228"/>
                  </a:lnTo>
                  <a:lnTo>
                    <a:pt x="184" y="239"/>
                  </a:lnTo>
                  <a:lnTo>
                    <a:pt x="178" y="251"/>
                  </a:lnTo>
                  <a:lnTo>
                    <a:pt x="172" y="264"/>
                  </a:lnTo>
                  <a:lnTo>
                    <a:pt x="167" y="277"/>
                  </a:lnTo>
                  <a:lnTo>
                    <a:pt x="163" y="290"/>
                  </a:lnTo>
                  <a:lnTo>
                    <a:pt x="158" y="303"/>
                  </a:lnTo>
                  <a:lnTo>
                    <a:pt x="155" y="317"/>
                  </a:lnTo>
                  <a:lnTo>
                    <a:pt x="153" y="331"/>
                  </a:lnTo>
                  <a:lnTo>
                    <a:pt x="151" y="345"/>
                  </a:lnTo>
                  <a:lnTo>
                    <a:pt x="150" y="359"/>
                  </a:lnTo>
                  <a:lnTo>
                    <a:pt x="150" y="374"/>
                  </a:lnTo>
                  <a:lnTo>
                    <a:pt x="150" y="387"/>
                  </a:lnTo>
                  <a:lnTo>
                    <a:pt x="151" y="400"/>
                  </a:lnTo>
                  <a:lnTo>
                    <a:pt x="152" y="412"/>
                  </a:lnTo>
                  <a:lnTo>
                    <a:pt x="154" y="424"/>
                  </a:lnTo>
                  <a:lnTo>
                    <a:pt x="160" y="448"/>
                  </a:lnTo>
                  <a:lnTo>
                    <a:pt x="167" y="471"/>
                  </a:lnTo>
                  <a:lnTo>
                    <a:pt x="4" y="631"/>
                  </a:lnTo>
                  <a:lnTo>
                    <a:pt x="2" y="634"/>
                  </a:lnTo>
                  <a:lnTo>
                    <a:pt x="1" y="636"/>
                  </a:lnTo>
                  <a:lnTo>
                    <a:pt x="0" y="639"/>
                  </a:lnTo>
                  <a:lnTo>
                    <a:pt x="0" y="643"/>
                  </a:lnTo>
                  <a:lnTo>
                    <a:pt x="0" y="792"/>
                  </a:lnTo>
                  <a:lnTo>
                    <a:pt x="0" y="796"/>
                  </a:lnTo>
                  <a:lnTo>
                    <a:pt x="1" y="799"/>
                  </a:lnTo>
                  <a:lnTo>
                    <a:pt x="2" y="801"/>
                  </a:lnTo>
                  <a:lnTo>
                    <a:pt x="4" y="803"/>
                  </a:lnTo>
                  <a:lnTo>
                    <a:pt x="7" y="805"/>
                  </a:lnTo>
                  <a:lnTo>
                    <a:pt x="9" y="806"/>
                  </a:lnTo>
                  <a:lnTo>
                    <a:pt x="12" y="807"/>
                  </a:lnTo>
                  <a:lnTo>
                    <a:pt x="15" y="807"/>
                  </a:lnTo>
                  <a:lnTo>
                    <a:pt x="166" y="807"/>
                  </a:lnTo>
                  <a:lnTo>
                    <a:pt x="169" y="807"/>
                  </a:lnTo>
                  <a:lnTo>
                    <a:pt x="171" y="806"/>
                  </a:lnTo>
                  <a:lnTo>
                    <a:pt x="175" y="805"/>
                  </a:lnTo>
                  <a:lnTo>
                    <a:pt x="177" y="803"/>
                  </a:lnTo>
                  <a:lnTo>
                    <a:pt x="337" y="642"/>
                  </a:lnTo>
                  <a:lnTo>
                    <a:pt x="361" y="648"/>
                  </a:lnTo>
                  <a:lnTo>
                    <a:pt x="384" y="653"/>
                  </a:lnTo>
                  <a:lnTo>
                    <a:pt x="396" y="655"/>
                  </a:lnTo>
                  <a:lnTo>
                    <a:pt x="409" y="657"/>
                  </a:lnTo>
                  <a:lnTo>
                    <a:pt x="421" y="658"/>
                  </a:lnTo>
                  <a:lnTo>
                    <a:pt x="433" y="658"/>
                  </a:lnTo>
                  <a:lnTo>
                    <a:pt x="448" y="658"/>
                  </a:lnTo>
                  <a:lnTo>
                    <a:pt x="462" y="657"/>
                  </a:lnTo>
                  <a:lnTo>
                    <a:pt x="477" y="654"/>
                  </a:lnTo>
                  <a:lnTo>
                    <a:pt x="491" y="652"/>
                  </a:lnTo>
                  <a:lnTo>
                    <a:pt x="504" y="649"/>
                  </a:lnTo>
                  <a:lnTo>
                    <a:pt x="518" y="645"/>
                  </a:lnTo>
                  <a:lnTo>
                    <a:pt x="531" y="640"/>
                  </a:lnTo>
                  <a:lnTo>
                    <a:pt x="544" y="635"/>
                  </a:lnTo>
                  <a:lnTo>
                    <a:pt x="557" y="630"/>
                  </a:lnTo>
                  <a:lnTo>
                    <a:pt x="569" y="623"/>
                  </a:lnTo>
                  <a:lnTo>
                    <a:pt x="581" y="617"/>
                  </a:lnTo>
                  <a:lnTo>
                    <a:pt x="593" y="609"/>
                  </a:lnTo>
                  <a:lnTo>
                    <a:pt x="604" y="602"/>
                  </a:lnTo>
                  <a:lnTo>
                    <a:pt x="614" y="593"/>
                  </a:lnTo>
                  <a:lnTo>
                    <a:pt x="625" y="584"/>
                  </a:lnTo>
                  <a:lnTo>
                    <a:pt x="635" y="575"/>
                  </a:lnTo>
                  <a:lnTo>
                    <a:pt x="644" y="565"/>
                  </a:lnTo>
                  <a:lnTo>
                    <a:pt x="653" y="555"/>
                  </a:lnTo>
                  <a:lnTo>
                    <a:pt x="661" y="544"/>
                  </a:lnTo>
                  <a:lnTo>
                    <a:pt x="669" y="532"/>
                  </a:lnTo>
                  <a:lnTo>
                    <a:pt x="676" y="522"/>
                  </a:lnTo>
                  <a:lnTo>
                    <a:pt x="684" y="509"/>
                  </a:lnTo>
                  <a:lnTo>
                    <a:pt x="690" y="497"/>
                  </a:lnTo>
                  <a:lnTo>
                    <a:pt x="696" y="484"/>
                  </a:lnTo>
                  <a:lnTo>
                    <a:pt x="701" y="471"/>
                  </a:lnTo>
                  <a:lnTo>
                    <a:pt x="705" y="459"/>
                  </a:lnTo>
                  <a:lnTo>
                    <a:pt x="708" y="445"/>
                  </a:lnTo>
                  <a:lnTo>
                    <a:pt x="712" y="431"/>
                  </a:lnTo>
                  <a:lnTo>
                    <a:pt x="715" y="417"/>
                  </a:lnTo>
                  <a:lnTo>
                    <a:pt x="716" y="403"/>
                  </a:lnTo>
                  <a:lnTo>
                    <a:pt x="717" y="388"/>
                  </a:lnTo>
                  <a:lnTo>
                    <a:pt x="718" y="374"/>
                  </a:lnTo>
                  <a:lnTo>
                    <a:pt x="717" y="361"/>
                  </a:lnTo>
                  <a:lnTo>
                    <a:pt x="717" y="350"/>
                  </a:lnTo>
                  <a:lnTo>
                    <a:pt x="715" y="337"/>
                  </a:lnTo>
                  <a:lnTo>
                    <a:pt x="714" y="325"/>
                  </a:lnTo>
                  <a:lnTo>
                    <a:pt x="708" y="301"/>
                  </a:lnTo>
                  <a:lnTo>
                    <a:pt x="701" y="278"/>
                  </a:lnTo>
                  <a:lnTo>
                    <a:pt x="804" y="175"/>
                  </a:lnTo>
                  <a:lnTo>
                    <a:pt x="808" y="172"/>
                  </a:lnTo>
                  <a:lnTo>
                    <a:pt x="637" y="0"/>
                  </a:lnTo>
                  <a:lnTo>
                    <a:pt x="530" y="1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4453"/>
            <p:cNvSpPr>
              <a:spLocks/>
            </p:cNvSpPr>
            <p:nvPr/>
          </p:nvSpPr>
          <p:spPr bwMode="auto">
            <a:xfrm>
              <a:off x="3884860" y="4317117"/>
              <a:ext cx="44450" cy="74613"/>
            </a:xfrm>
            <a:custGeom>
              <a:avLst/>
              <a:gdLst>
                <a:gd name="T0" fmla="*/ 30 w 140"/>
                <a:gd name="T1" fmla="*/ 103 h 238"/>
                <a:gd name="T2" fmla="*/ 30 w 140"/>
                <a:gd name="T3" fmla="*/ 15 h 238"/>
                <a:gd name="T4" fmla="*/ 30 w 140"/>
                <a:gd name="T5" fmla="*/ 12 h 238"/>
                <a:gd name="T6" fmla="*/ 29 w 140"/>
                <a:gd name="T7" fmla="*/ 9 h 238"/>
                <a:gd name="T8" fmla="*/ 28 w 140"/>
                <a:gd name="T9" fmla="*/ 7 h 238"/>
                <a:gd name="T10" fmla="*/ 26 w 140"/>
                <a:gd name="T11" fmla="*/ 5 h 238"/>
                <a:gd name="T12" fmla="*/ 24 w 140"/>
                <a:gd name="T13" fmla="*/ 2 h 238"/>
                <a:gd name="T14" fmla="*/ 22 w 140"/>
                <a:gd name="T15" fmla="*/ 1 h 238"/>
                <a:gd name="T16" fmla="*/ 19 w 140"/>
                <a:gd name="T17" fmla="*/ 0 h 238"/>
                <a:gd name="T18" fmla="*/ 15 w 140"/>
                <a:gd name="T19" fmla="*/ 0 h 238"/>
                <a:gd name="T20" fmla="*/ 12 w 140"/>
                <a:gd name="T21" fmla="*/ 0 h 238"/>
                <a:gd name="T22" fmla="*/ 10 w 140"/>
                <a:gd name="T23" fmla="*/ 1 h 238"/>
                <a:gd name="T24" fmla="*/ 7 w 140"/>
                <a:gd name="T25" fmla="*/ 2 h 238"/>
                <a:gd name="T26" fmla="*/ 5 w 140"/>
                <a:gd name="T27" fmla="*/ 5 h 238"/>
                <a:gd name="T28" fmla="*/ 4 w 140"/>
                <a:gd name="T29" fmla="*/ 7 h 238"/>
                <a:gd name="T30" fmla="*/ 2 w 140"/>
                <a:gd name="T31" fmla="*/ 9 h 238"/>
                <a:gd name="T32" fmla="*/ 2 w 140"/>
                <a:gd name="T33" fmla="*/ 12 h 238"/>
                <a:gd name="T34" fmla="*/ 0 w 140"/>
                <a:gd name="T35" fmla="*/ 15 h 238"/>
                <a:gd name="T36" fmla="*/ 0 w 140"/>
                <a:gd name="T37" fmla="*/ 109 h 238"/>
                <a:gd name="T38" fmla="*/ 0 w 140"/>
                <a:gd name="T39" fmla="*/ 113 h 238"/>
                <a:gd name="T40" fmla="*/ 2 w 140"/>
                <a:gd name="T41" fmla="*/ 115 h 238"/>
                <a:gd name="T42" fmla="*/ 3 w 140"/>
                <a:gd name="T43" fmla="*/ 118 h 238"/>
                <a:gd name="T44" fmla="*/ 5 w 140"/>
                <a:gd name="T45" fmla="*/ 120 h 238"/>
                <a:gd name="T46" fmla="*/ 114 w 140"/>
                <a:gd name="T47" fmla="*/ 233 h 238"/>
                <a:gd name="T48" fmla="*/ 116 w 140"/>
                <a:gd name="T49" fmla="*/ 236 h 238"/>
                <a:gd name="T50" fmla="*/ 119 w 140"/>
                <a:gd name="T51" fmla="*/ 237 h 238"/>
                <a:gd name="T52" fmla="*/ 122 w 140"/>
                <a:gd name="T53" fmla="*/ 238 h 238"/>
                <a:gd name="T54" fmla="*/ 125 w 140"/>
                <a:gd name="T55" fmla="*/ 238 h 238"/>
                <a:gd name="T56" fmla="*/ 128 w 140"/>
                <a:gd name="T57" fmla="*/ 238 h 238"/>
                <a:gd name="T58" fmla="*/ 130 w 140"/>
                <a:gd name="T59" fmla="*/ 237 h 238"/>
                <a:gd name="T60" fmla="*/ 133 w 140"/>
                <a:gd name="T61" fmla="*/ 236 h 238"/>
                <a:gd name="T62" fmla="*/ 135 w 140"/>
                <a:gd name="T63" fmla="*/ 233 h 238"/>
                <a:gd name="T64" fmla="*/ 137 w 140"/>
                <a:gd name="T65" fmla="*/ 231 h 238"/>
                <a:gd name="T66" fmla="*/ 139 w 140"/>
                <a:gd name="T67" fmla="*/ 228 h 238"/>
                <a:gd name="T68" fmla="*/ 140 w 140"/>
                <a:gd name="T69" fmla="*/ 226 h 238"/>
                <a:gd name="T70" fmla="*/ 140 w 140"/>
                <a:gd name="T71" fmla="*/ 223 h 238"/>
                <a:gd name="T72" fmla="*/ 140 w 140"/>
                <a:gd name="T73" fmla="*/ 221 h 238"/>
                <a:gd name="T74" fmla="*/ 139 w 140"/>
                <a:gd name="T75" fmla="*/ 217 h 238"/>
                <a:gd name="T76" fmla="*/ 137 w 140"/>
                <a:gd name="T77" fmla="*/ 215 h 238"/>
                <a:gd name="T78" fmla="*/ 135 w 140"/>
                <a:gd name="T79" fmla="*/ 212 h 238"/>
                <a:gd name="T80" fmla="*/ 30 w 140"/>
                <a:gd name="T81" fmla="*/ 103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 h="238">
                  <a:moveTo>
                    <a:pt x="30" y="103"/>
                  </a:moveTo>
                  <a:lnTo>
                    <a:pt x="30" y="15"/>
                  </a:lnTo>
                  <a:lnTo>
                    <a:pt x="30" y="12"/>
                  </a:lnTo>
                  <a:lnTo>
                    <a:pt x="29" y="9"/>
                  </a:lnTo>
                  <a:lnTo>
                    <a:pt x="28" y="7"/>
                  </a:lnTo>
                  <a:lnTo>
                    <a:pt x="26" y="5"/>
                  </a:lnTo>
                  <a:lnTo>
                    <a:pt x="24" y="2"/>
                  </a:lnTo>
                  <a:lnTo>
                    <a:pt x="22" y="1"/>
                  </a:lnTo>
                  <a:lnTo>
                    <a:pt x="19" y="0"/>
                  </a:lnTo>
                  <a:lnTo>
                    <a:pt x="15" y="0"/>
                  </a:lnTo>
                  <a:lnTo>
                    <a:pt x="12" y="0"/>
                  </a:lnTo>
                  <a:lnTo>
                    <a:pt x="10" y="1"/>
                  </a:lnTo>
                  <a:lnTo>
                    <a:pt x="7" y="2"/>
                  </a:lnTo>
                  <a:lnTo>
                    <a:pt x="5" y="5"/>
                  </a:lnTo>
                  <a:lnTo>
                    <a:pt x="4" y="7"/>
                  </a:lnTo>
                  <a:lnTo>
                    <a:pt x="2" y="9"/>
                  </a:lnTo>
                  <a:lnTo>
                    <a:pt x="2" y="12"/>
                  </a:lnTo>
                  <a:lnTo>
                    <a:pt x="0" y="15"/>
                  </a:lnTo>
                  <a:lnTo>
                    <a:pt x="0" y="109"/>
                  </a:lnTo>
                  <a:lnTo>
                    <a:pt x="0" y="113"/>
                  </a:lnTo>
                  <a:lnTo>
                    <a:pt x="2" y="115"/>
                  </a:lnTo>
                  <a:lnTo>
                    <a:pt x="3" y="118"/>
                  </a:lnTo>
                  <a:lnTo>
                    <a:pt x="5" y="120"/>
                  </a:lnTo>
                  <a:lnTo>
                    <a:pt x="114" y="233"/>
                  </a:lnTo>
                  <a:lnTo>
                    <a:pt x="116" y="236"/>
                  </a:lnTo>
                  <a:lnTo>
                    <a:pt x="119" y="237"/>
                  </a:lnTo>
                  <a:lnTo>
                    <a:pt x="122" y="238"/>
                  </a:lnTo>
                  <a:lnTo>
                    <a:pt x="125" y="238"/>
                  </a:lnTo>
                  <a:lnTo>
                    <a:pt x="128" y="238"/>
                  </a:lnTo>
                  <a:lnTo>
                    <a:pt x="130" y="237"/>
                  </a:lnTo>
                  <a:lnTo>
                    <a:pt x="133" y="236"/>
                  </a:lnTo>
                  <a:lnTo>
                    <a:pt x="135" y="233"/>
                  </a:lnTo>
                  <a:lnTo>
                    <a:pt x="137" y="231"/>
                  </a:lnTo>
                  <a:lnTo>
                    <a:pt x="139" y="228"/>
                  </a:lnTo>
                  <a:lnTo>
                    <a:pt x="140" y="226"/>
                  </a:lnTo>
                  <a:lnTo>
                    <a:pt x="140" y="223"/>
                  </a:lnTo>
                  <a:lnTo>
                    <a:pt x="140" y="221"/>
                  </a:lnTo>
                  <a:lnTo>
                    <a:pt x="139" y="217"/>
                  </a:lnTo>
                  <a:lnTo>
                    <a:pt x="137" y="215"/>
                  </a:lnTo>
                  <a:lnTo>
                    <a:pt x="135" y="212"/>
                  </a:lnTo>
                  <a:lnTo>
                    <a:pt x="30"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 name="Group 83"/>
          <p:cNvGrpSpPr/>
          <p:nvPr/>
        </p:nvGrpSpPr>
        <p:grpSpPr>
          <a:xfrm>
            <a:off x="8462001" y="5516692"/>
            <a:ext cx="294448" cy="260092"/>
            <a:chOff x="7600950" y="779463"/>
            <a:chExt cx="285750" cy="252412"/>
          </a:xfrm>
          <a:solidFill>
            <a:srgbClr val="125680"/>
          </a:solidFill>
          <a:effectLst/>
        </p:grpSpPr>
        <p:sp>
          <p:nvSpPr>
            <p:cNvPr id="85" name="Freeform 3135"/>
            <p:cNvSpPr>
              <a:spLocks/>
            </p:cNvSpPr>
            <p:nvPr/>
          </p:nvSpPr>
          <p:spPr bwMode="auto">
            <a:xfrm>
              <a:off x="7677150" y="779463"/>
              <a:ext cx="209550" cy="242888"/>
            </a:xfrm>
            <a:custGeom>
              <a:avLst/>
              <a:gdLst>
                <a:gd name="T0" fmla="*/ 526 w 527"/>
                <a:gd name="T1" fmla="*/ 282 h 612"/>
                <a:gd name="T2" fmla="*/ 523 w 527"/>
                <a:gd name="T3" fmla="*/ 270 h 612"/>
                <a:gd name="T4" fmla="*/ 516 w 527"/>
                <a:gd name="T5" fmla="*/ 255 h 612"/>
                <a:gd name="T6" fmla="*/ 500 w 527"/>
                <a:gd name="T7" fmla="*/ 240 h 612"/>
                <a:gd name="T8" fmla="*/ 484 w 527"/>
                <a:gd name="T9" fmla="*/ 231 h 612"/>
                <a:gd name="T10" fmla="*/ 472 w 527"/>
                <a:gd name="T11" fmla="*/ 229 h 612"/>
                <a:gd name="T12" fmla="*/ 244 w 527"/>
                <a:gd name="T13" fmla="*/ 229 h 612"/>
                <a:gd name="T14" fmla="*/ 256 w 527"/>
                <a:gd name="T15" fmla="*/ 196 h 612"/>
                <a:gd name="T16" fmla="*/ 267 w 527"/>
                <a:gd name="T17" fmla="*/ 154 h 612"/>
                <a:gd name="T18" fmla="*/ 273 w 527"/>
                <a:gd name="T19" fmla="*/ 110 h 612"/>
                <a:gd name="T20" fmla="*/ 273 w 527"/>
                <a:gd name="T21" fmla="*/ 90 h 612"/>
                <a:gd name="T22" fmla="*/ 269 w 527"/>
                <a:gd name="T23" fmla="*/ 71 h 612"/>
                <a:gd name="T24" fmla="*/ 262 w 527"/>
                <a:gd name="T25" fmla="*/ 49 h 612"/>
                <a:gd name="T26" fmla="*/ 252 w 527"/>
                <a:gd name="T27" fmla="*/ 33 h 612"/>
                <a:gd name="T28" fmla="*/ 243 w 527"/>
                <a:gd name="T29" fmla="*/ 21 h 612"/>
                <a:gd name="T30" fmla="*/ 233 w 527"/>
                <a:gd name="T31" fmla="*/ 11 h 612"/>
                <a:gd name="T32" fmla="*/ 215 w 527"/>
                <a:gd name="T33" fmla="*/ 3 h 612"/>
                <a:gd name="T34" fmla="*/ 202 w 527"/>
                <a:gd name="T35" fmla="*/ 0 h 612"/>
                <a:gd name="T36" fmla="*/ 184 w 527"/>
                <a:gd name="T37" fmla="*/ 5 h 612"/>
                <a:gd name="T38" fmla="*/ 169 w 527"/>
                <a:gd name="T39" fmla="*/ 16 h 612"/>
                <a:gd name="T40" fmla="*/ 159 w 527"/>
                <a:gd name="T41" fmla="*/ 33 h 612"/>
                <a:gd name="T42" fmla="*/ 155 w 527"/>
                <a:gd name="T43" fmla="*/ 53 h 612"/>
                <a:gd name="T44" fmla="*/ 151 w 527"/>
                <a:gd name="T45" fmla="*/ 90 h 612"/>
                <a:gd name="T46" fmla="*/ 140 w 527"/>
                <a:gd name="T47" fmla="*/ 127 h 612"/>
                <a:gd name="T48" fmla="*/ 124 w 527"/>
                <a:gd name="T49" fmla="*/ 162 h 612"/>
                <a:gd name="T50" fmla="*/ 102 w 527"/>
                <a:gd name="T51" fmla="*/ 197 h 612"/>
                <a:gd name="T52" fmla="*/ 79 w 527"/>
                <a:gd name="T53" fmla="*/ 226 h 612"/>
                <a:gd name="T54" fmla="*/ 52 w 527"/>
                <a:gd name="T55" fmla="*/ 254 h 612"/>
                <a:gd name="T56" fmla="*/ 26 w 527"/>
                <a:gd name="T57" fmla="*/ 275 h 612"/>
                <a:gd name="T58" fmla="*/ 0 w 527"/>
                <a:gd name="T59" fmla="*/ 291 h 612"/>
                <a:gd name="T60" fmla="*/ 17 w 527"/>
                <a:gd name="T61" fmla="*/ 586 h 612"/>
                <a:gd name="T62" fmla="*/ 48 w 527"/>
                <a:gd name="T63" fmla="*/ 592 h 612"/>
                <a:gd name="T64" fmla="*/ 88 w 527"/>
                <a:gd name="T65" fmla="*/ 602 h 612"/>
                <a:gd name="T66" fmla="*/ 129 w 527"/>
                <a:gd name="T67" fmla="*/ 610 h 612"/>
                <a:gd name="T68" fmla="*/ 161 w 527"/>
                <a:gd name="T69" fmla="*/ 612 h 612"/>
                <a:gd name="T70" fmla="*/ 383 w 527"/>
                <a:gd name="T71" fmla="*/ 612 h 612"/>
                <a:gd name="T72" fmla="*/ 403 w 527"/>
                <a:gd name="T73" fmla="*/ 608 h 612"/>
                <a:gd name="T74" fmla="*/ 419 w 527"/>
                <a:gd name="T75" fmla="*/ 600 h 612"/>
                <a:gd name="T76" fmla="*/ 428 w 527"/>
                <a:gd name="T77" fmla="*/ 585 h 612"/>
                <a:gd name="T78" fmla="*/ 431 w 527"/>
                <a:gd name="T79" fmla="*/ 564 h 612"/>
                <a:gd name="T80" fmla="*/ 428 w 527"/>
                <a:gd name="T81" fmla="*/ 550 h 612"/>
                <a:gd name="T82" fmla="*/ 424 w 527"/>
                <a:gd name="T83" fmla="*/ 538 h 612"/>
                <a:gd name="T84" fmla="*/ 441 w 527"/>
                <a:gd name="T85" fmla="*/ 532 h 612"/>
                <a:gd name="T86" fmla="*/ 455 w 527"/>
                <a:gd name="T87" fmla="*/ 523 h 612"/>
                <a:gd name="T88" fmla="*/ 464 w 527"/>
                <a:gd name="T89" fmla="*/ 508 h 612"/>
                <a:gd name="T90" fmla="*/ 466 w 527"/>
                <a:gd name="T91" fmla="*/ 492 h 612"/>
                <a:gd name="T92" fmla="*/ 464 w 527"/>
                <a:gd name="T93" fmla="*/ 472 h 612"/>
                <a:gd name="T94" fmla="*/ 456 w 527"/>
                <a:gd name="T95" fmla="*/ 455 h 612"/>
                <a:gd name="T96" fmla="*/ 475 w 527"/>
                <a:gd name="T97" fmla="*/ 447 h 612"/>
                <a:gd name="T98" fmla="*/ 489 w 527"/>
                <a:gd name="T99" fmla="*/ 433 h 612"/>
                <a:gd name="T100" fmla="*/ 499 w 527"/>
                <a:gd name="T101" fmla="*/ 416 h 612"/>
                <a:gd name="T102" fmla="*/ 502 w 527"/>
                <a:gd name="T103" fmla="*/ 397 h 612"/>
                <a:gd name="T104" fmla="*/ 501 w 527"/>
                <a:gd name="T105" fmla="*/ 386 h 612"/>
                <a:gd name="T106" fmla="*/ 497 w 527"/>
                <a:gd name="T107" fmla="*/ 375 h 612"/>
                <a:gd name="T108" fmla="*/ 484 w 527"/>
                <a:gd name="T109" fmla="*/ 357 h 612"/>
                <a:gd name="T110" fmla="*/ 503 w 527"/>
                <a:gd name="T111" fmla="*/ 345 h 612"/>
                <a:gd name="T112" fmla="*/ 516 w 527"/>
                <a:gd name="T113" fmla="*/ 329 h 612"/>
                <a:gd name="T114" fmla="*/ 523 w 527"/>
                <a:gd name="T115" fmla="*/ 309 h 612"/>
                <a:gd name="T116" fmla="*/ 527 w 527"/>
                <a:gd name="T117" fmla="*/ 288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27" h="612">
                  <a:moveTo>
                    <a:pt x="527" y="288"/>
                  </a:moveTo>
                  <a:lnTo>
                    <a:pt x="526" y="282"/>
                  </a:lnTo>
                  <a:lnTo>
                    <a:pt x="526" y="276"/>
                  </a:lnTo>
                  <a:lnTo>
                    <a:pt x="523" y="270"/>
                  </a:lnTo>
                  <a:lnTo>
                    <a:pt x="522" y="266"/>
                  </a:lnTo>
                  <a:lnTo>
                    <a:pt x="516" y="255"/>
                  </a:lnTo>
                  <a:lnTo>
                    <a:pt x="509" y="247"/>
                  </a:lnTo>
                  <a:lnTo>
                    <a:pt x="500" y="240"/>
                  </a:lnTo>
                  <a:lnTo>
                    <a:pt x="489" y="234"/>
                  </a:lnTo>
                  <a:lnTo>
                    <a:pt x="484" y="231"/>
                  </a:lnTo>
                  <a:lnTo>
                    <a:pt x="478" y="230"/>
                  </a:lnTo>
                  <a:lnTo>
                    <a:pt x="472" y="229"/>
                  </a:lnTo>
                  <a:lnTo>
                    <a:pt x="466" y="229"/>
                  </a:lnTo>
                  <a:lnTo>
                    <a:pt x="244" y="229"/>
                  </a:lnTo>
                  <a:lnTo>
                    <a:pt x="250" y="213"/>
                  </a:lnTo>
                  <a:lnTo>
                    <a:pt x="256" y="196"/>
                  </a:lnTo>
                  <a:lnTo>
                    <a:pt x="261" y="175"/>
                  </a:lnTo>
                  <a:lnTo>
                    <a:pt x="267" y="154"/>
                  </a:lnTo>
                  <a:lnTo>
                    <a:pt x="270" y="131"/>
                  </a:lnTo>
                  <a:lnTo>
                    <a:pt x="273" y="110"/>
                  </a:lnTo>
                  <a:lnTo>
                    <a:pt x="273" y="99"/>
                  </a:lnTo>
                  <a:lnTo>
                    <a:pt x="273" y="90"/>
                  </a:lnTo>
                  <a:lnTo>
                    <a:pt x="271" y="80"/>
                  </a:lnTo>
                  <a:lnTo>
                    <a:pt x="269" y="71"/>
                  </a:lnTo>
                  <a:lnTo>
                    <a:pt x="265" y="60"/>
                  </a:lnTo>
                  <a:lnTo>
                    <a:pt x="262" y="49"/>
                  </a:lnTo>
                  <a:lnTo>
                    <a:pt x="257" y="41"/>
                  </a:lnTo>
                  <a:lnTo>
                    <a:pt x="252" y="33"/>
                  </a:lnTo>
                  <a:lnTo>
                    <a:pt x="248" y="25"/>
                  </a:lnTo>
                  <a:lnTo>
                    <a:pt x="243" y="21"/>
                  </a:lnTo>
                  <a:lnTo>
                    <a:pt x="238" y="16"/>
                  </a:lnTo>
                  <a:lnTo>
                    <a:pt x="233" y="11"/>
                  </a:lnTo>
                  <a:lnTo>
                    <a:pt x="224" y="6"/>
                  </a:lnTo>
                  <a:lnTo>
                    <a:pt x="215" y="3"/>
                  </a:lnTo>
                  <a:lnTo>
                    <a:pt x="208" y="2"/>
                  </a:lnTo>
                  <a:lnTo>
                    <a:pt x="202" y="0"/>
                  </a:lnTo>
                  <a:lnTo>
                    <a:pt x="193" y="2"/>
                  </a:lnTo>
                  <a:lnTo>
                    <a:pt x="184" y="5"/>
                  </a:lnTo>
                  <a:lnTo>
                    <a:pt x="176" y="10"/>
                  </a:lnTo>
                  <a:lnTo>
                    <a:pt x="169" y="16"/>
                  </a:lnTo>
                  <a:lnTo>
                    <a:pt x="163" y="23"/>
                  </a:lnTo>
                  <a:lnTo>
                    <a:pt x="159" y="33"/>
                  </a:lnTo>
                  <a:lnTo>
                    <a:pt x="156" y="42"/>
                  </a:lnTo>
                  <a:lnTo>
                    <a:pt x="155" y="53"/>
                  </a:lnTo>
                  <a:lnTo>
                    <a:pt x="155" y="71"/>
                  </a:lnTo>
                  <a:lnTo>
                    <a:pt x="151" y="90"/>
                  </a:lnTo>
                  <a:lnTo>
                    <a:pt x="146" y="109"/>
                  </a:lnTo>
                  <a:lnTo>
                    <a:pt x="140" y="127"/>
                  </a:lnTo>
                  <a:lnTo>
                    <a:pt x="133" y="144"/>
                  </a:lnTo>
                  <a:lnTo>
                    <a:pt x="124" y="162"/>
                  </a:lnTo>
                  <a:lnTo>
                    <a:pt x="114" y="180"/>
                  </a:lnTo>
                  <a:lnTo>
                    <a:pt x="102" y="197"/>
                  </a:lnTo>
                  <a:lnTo>
                    <a:pt x="91" y="212"/>
                  </a:lnTo>
                  <a:lnTo>
                    <a:pt x="79" y="226"/>
                  </a:lnTo>
                  <a:lnTo>
                    <a:pt x="66" y="241"/>
                  </a:lnTo>
                  <a:lnTo>
                    <a:pt x="52" y="254"/>
                  </a:lnTo>
                  <a:lnTo>
                    <a:pt x="39" y="266"/>
                  </a:lnTo>
                  <a:lnTo>
                    <a:pt x="26" y="275"/>
                  </a:lnTo>
                  <a:lnTo>
                    <a:pt x="12" y="284"/>
                  </a:lnTo>
                  <a:lnTo>
                    <a:pt x="0" y="291"/>
                  </a:lnTo>
                  <a:lnTo>
                    <a:pt x="0" y="582"/>
                  </a:lnTo>
                  <a:lnTo>
                    <a:pt x="17" y="586"/>
                  </a:lnTo>
                  <a:lnTo>
                    <a:pt x="32" y="588"/>
                  </a:lnTo>
                  <a:lnTo>
                    <a:pt x="48" y="592"/>
                  </a:lnTo>
                  <a:lnTo>
                    <a:pt x="61" y="595"/>
                  </a:lnTo>
                  <a:lnTo>
                    <a:pt x="88" y="602"/>
                  </a:lnTo>
                  <a:lnTo>
                    <a:pt x="114" y="607"/>
                  </a:lnTo>
                  <a:lnTo>
                    <a:pt x="129" y="610"/>
                  </a:lnTo>
                  <a:lnTo>
                    <a:pt x="144" y="611"/>
                  </a:lnTo>
                  <a:lnTo>
                    <a:pt x="161" y="612"/>
                  </a:lnTo>
                  <a:lnTo>
                    <a:pt x="180" y="612"/>
                  </a:lnTo>
                  <a:lnTo>
                    <a:pt x="383" y="612"/>
                  </a:lnTo>
                  <a:lnTo>
                    <a:pt x="394" y="611"/>
                  </a:lnTo>
                  <a:lnTo>
                    <a:pt x="403" y="608"/>
                  </a:lnTo>
                  <a:lnTo>
                    <a:pt x="412" y="605"/>
                  </a:lnTo>
                  <a:lnTo>
                    <a:pt x="419" y="600"/>
                  </a:lnTo>
                  <a:lnTo>
                    <a:pt x="424" y="593"/>
                  </a:lnTo>
                  <a:lnTo>
                    <a:pt x="428" y="585"/>
                  </a:lnTo>
                  <a:lnTo>
                    <a:pt x="430" y="575"/>
                  </a:lnTo>
                  <a:lnTo>
                    <a:pt x="431" y="564"/>
                  </a:lnTo>
                  <a:lnTo>
                    <a:pt x="431" y="557"/>
                  </a:lnTo>
                  <a:lnTo>
                    <a:pt x="428" y="550"/>
                  </a:lnTo>
                  <a:lnTo>
                    <a:pt x="426" y="544"/>
                  </a:lnTo>
                  <a:lnTo>
                    <a:pt x="424" y="538"/>
                  </a:lnTo>
                  <a:lnTo>
                    <a:pt x="433" y="536"/>
                  </a:lnTo>
                  <a:lnTo>
                    <a:pt x="441" y="532"/>
                  </a:lnTo>
                  <a:lnTo>
                    <a:pt x="449" y="527"/>
                  </a:lnTo>
                  <a:lnTo>
                    <a:pt x="455" y="523"/>
                  </a:lnTo>
                  <a:lnTo>
                    <a:pt x="460" y="516"/>
                  </a:lnTo>
                  <a:lnTo>
                    <a:pt x="464" y="508"/>
                  </a:lnTo>
                  <a:lnTo>
                    <a:pt x="466" y="501"/>
                  </a:lnTo>
                  <a:lnTo>
                    <a:pt x="466" y="492"/>
                  </a:lnTo>
                  <a:lnTo>
                    <a:pt x="466" y="481"/>
                  </a:lnTo>
                  <a:lnTo>
                    <a:pt x="464" y="472"/>
                  </a:lnTo>
                  <a:lnTo>
                    <a:pt x="460" y="462"/>
                  </a:lnTo>
                  <a:lnTo>
                    <a:pt x="456" y="455"/>
                  </a:lnTo>
                  <a:lnTo>
                    <a:pt x="465" y="451"/>
                  </a:lnTo>
                  <a:lnTo>
                    <a:pt x="475" y="447"/>
                  </a:lnTo>
                  <a:lnTo>
                    <a:pt x="482" y="441"/>
                  </a:lnTo>
                  <a:lnTo>
                    <a:pt x="489" y="433"/>
                  </a:lnTo>
                  <a:lnTo>
                    <a:pt x="495" y="425"/>
                  </a:lnTo>
                  <a:lnTo>
                    <a:pt x="499" y="416"/>
                  </a:lnTo>
                  <a:lnTo>
                    <a:pt x="502" y="406"/>
                  </a:lnTo>
                  <a:lnTo>
                    <a:pt x="502" y="397"/>
                  </a:lnTo>
                  <a:lnTo>
                    <a:pt x="502" y="391"/>
                  </a:lnTo>
                  <a:lnTo>
                    <a:pt x="501" y="386"/>
                  </a:lnTo>
                  <a:lnTo>
                    <a:pt x="500" y="380"/>
                  </a:lnTo>
                  <a:lnTo>
                    <a:pt x="497" y="375"/>
                  </a:lnTo>
                  <a:lnTo>
                    <a:pt x="491" y="366"/>
                  </a:lnTo>
                  <a:lnTo>
                    <a:pt x="484" y="357"/>
                  </a:lnTo>
                  <a:lnTo>
                    <a:pt x="495" y="353"/>
                  </a:lnTo>
                  <a:lnTo>
                    <a:pt x="503" y="345"/>
                  </a:lnTo>
                  <a:lnTo>
                    <a:pt x="510" y="338"/>
                  </a:lnTo>
                  <a:lnTo>
                    <a:pt x="516" y="329"/>
                  </a:lnTo>
                  <a:lnTo>
                    <a:pt x="521" y="319"/>
                  </a:lnTo>
                  <a:lnTo>
                    <a:pt x="523" y="309"/>
                  </a:lnTo>
                  <a:lnTo>
                    <a:pt x="526" y="298"/>
                  </a:lnTo>
                  <a:lnTo>
                    <a:pt x="527"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3136"/>
            <p:cNvSpPr>
              <a:spLocks noEditPoints="1"/>
            </p:cNvSpPr>
            <p:nvPr/>
          </p:nvSpPr>
          <p:spPr bwMode="auto">
            <a:xfrm>
              <a:off x="7600950" y="879475"/>
              <a:ext cx="66675" cy="152400"/>
            </a:xfrm>
            <a:custGeom>
              <a:avLst/>
              <a:gdLst>
                <a:gd name="T0" fmla="*/ 104 w 168"/>
                <a:gd name="T1" fmla="*/ 330 h 385"/>
                <a:gd name="T2" fmla="*/ 98 w 168"/>
                <a:gd name="T3" fmla="*/ 329 h 385"/>
                <a:gd name="T4" fmla="*/ 93 w 168"/>
                <a:gd name="T5" fmla="*/ 326 h 385"/>
                <a:gd name="T6" fmla="*/ 90 w 168"/>
                <a:gd name="T7" fmla="*/ 320 h 385"/>
                <a:gd name="T8" fmla="*/ 88 w 168"/>
                <a:gd name="T9" fmla="*/ 316 h 385"/>
                <a:gd name="T10" fmla="*/ 90 w 168"/>
                <a:gd name="T11" fmla="*/ 310 h 385"/>
                <a:gd name="T12" fmla="*/ 93 w 168"/>
                <a:gd name="T13" fmla="*/ 305 h 385"/>
                <a:gd name="T14" fmla="*/ 98 w 168"/>
                <a:gd name="T15" fmla="*/ 301 h 385"/>
                <a:gd name="T16" fmla="*/ 104 w 168"/>
                <a:gd name="T17" fmla="*/ 300 h 385"/>
                <a:gd name="T18" fmla="*/ 110 w 168"/>
                <a:gd name="T19" fmla="*/ 301 h 385"/>
                <a:gd name="T20" fmla="*/ 115 w 168"/>
                <a:gd name="T21" fmla="*/ 305 h 385"/>
                <a:gd name="T22" fmla="*/ 117 w 168"/>
                <a:gd name="T23" fmla="*/ 310 h 385"/>
                <a:gd name="T24" fmla="*/ 118 w 168"/>
                <a:gd name="T25" fmla="*/ 316 h 385"/>
                <a:gd name="T26" fmla="*/ 117 w 168"/>
                <a:gd name="T27" fmla="*/ 320 h 385"/>
                <a:gd name="T28" fmla="*/ 115 w 168"/>
                <a:gd name="T29" fmla="*/ 326 h 385"/>
                <a:gd name="T30" fmla="*/ 110 w 168"/>
                <a:gd name="T31" fmla="*/ 329 h 385"/>
                <a:gd name="T32" fmla="*/ 104 w 168"/>
                <a:gd name="T33" fmla="*/ 330 h 385"/>
                <a:gd name="T34" fmla="*/ 104 w 168"/>
                <a:gd name="T35" fmla="*/ 330 h 385"/>
                <a:gd name="T36" fmla="*/ 156 w 168"/>
                <a:gd name="T37" fmla="*/ 2 h 385"/>
                <a:gd name="T38" fmla="*/ 13 w 168"/>
                <a:gd name="T39" fmla="*/ 0 h 385"/>
                <a:gd name="T40" fmla="*/ 9 w 168"/>
                <a:gd name="T41" fmla="*/ 2 h 385"/>
                <a:gd name="T42" fmla="*/ 4 w 168"/>
                <a:gd name="T43" fmla="*/ 4 h 385"/>
                <a:gd name="T44" fmla="*/ 2 w 168"/>
                <a:gd name="T45" fmla="*/ 9 h 385"/>
                <a:gd name="T46" fmla="*/ 0 w 168"/>
                <a:gd name="T47" fmla="*/ 14 h 385"/>
                <a:gd name="T48" fmla="*/ 0 w 168"/>
                <a:gd name="T49" fmla="*/ 373 h 385"/>
                <a:gd name="T50" fmla="*/ 2 w 168"/>
                <a:gd name="T51" fmla="*/ 378 h 385"/>
                <a:gd name="T52" fmla="*/ 4 w 168"/>
                <a:gd name="T53" fmla="*/ 381 h 385"/>
                <a:gd name="T54" fmla="*/ 9 w 168"/>
                <a:gd name="T55" fmla="*/ 383 h 385"/>
                <a:gd name="T56" fmla="*/ 13 w 168"/>
                <a:gd name="T57" fmla="*/ 385 h 385"/>
                <a:gd name="T58" fmla="*/ 156 w 168"/>
                <a:gd name="T59" fmla="*/ 385 h 385"/>
                <a:gd name="T60" fmla="*/ 161 w 168"/>
                <a:gd name="T61" fmla="*/ 383 h 385"/>
                <a:gd name="T62" fmla="*/ 165 w 168"/>
                <a:gd name="T63" fmla="*/ 381 h 385"/>
                <a:gd name="T64" fmla="*/ 168 w 168"/>
                <a:gd name="T65" fmla="*/ 378 h 385"/>
                <a:gd name="T66" fmla="*/ 168 w 168"/>
                <a:gd name="T67" fmla="*/ 373 h 385"/>
                <a:gd name="T68" fmla="*/ 168 w 168"/>
                <a:gd name="T69" fmla="*/ 303 h 385"/>
                <a:gd name="T70" fmla="*/ 168 w 168"/>
                <a:gd name="T71" fmla="*/ 72 h 385"/>
                <a:gd name="T72" fmla="*/ 168 w 168"/>
                <a:gd name="T73" fmla="*/ 14 h 385"/>
                <a:gd name="T74" fmla="*/ 168 w 168"/>
                <a:gd name="T75" fmla="*/ 9 h 385"/>
                <a:gd name="T76" fmla="*/ 166 w 168"/>
                <a:gd name="T77" fmla="*/ 5 h 385"/>
                <a:gd name="T78" fmla="*/ 161 w 168"/>
                <a:gd name="T79" fmla="*/ 3 h 385"/>
                <a:gd name="T80" fmla="*/ 156 w 168"/>
                <a:gd name="T81" fmla="*/ 2 h 385"/>
                <a:gd name="T82" fmla="*/ 156 w 168"/>
                <a:gd name="T83" fmla="*/ 2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8" h="385">
                  <a:moveTo>
                    <a:pt x="104" y="330"/>
                  </a:moveTo>
                  <a:lnTo>
                    <a:pt x="98" y="329"/>
                  </a:lnTo>
                  <a:lnTo>
                    <a:pt x="93" y="326"/>
                  </a:lnTo>
                  <a:lnTo>
                    <a:pt x="90" y="320"/>
                  </a:lnTo>
                  <a:lnTo>
                    <a:pt x="88" y="316"/>
                  </a:lnTo>
                  <a:lnTo>
                    <a:pt x="90" y="310"/>
                  </a:lnTo>
                  <a:lnTo>
                    <a:pt x="93" y="305"/>
                  </a:lnTo>
                  <a:lnTo>
                    <a:pt x="98" y="301"/>
                  </a:lnTo>
                  <a:lnTo>
                    <a:pt x="104" y="300"/>
                  </a:lnTo>
                  <a:lnTo>
                    <a:pt x="110" y="301"/>
                  </a:lnTo>
                  <a:lnTo>
                    <a:pt x="115" y="305"/>
                  </a:lnTo>
                  <a:lnTo>
                    <a:pt x="117" y="310"/>
                  </a:lnTo>
                  <a:lnTo>
                    <a:pt x="118" y="316"/>
                  </a:lnTo>
                  <a:lnTo>
                    <a:pt x="117" y="320"/>
                  </a:lnTo>
                  <a:lnTo>
                    <a:pt x="115" y="326"/>
                  </a:lnTo>
                  <a:lnTo>
                    <a:pt x="110" y="329"/>
                  </a:lnTo>
                  <a:lnTo>
                    <a:pt x="104" y="330"/>
                  </a:lnTo>
                  <a:lnTo>
                    <a:pt x="104" y="330"/>
                  </a:lnTo>
                  <a:close/>
                  <a:moveTo>
                    <a:pt x="156" y="2"/>
                  </a:moveTo>
                  <a:lnTo>
                    <a:pt x="13" y="0"/>
                  </a:lnTo>
                  <a:lnTo>
                    <a:pt x="9" y="2"/>
                  </a:lnTo>
                  <a:lnTo>
                    <a:pt x="4" y="4"/>
                  </a:lnTo>
                  <a:lnTo>
                    <a:pt x="2" y="9"/>
                  </a:lnTo>
                  <a:lnTo>
                    <a:pt x="0" y="14"/>
                  </a:lnTo>
                  <a:lnTo>
                    <a:pt x="0" y="373"/>
                  </a:lnTo>
                  <a:lnTo>
                    <a:pt x="2" y="378"/>
                  </a:lnTo>
                  <a:lnTo>
                    <a:pt x="4" y="381"/>
                  </a:lnTo>
                  <a:lnTo>
                    <a:pt x="9" y="383"/>
                  </a:lnTo>
                  <a:lnTo>
                    <a:pt x="13" y="385"/>
                  </a:lnTo>
                  <a:lnTo>
                    <a:pt x="156" y="385"/>
                  </a:lnTo>
                  <a:lnTo>
                    <a:pt x="161" y="383"/>
                  </a:lnTo>
                  <a:lnTo>
                    <a:pt x="165" y="381"/>
                  </a:lnTo>
                  <a:lnTo>
                    <a:pt x="168" y="378"/>
                  </a:lnTo>
                  <a:lnTo>
                    <a:pt x="168" y="373"/>
                  </a:lnTo>
                  <a:lnTo>
                    <a:pt x="168" y="303"/>
                  </a:lnTo>
                  <a:lnTo>
                    <a:pt x="168" y="72"/>
                  </a:lnTo>
                  <a:lnTo>
                    <a:pt x="168" y="14"/>
                  </a:lnTo>
                  <a:lnTo>
                    <a:pt x="168" y="9"/>
                  </a:lnTo>
                  <a:lnTo>
                    <a:pt x="166" y="5"/>
                  </a:lnTo>
                  <a:lnTo>
                    <a:pt x="161" y="3"/>
                  </a:lnTo>
                  <a:lnTo>
                    <a:pt x="156" y="2"/>
                  </a:lnTo>
                  <a:lnTo>
                    <a:pt x="156"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8" name="Text Placeholder 2"/>
          <p:cNvSpPr txBox="1">
            <a:spLocks/>
          </p:cNvSpPr>
          <p:nvPr/>
        </p:nvSpPr>
        <p:spPr>
          <a:xfrm>
            <a:off x="855767" y="1198296"/>
            <a:ext cx="4983491" cy="1090042"/>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1">
              <a:lnSpc>
                <a:spcPts val="1700"/>
              </a:lnSpc>
              <a:spcBef>
                <a:spcPts val="0"/>
              </a:spcBef>
            </a:pPr>
            <a:r>
              <a:rPr lang="en-US" dirty="0">
                <a:solidFill>
                  <a:srgbClr val="B0F7F4"/>
                </a:solidFill>
                <a:latin typeface="Segoe UI" panose="020B0502040204020203" pitchFamily="34" charset="0"/>
                <a:cs typeface="Segoe UI" panose="020B0502040204020203" pitchFamily="34" charset="0"/>
              </a:rPr>
              <a:t>Losses of diatoms were most significant in the North Pacific, the North Indian, and the Equatorial Indian oceans. The scientists’ study suggested that a likely cause was a shallowing of the mixed-layer by 5.9 feet. </a:t>
            </a:r>
            <a:r>
              <a:rPr lang="en-US" sz="1000" dirty="0">
                <a:solidFill>
                  <a:srgbClr val="B0F7F4"/>
                </a:solidFill>
                <a:latin typeface="Segoe UI" panose="020B0502040204020203" pitchFamily="34" charset="0"/>
                <a:cs typeface="Segoe UI" panose="020B0502040204020203" pitchFamily="34" charset="0"/>
              </a:rPr>
              <a:t>The mixed-layer is the uppermost layer of ocean water and a shallowing would reduce the nutrients available for phytoplankton growth. Why the mixed layer shallowed is still uncertain.</a:t>
            </a:r>
            <a:endParaRPr lang="en-US" sz="1000" dirty="0">
              <a:solidFill>
                <a:srgbClr val="B0F7F4"/>
              </a:solidFill>
              <a:latin typeface="Segoe UI" panose="020B0502040204020203" pitchFamily="34" charset="0"/>
              <a:cs typeface="Segoe UI" panose="020B0502040204020203" pitchFamily="34" charset="0"/>
            </a:endParaRPr>
          </a:p>
        </p:txBody>
      </p:sp>
      <p:grpSp>
        <p:nvGrpSpPr>
          <p:cNvPr id="128" name="Group 127"/>
          <p:cNvGrpSpPr/>
          <p:nvPr/>
        </p:nvGrpSpPr>
        <p:grpSpPr>
          <a:xfrm>
            <a:off x="6501824" y="879099"/>
            <a:ext cx="4341380" cy="3594476"/>
            <a:chOff x="6501824" y="879099"/>
            <a:chExt cx="4341380" cy="3594476"/>
          </a:xfrm>
        </p:grpSpPr>
        <p:sp>
          <p:nvSpPr>
            <p:cNvPr id="5" name="Freeform 5"/>
            <p:cNvSpPr>
              <a:spLocks/>
            </p:cNvSpPr>
            <p:nvPr/>
          </p:nvSpPr>
          <p:spPr bwMode="auto">
            <a:xfrm>
              <a:off x="6501824" y="879099"/>
              <a:ext cx="4341380" cy="2743835"/>
            </a:xfrm>
            <a:custGeom>
              <a:avLst/>
              <a:gdLst>
                <a:gd name="T0" fmla="*/ 706 w 706"/>
                <a:gd name="T1" fmla="*/ 14 h 446"/>
                <a:gd name="T2" fmla="*/ 706 w 706"/>
                <a:gd name="T3" fmla="*/ 446 h 446"/>
                <a:gd name="T4" fmla="*/ 0 w 706"/>
                <a:gd name="T5" fmla="*/ 446 h 446"/>
                <a:gd name="T6" fmla="*/ 0 w 706"/>
                <a:gd name="T7" fmla="*/ 14 h 446"/>
                <a:gd name="T8" fmla="*/ 14 w 706"/>
                <a:gd name="T9" fmla="*/ 0 h 446"/>
                <a:gd name="T10" fmla="*/ 692 w 706"/>
                <a:gd name="T11" fmla="*/ 0 h 446"/>
                <a:gd name="T12" fmla="*/ 706 w 706"/>
                <a:gd name="T13" fmla="*/ 14 h 446"/>
              </a:gdLst>
              <a:ahLst/>
              <a:cxnLst>
                <a:cxn ang="0">
                  <a:pos x="T0" y="T1"/>
                </a:cxn>
                <a:cxn ang="0">
                  <a:pos x="T2" y="T3"/>
                </a:cxn>
                <a:cxn ang="0">
                  <a:pos x="T4" y="T5"/>
                </a:cxn>
                <a:cxn ang="0">
                  <a:pos x="T6" y="T7"/>
                </a:cxn>
                <a:cxn ang="0">
                  <a:pos x="T8" y="T9"/>
                </a:cxn>
                <a:cxn ang="0">
                  <a:pos x="T10" y="T11"/>
                </a:cxn>
                <a:cxn ang="0">
                  <a:pos x="T12" y="T13"/>
                </a:cxn>
              </a:cxnLst>
              <a:rect l="0" t="0" r="r" b="b"/>
              <a:pathLst>
                <a:path w="706" h="446">
                  <a:moveTo>
                    <a:pt x="706" y="14"/>
                  </a:moveTo>
                  <a:cubicBezTo>
                    <a:pt x="706" y="446"/>
                    <a:pt x="706" y="446"/>
                    <a:pt x="706" y="446"/>
                  </a:cubicBezTo>
                  <a:cubicBezTo>
                    <a:pt x="0" y="446"/>
                    <a:pt x="0" y="446"/>
                    <a:pt x="0" y="446"/>
                  </a:cubicBezTo>
                  <a:cubicBezTo>
                    <a:pt x="0" y="14"/>
                    <a:pt x="0" y="14"/>
                    <a:pt x="0" y="14"/>
                  </a:cubicBezTo>
                  <a:cubicBezTo>
                    <a:pt x="0" y="6"/>
                    <a:pt x="6" y="0"/>
                    <a:pt x="14" y="0"/>
                  </a:cubicBezTo>
                  <a:cubicBezTo>
                    <a:pt x="692" y="0"/>
                    <a:pt x="692" y="0"/>
                    <a:pt x="692" y="0"/>
                  </a:cubicBezTo>
                  <a:cubicBezTo>
                    <a:pt x="700" y="0"/>
                    <a:pt x="706" y="6"/>
                    <a:pt x="706" y="14"/>
                  </a:cubicBezTo>
                  <a:close/>
                </a:path>
              </a:pathLst>
            </a:custGeom>
            <a:solidFill>
              <a:srgbClr val="070C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7"/>
            <p:cNvSpPr>
              <a:spLocks/>
            </p:cNvSpPr>
            <p:nvPr/>
          </p:nvSpPr>
          <p:spPr bwMode="auto">
            <a:xfrm>
              <a:off x="6501824" y="3622934"/>
              <a:ext cx="4341380" cy="344924"/>
            </a:xfrm>
            <a:custGeom>
              <a:avLst/>
              <a:gdLst>
                <a:gd name="T0" fmla="*/ 706 w 706"/>
                <a:gd name="T1" fmla="*/ 0 h 56"/>
                <a:gd name="T2" fmla="*/ 706 w 706"/>
                <a:gd name="T3" fmla="*/ 42 h 56"/>
                <a:gd name="T4" fmla="*/ 692 w 706"/>
                <a:gd name="T5" fmla="*/ 56 h 56"/>
                <a:gd name="T6" fmla="*/ 14 w 706"/>
                <a:gd name="T7" fmla="*/ 56 h 56"/>
                <a:gd name="T8" fmla="*/ 0 w 706"/>
                <a:gd name="T9" fmla="*/ 42 h 56"/>
                <a:gd name="T10" fmla="*/ 0 w 706"/>
                <a:gd name="T11" fmla="*/ 0 h 56"/>
                <a:gd name="T12" fmla="*/ 706 w 706"/>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706" h="56">
                  <a:moveTo>
                    <a:pt x="706" y="0"/>
                  </a:moveTo>
                  <a:cubicBezTo>
                    <a:pt x="706" y="42"/>
                    <a:pt x="706" y="42"/>
                    <a:pt x="706" y="42"/>
                  </a:cubicBezTo>
                  <a:cubicBezTo>
                    <a:pt x="706" y="50"/>
                    <a:pt x="700" y="56"/>
                    <a:pt x="692" y="56"/>
                  </a:cubicBezTo>
                  <a:cubicBezTo>
                    <a:pt x="14" y="56"/>
                    <a:pt x="14" y="56"/>
                    <a:pt x="14" y="56"/>
                  </a:cubicBezTo>
                  <a:cubicBezTo>
                    <a:pt x="6" y="56"/>
                    <a:pt x="0" y="50"/>
                    <a:pt x="0" y="42"/>
                  </a:cubicBezTo>
                  <a:cubicBezTo>
                    <a:pt x="0" y="0"/>
                    <a:pt x="0" y="0"/>
                    <a:pt x="0" y="0"/>
                  </a:cubicBezTo>
                  <a:lnTo>
                    <a:pt x="706" y="0"/>
                  </a:lnTo>
                  <a:close/>
                </a:path>
              </a:pathLst>
            </a:custGeom>
            <a:gradFill>
              <a:gsLst>
                <a:gs pos="100000">
                  <a:srgbClr val="69AFC0"/>
                </a:gs>
                <a:gs pos="0">
                  <a:srgbClr val="12568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8"/>
            <p:cNvSpPr>
              <a:spLocks/>
            </p:cNvSpPr>
            <p:nvPr/>
          </p:nvSpPr>
          <p:spPr bwMode="auto">
            <a:xfrm>
              <a:off x="8088995" y="3967859"/>
              <a:ext cx="1167038" cy="417540"/>
            </a:xfrm>
            <a:custGeom>
              <a:avLst/>
              <a:gdLst>
                <a:gd name="T0" fmla="*/ 450 w 450"/>
                <a:gd name="T1" fmla="*/ 161 h 161"/>
                <a:gd name="T2" fmla="*/ 0 w 450"/>
                <a:gd name="T3" fmla="*/ 161 h 161"/>
                <a:gd name="T4" fmla="*/ 19 w 450"/>
                <a:gd name="T5" fmla="*/ 0 h 161"/>
                <a:gd name="T6" fmla="*/ 431 w 450"/>
                <a:gd name="T7" fmla="*/ 0 h 161"/>
                <a:gd name="T8" fmla="*/ 450 w 450"/>
                <a:gd name="T9" fmla="*/ 161 h 161"/>
              </a:gdLst>
              <a:ahLst/>
              <a:cxnLst>
                <a:cxn ang="0">
                  <a:pos x="T0" y="T1"/>
                </a:cxn>
                <a:cxn ang="0">
                  <a:pos x="T2" y="T3"/>
                </a:cxn>
                <a:cxn ang="0">
                  <a:pos x="T4" y="T5"/>
                </a:cxn>
                <a:cxn ang="0">
                  <a:pos x="T6" y="T7"/>
                </a:cxn>
                <a:cxn ang="0">
                  <a:pos x="T8" y="T9"/>
                </a:cxn>
              </a:cxnLst>
              <a:rect l="0" t="0" r="r" b="b"/>
              <a:pathLst>
                <a:path w="450" h="161">
                  <a:moveTo>
                    <a:pt x="450" y="161"/>
                  </a:moveTo>
                  <a:lnTo>
                    <a:pt x="0" y="161"/>
                  </a:lnTo>
                  <a:lnTo>
                    <a:pt x="19" y="0"/>
                  </a:lnTo>
                  <a:lnTo>
                    <a:pt x="431" y="0"/>
                  </a:lnTo>
                  <a:lnTo>
                    <a:pt x="450" y="161"/>
                  </a:lnTo>
                  <a:close/>
                </a:path>
              </a:pathLst>
            </a:custGeom>
            <a:gradFill flip="none" rotWithShape="1">
              <a:gsLst>
                <a:gs pos="36000">
                  <a:srgbClr val="09192F"/>
                </a:gs>
                <a:gs pos="100000">
                  <a:srgbClr val="125680"/>
                </a:gs>
                <a:gs pos="0">
                  <a:srgbClr val="070C1E"/>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9"/>
            <p:cNvSpPr>
              <a:spLocks/>
            </p:cNvSpPr>
            <p:nvPr/>
          </p:nvSpPr>
          <p:spPr bwMode="auto">
            <a:xfrm>
              <a:off x="7946357" y="4385399"/>
              <a:ext cx="1444533" cy="88176"/>
            </a:xfrm>
            <a:custGeom>
              <a:avLst/>
              <a:gdLst>
                <a:gd name="T0" fmla="*/ 228 w 235"/>
                <a:gd name="T1" fmla="*/ 14 h 14"/>
                <a:gd name="T2" fmla="*/ 7 w 235"/>
                <a:gd name="T3" fmla="*/ 14 h 14"/>
                <a:gd name="T4" fmla="*/ 0 w 235"/>
                <a:gd name="T5" fmla="*/ 7 h 14"/>
                <a:gd name="T6" fmla="*/ 0 w 235"/>
                <a:gd name="T7" fmla="*/ 7 h 14"/>
                <a:gd name="T8" fmla="*/ 7 w 235"/>
                <a:gd name="T9" fmla="*/ 0 h 14"/>
                <a:gd name="T10" fmla="*/ 228 w 235"/>
                <a:gd name="T11" fmla="*/ 0 h 14"/>
                <a:gd name="T12" fmla="*/ 235 w 235"/>
                <a:gd name="T13" fmla="*/ 7 h 14"/>
                <a:gd name="T14" fmla="*/ 235 w 235"/>
                <a:gd name="T15" fmla="*/ 7 h 14"/>
                <a:gd name="T16" fmla="*/ 228 w 235"/>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5" h="14">
                  <a:moveTo>
                    <a:pt x="228" y="14"/>
                  </a:moveTo>
                  <a:cubicBezTo>
                    <a:pt x="7" y="14"/>
                    <a:pt x="7" y="14"/>
                    <a:pt x="7" y="14"/>
                  </a:cubicBezTo>
                  <a:cubicBezTo>
                    <a:pt x="4" y="14"/>
                    <a:pt x="0" y="11"/>
                    <a:pt x="0" y="7"/>
                  </a:cubicBezTo>
                  <a:cubicBezTo>
                    <a:pt x="0" y="7"/>
                    <a:pt x="0" y="7"/>
                    <a:pt x="0" y="7"/>
                  </a:cubicBezTo>
                  <a:cubicBezTo>
                    <a:pt x="0" y="3"/>
                    <a:pt x="4" y="0"/>
                    <a:pt x="7" y="0"/>
                  </a:cubicBezTo>
                  <a:cubicBezTo>
                    <a:pt x="228" y="0"/>
                    <a:pt x="228" y="0"/>
                    <a:pt x="228" y="0"/>
                  </a:cubicBezTo>
                  <a:cubicBezTo>
                    <a:pt x="232" y="0"/>
                    <a:pt x="235" y="3"/>
                    <a:pt x="235" y="7"/>
                  </a:cubicBezTo>
                  <a:cubicBezTo>
                    <a:pt x="235" y="7"/>
                    <a:pt x="235" y="7"/>
                    <a:pt x="235" y="7"/>
                  </a:cubicBezTo>
                  <a:cubicBezTo>
                    <a:pt x="235" y="11"/>
                    <a:pt x="232" y="14"/>
                    <a:pt x="228" y="14"/>
                  </a:cubicBezTo>
                  <a:close/>
                </a:path>
              </a:pathLst>
            </a:custGeom>
            <a:gradFill flip="none" rotWithShape="1">
              <a:gsLst>
                <a:gs pos="0">
                  <a:srgbClr val="0C2F4C"/>
                </a:gs>
                <a:gs pos="100000">
                  <a:srgbClr val="125680"/>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26" name="Group 125"/>
          <p:cNvGrpSpPr/>
          <p:nvPr/>
        </p:nvGrpSpPr>
        <p:grpSpPr>
          <a:xfrm>
            <a:off x="826808" y="2295599"/>
            <a:ext cx="4808162" cy="1909951"/>
            <a:chOff x="826808" y="2353655"/>
            <a:chExt cx="4808162" cy="1909951"/>
          </a:xfrm>
        </p:grpSpPr>
        <p:sp>
          <p:nvSpPr>
            <p:cNvPr id="100" name="TextBox 99"/>
            <p:cNvSpPr txBox="1"/>
            <p:nvPr/>
          </p:nvSpPr>
          <p:spPr>
            <a:xfrm>
              <a:off x="826808" y="2523883"/>
              <a:ext cx="371897" cy="107722"/>
            </a:xfrm>
            <a:prstGeom prst="rect">
              <a:avLst/>
            </a:prstGeom>
            <a:noFill/>
          </p:spPr>
          <p:txBody>
            <a:bodyPr wrap="none" lIns="0" tIns="0" rIns="0" bIns="0" rtlCol="0">
              <a:spAutoFit/>
            </a:bodyPr>
            <a:lstStyle/>
            <a:p>
              <a:pPr rtl="1"/>
              <a:r>
                <a:rPr lang="en-US" sz="700" dirty="0" smtClean="0">
                  <a:solidFill>
                    <a:srgbClr val="B0F7F4"/>
                  </a:solidFill>
                  <a:latin typeface="Segoe UI" panose="020B0502040204020203" pitchFamily="34" charset="0"/>
                  <a:cs typeface="Segoe UI" panose="020B0502040204020203" pitchFamily="34" charset="0"/>
                </a:rPr>
                <a:t>PLASTICS</a:t>
              </a:r>
              <a:endParaRPr lang="en-US" sz="700" dirty="0">
                <a:solidFill>
                  <a:srgbClr val="B0F7F4"/>
                </a:solidFill>
                <a:latin typeface="Segoe UI" panose="020B0502040204020203" pitchFamily="34" charset="0"/>
                <a:cs typeface="Segoe UI" panose="020B0502040204020203" pitchFamily="34" charset="0"/>
              </a:endParaRPr>
            </a:p>
          </p:txBody>
        </p:sp>
        <p:sp>
          <p:nvSpPr>
            <p:cNvPr id="101" name="TextBox 100"/>
            <p:cNvSpPr txBox="1"/>
            <p:nvPr/>
          </p:nvSpPr>
          <p:spPr>
            <a:xfrm>
              <a:off x="826808" y="3083460"/>
              <a:ext cx="490519" cy="107722"/>
            </a:xfrm>
            <a:prstGeom prst="rect">
              <a:avLst/>
            </a:prstGeom>
            <a:noFill/>
          </p:spPr>
          <p:txBody>
            <a:bodyPr wrap="none" lIns="0" tIns="0" rIns="0" bIns="0" rtlCol="0">
              <a:spAutoFit/>
            </a:bodyPr>
            <a:lstStyle/>
            <a:p>
              <a:pPr rtl="1"/>
              <a:r>
                <a:rPr lang="en-US" sz="700" dirty="0" smtClean="0">
                  <a:solidFill>
                    <a:srgbClr val="B0F7F4"/>
                  </a:solidFill>
                  <a:latin typeface="Segoe UI" panose="020B0502040204020203" pitchFamily="34" charset="0"/>
                  <a:cs typeface="Segoe UI" panose="020B0502040204020203" pitchFamily="34" charset="0"/>
                </a:rPr>
                <a:t>FUKUSHIMA</a:t>
              </a:r>
              <a:endParaRPr lang="en-US" sz="700" dirty="0">
                <a:solidFill>
                  <a:srgbClr val="B0F7F4"/>
                </a:solidFill>
                <a:latin typeface="Segoe UI" panose="020B0502040204020203" pitchFamily="34" charset="0"/>
                <a:cs typeface="Segoe UI" panose="020B0502040204020203" pitchFamily="34" charset="0"/>
              </a:endParaRPr>
            </a:p>
          </p:txBody>
        </p:sp>
        <p:sp>
          <p:nvSpPr>
            <p:cNvPr id="102" name="TextBox 101"/>
            <p:cNvSpPr txBox="1"/>
            <p:nvPr/>
          </p:nvSpPr>
          <p:spPr>
            <a:xfrm>
              <a:off x="826808" y="3655030"/>
              <a:ext cx="522579" cy="107722"/>
            </a:xfrm>
            <a:prstGeom prst="rect">
              <a:avLst/>
            </a:prstGeom>
            <a:noFill/>
          </p:spPr>
          <p:txBody>
            <a:bodyPr wrap="none" lIns="0" tIns="0" rIns="0" bIns="0" rtlCol="0">
              <a:spAutoFit/>
            </a:bodyPr>
            <a:lstStyle/>
            <a:p>
              <a:pPr rtl="1"/>
              <a:r>
                <a:rPr lang="en-US" sz="700" dirty="0" smtClean="0">
                  <a:solidFill>
                    <a:srgbClr val="B0F7F4"/>
                  </a:solidFill>
                  <a:latin typeface="Segoe UI" panose="020B0502040204020203" pitchFamily="34" charset="0"/>
                  <a:cs typeface="Segoe UI" panose="020B0502040204020203" pitchFamily="34" charset="0"/>
                </a:rPr>
                <a:t>SHIP TRACKS</a:t>
              </a:r>
              <a:endParaRPr lang="en-US" sz="700" dirty="0">
                <a:solidFill>
                  <a:srgbClr val="B0F7F4"/>
                </a:solidFill>
                <a:latin typeface="Segoe UI" panose="020B0502040204020203" pitchFamily="34" charset="0"/>
                <a:cs typeface="Segoe UI" panose="020B0502040204020203" pitchFamily="34" charset="0"/>
              </a:endParaRPr>
            </a:p>
          </p:txBody>
        </p:sp>
        <p:grpSp>
          <p:nvGrpSpPr>
            <p:cNvPr id="125" name="Group 124"/>
            <p:cNvGrpSpPr/>
            <p:nvPr/>
          </p:nvGrpSpPr>
          <p:grpSpPr>
            <a:xfrm>
              <a:off x="1500500" y="2353655"/>
              <a:ext cx="4134470" cy="1909951"/>
              <a:chOff x="1500501" y="2353655"/>
              <a:chExt cx="3306688" cy="1909951"/>
            </a:xfrm>
          </p:grpSpPr>
          <p:sp>
            <p:nvSpPr>
              <p:cNvPr id="89" name="Snip Single Corner Rectangle 88"/>
              <p:cNvSpPr/>
              <p:nvPr/>
            </p:nvSpPr>
            <p:spPr>
              <a:xfrm>
                <a:off x="1502156" y="2452014"/>
                <a:ext cx="1854775" cy="251460"/>
              </a:xfrm>
              <a:prstGeom prst="snip1Rect">
                <a:avLst>
                  <a:gd name="adj" fmla="val 50000"/>
                </a:avLst>
              </a:prstGeom>
              <a:gradFill flip="none" rotWithShape="1">
                <a:gsLst>
                  <a:gs pos="100000">
                    <a:srgbClr val="B0F7F4"/>
                  </a:gs>
                  <a:gs pos="0">
                    <a:schemeClr val="bg1"/>
                  </a:gs>
                </a:gsLst>
                <a:lin ang="10800000" scaled="1"/>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90" name="Snip Single Corner Rectangle 89"/>
              <p:cNvSpPr/>
              <p:nvPr/>
            </p:nvSpPr>
            <p:spPr>
              <a:xfrm>
                <a:off x="1502156" y="3017588"/>
                <a:ext cx="1317091" cy="251460"/>
              </a:xfrm>
              <a:prstGeom prst="snip1Rect">
                <a:avLst>
                  <a:gd name="adj" fmla="val 50000"/>
                </a:avLst>
              </a:prstGeom>
              <a:gradFill flip="none" rotWithShape="1">
                <a:gsLst>
                  <a:gs pos="100000">
                    <a:srgbClr val="B0F7F4"/>
                  </a:gs>
                  <a:gs pos="0">
                    <a:schemeClr val="bg1"/>
                  </a:gs>
                </a:gsLst>
                <a:lin ang="10800000" scaled="1"/>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91" name="Snip Single Corner Rectangle 90"/>
              <p:cNvSpPr/>
              <p:nvPr/>
            </p:nvSpPr>
            <p:spPr>
              <a:xfrm>
                <a:off x="1502156" y="3583161"/>
                <a:ext cx="2952926" cy="251460"/>
              </a:xfrm>
              <a:prstGeom prst="snip1Rect">
                <a:avLst>
                  <a:gd name="adj" fmla="val 50000"/>
                </a:avLst>
              </a:prstGeom>
              <a:gradFill flip="none" rotWithShape="1">
                <a:gsLst>
                  <a:gs pos="100000">
                    <a:srgbClr val="F6443B"/>
                  </a:gs>
                  <a:gs pos="0">
                    <a:srgbClr val="F9857F"/>
                  </a:gs>
                </a:gsLst>
                <a:lin ang="10800000" scaled="1"/>
                <a:tileRect/>
              </a:gradFill>
              <a:ln>
                <a:noFill/>
              </a:ln>
            </p:spPr>
            <p:txBody>
              <a:bodyPr vert="horz" wrap="square" lIns="91440" tIns="45720" rIns="91440" bIns="45720" numCol="1" anchor="t" anchorCtr="0" compatLnSpc="1">
                <a:prstTxWarp prst="textNoShape">
                  <a:avLst/>
                </a:prstTxWarp>
              </a:bodyPr>
              <a:lstStyle/>
              <a:p>
                <a:endParaRPr lang="en-US"/>
              </a:p>
            </p:txBody>
          </p:sp>
          <p:cxnSp>
            <p:nvCxnSpPr>
              <p:cNvPr id="97" name="Straight Connector 96"/>
              <p:cNvCxnSpPr/>
              <p:nvPr/>
            </p:nvCxnSpPr>
            <p:spPr>
              <a:xfrm>
                <a:off x="1500501" y="3995163"/>
                <a:ext cx="3306688" cy="0"/>
              </a:xfrm>
              <a:prstGeom prst="line">
                <a:avLst/>
              </a:prstGeom>
              <a:ln>
                <a:solidFill>
                  <a:srgbClr val="B0F7F4">
                    <a:alpha val="50000"/>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1500501" y="2353655"/>
                <a:ext cx="0" cy="1641508"/>
              </a:xfrm>
              <a:prstGeom prst="line">
                <a:avLst/>
              </a:prstGeom>
              <a:ln>
                <a:solidFill>
                  <a:srgbClr val="B0F7F4">
                    <a:alpha val="50000"/>
                  </a:srgbClr>
                </a:solidFill>
              </a:ln>
            </p:spPr>
            <p:style>
              <a:lnRef idx="1">
                <a:schemeClr val="accent1"/>
              </a:lnRef>
              <a:fillRef idx="0">
                <a:schemeClr val="accent1"/>
              </a:fillRef>
              <a:effectRef idx="0">
                <a:schemeClr val="accent1"/>
              </a:effectRef>
              <a:fontRef idx="minor">
                <a:schemeClr val="tx1"/>
              </a:fontRef>
            </p:style>
          </p:cxnSp>
          <p:grpSp>
            <p:nvGrpSpPr>
              <p:cNvPr id="113" name="Group 112"/>
              <p:cNvGrpSpPr/>
              <p:nvPr/>
            </p:nvGrpSpPr>
            <p:grpSpPr>
              <a:xfrm>
                <a:off x="1797049" y="3995163"/>
                <a:ext cx="2917663" cy="78050"/>
                <a:chOff x="1736725" y="3892524"/>
                <a:chExt cx="2977988" cy="78050"/>
              </a:xfrm>
            </p:grpSpPr>
            <p:cxnSp>
              <p:nvCxnSpPr>
                <p:cNvPr id="104" name="Straight Connector 103"/>
                <p:cNvCxnSpPr/>
                <p:nvPr/>
              </p:nvCxnSpPr>
              <p:spPr>
                <a:xfrm>
                  <a:off x="1736725" y="3892524"/>
                  <a:ext cx="0" cy="753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108974" y="3895240"/>
                  <a:ext cx="0" cy="753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2481223" y="3895240"/>
                  <a:ext cx="0" cy="753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853472" y="3895240"/>
                  <a:ext cx="0" cy="753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3225721" y="3895240"/>
                  <a:ext cx="0" cy="753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3597970" y="3895240"/>
                  <a:ext cx="0" cy="753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3970219" y="3895240"/>
                  <a:ext cx="0" cy="753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4342468" y="3895240"/>
                  <a:ext cx="0" cy="753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4714713" y="3895240"/>
                  <a:ext cx="0" cy="75334"/>
                </a:xfrm>
                <a:prstGeom prst="line">
                  <a:avLst/>
                </a:prstGeom>
              </p:spPr>
              <p:style>
                <a:lnRef idx="1">
                  <a:schemeClr val="accent1"/>
                </a:lnRef>
                <a:fillRef idx="0">
                  <a:schemeClr val="accent1"/>
                </a:fillRef>
                <a:effectRef idx="0">
                  <a:schemeClr val="accent1"/>
                </a:effectRef>
                <a:fontRef idx="minor">
                  <a:schemeClr val="tx1"/>
                </a:fontRef>
              </p:style>
            </p:cxnSp>
          </p:grpSp>
          <p:sp>
            <p:nvSpPr>
              <p:cNvPr id="114" name="TextBox 113"/>
              <p:cNvSpPr txBox="1"/>
              <p:nvPr/>
            </p:nvSpPr>
            <p:spPr>
              <a:xfrm>
                <a:off x="1672816" y="4155884"/>
                <a:ext cx="293592" cy="107722"/>
              </a:xfrm>
              <a:prstGeom prst="rect">
                <a:avLst/>
              </a:prstGeom>
              <a:noFill/>
            </p:spPr>
            <p:txBody>
              <a:bodyPr wrap="none" lIns="0" tIns="0" rIns="0" bIns="0" rtlCol="0">
                <a:spAutoFit/>
              </a:bodyPr>
              <a:lstStyle/>
              <a:p>
                <a:pPr rtl="1"/>
                <a:r>
                  <a:rPr lang="en-US" sz="700" dirty="0" smtClean="0">
                    <a:solidFill>
                      <a:srgbClr val="B0F7F4"/>
                    </a:solidFill>
                    <a:latin typeface="Segoe UI" panose="020B0502040204020203" pitchFamily="34" charset="0"/>
                    <a:cs typeface="Segoe UI" panose="020B0502040204020203" pitchFamily="34" charset="0"/>
                  </a:rPr>
                  <a:t>NORMAL</a:t>
                </a:r>
                <a:endParaRPr lang="en-US" sz="700" dirty="0">
                  <a:solidFill>
                    <a:srgbClr val="B0F7F4"/>
                  </a:solidFill>
                  <a:latin typeface="Segoe UI" panose="020B0502040204020203" pitchFamily="34" charset="0"/>
                  <a:cs typeface="Segoe UI" panose="020B0502040204020203" pitchFamily="34" charset="0"/>
                </a:endParaRPr>
              </a:p>
            </p:txBody>
          </p:sp>
          <p:sp>
            <p:nvSpPr>
              <p:cNvPr id="116" name="TextBox 115"/>
              <p:cNvSpPr txBox="1"/>
              <p:nvPr/>
            </p:nvSpPr>
            <p:spPr>
              <a:xfrm>
                <a:off x="4227326" y="4155884"/>
                <a:ext cx="238463" cy="107722"/>
              </a:xfrm>
              <a:prstGeom prst="rect">
                <a:avLst/>
              </a:prstGeom>
              <a:noFill/>
            </p:spPr>
            <p:txBody>
              <a:bodyPr wrap="none" lIns="0" tIns="0" rIns="0" bIns="0" rtlCol="0">
                <a:spAutoFit/>
              </a:bodyPr>
              <a:lstStyle/>
              <a:p>
                <a:pPr rtl="1"/>
                <a:r>
                  <a:rPr lang="en-US" sz="700" dirty="0" smtClean="0">
                    <a:solidFill>
                      <a:srgbClr val="B0F7F4"/>
                    </a:solidFill>
                    <a:latin typeface="Segoe UI" panose="020B0502040204020203" pitchFamily="34" charset="0"/>
                    <a:cs typeface="Segoe UI" panose="020B0502040204020203" pitchFamily="34" charset="0"/>
                  </a:rPr>
                  <a:t>WORST</a:t>
                </a:r>
                <a:endParaRPr lang="en-US" sz="700" dirty="0">
                  <a:solidFill>
                    <a:srgbClr val="B0F7F4"/>
                  </a:solidFill>
                  <a:latin typeface="Segoe UI" panose="020B0502040204020203" pitchFamily="34" charset="0"/>
                  <a:cs typeface="Segoe UI" panose="020B0502040204020203" pitchFamily="34" charset="0"/>
                </a:endParaRPr>
              </a:p>
            </p:txBody>
          </p:sp>
          <p:sp>
            <p:nvSpPr>
              <p:cNvPr id="117" name="TextBox 116"/>
              <p:cNvSpPr txBox="1"/>
              <p:nvPr/>
            </p:nvSpPr>
            <p:spPr>
              <a:xfrm>
                <a:off x="4592257" y="4155884"/>
                <a:ext cx="52" cy="107722"/>
              </a:xfrm>
              <a:prstGeom prst="rect">
                <a:avLst/>
              </a:prstGeom>
              <a:noFill/>
            </p:spPr>
            <p:txBody>
              <a:bodyPr wrap="none" lIns="0" tIns="0" rIns="0" bIns="0" rtlCol="0">
                <a:spAutoFit/>
              </a:bodyPr>
              <a:lstStyle/>
              <a:p>
                <a:pPr rtl="1"/>
                <a:endParaRPr lang="en-US" sz="700" dirty="0">
                  <a:solidFill>
                    <a:srgbClr val="B0F7F4"/>
                  </a:solidFill>
                  <a:latin typeface="Segoe UI" panose="020B0502040204020203" pitchFamily="34" charset="0"/>
                  <a:cs typeface="Segoe UI" panose="020B0502040204020203" pitchFamily="34" charset="0"/>
                </a:endParaRPr>
              </a:p>
            </p:txBody>
          </p:sp>
          <p:sp>
            <p:nvSpPr>
              <p:cNvPr id="118" name="TextBox 117"/>
              <p:cNvSpPr txBox="1"/>
              <p:nvPr/>
            </p:nvSpPr>
            <p:spPr>
              <a:xfrm>
                <a:off x="3862396" y="4155884"/>
                <a:ext cx="52" cy="107722"/>
              </a:xfrm>
              <a:prstGeom prst="rect">
                <a:avLst/>
              </a:prstGeom>
              <a:noFill/>
            </p:spPr>
            <p:txBody>
              <a:bodyPr wrap="none" lIns="0" tIns="0" rIns="0" bIns="0" rtlCol="0">
                <a:spAutoFit/>
              </a:bodyPr>
              <a:lstStyle/>
              <a:p>
                <a:pPr rtl="1"/>
                <a:endParaRPr lang="en-US" sz="700" dirty="0">
                  <a:solidFill>
                    <a:srgbClr val="B0F7F4"/>
                  </a:solidFill>
                  <a:latin typeface="Segoe UI" panose="020B0502040204020203" pitchFamily="34" charset="0"/>
                  <a:cs typeface="Segoe UI" panose="020B0502040204020203" pitchFamily="34" charset="0"/>
                </a:endParaRPr>
              </a:p>
            </p:txBody>
          </p:sp>
          <p:sp>
            <p:nvSpPr>
              <p:cNvPr id="119" name="TextBox 118"/>
              <p:cNvSpPr txBox="1"/>
              <p:nvPr/>
            </p:nvSpPr>
            <p:spPr>
              <a:xfrm>
                <a:off x="3497466" y="4155884"/>
                <a:ext cx="52" cy="107722"/>
              </a:xfrm>
              <a:prstGeom prst="rect">
                <a:avLst/>
              </a:prstGeom>
              <a:noFill/>
            </p:spPr>
            <p:txBody>
              <a:bodyPr wrap="none" lIns="0" tIns="0" rIns="0" bIns="0" rtlCol="0">
                <a:spAutoFit/>
              </a:bodyPr>
              <a:lstStyle/>
              <a:p>
                <a:pPr rtl="1"/>
                <a:endParaRPr lang="en-US" sz="700" dirty="0">
                  <a:solidFill>
                    <a:srgbClr val="B0F7F4"/>
                  </a:solidFill>
                  <a:latin typeface="Segoe UI" panose="020B0502040204020203" pitchFamily="34" charset="0"/>
                  <a:cs typeface="Segoe UI" panose="020B0502040204020203" pitchFamily="34" charset="0"/>
                </a:endParaRPr>
              </a:p>
            </p:txBody>
          </p:sp>
          <p:sp>
            <p:nvSpPr>
              <p:cNvPr id="120" name="TextBox 119"/>
              <p:cNvSpPr txBox="1"/>
              <p:nvPr/>
            </p:nvSpPr>
            <p:spPr>
              <a:xfrm>
                <a:off x="3132536" y="4155884"/>
                <a:ext cx="52" cy="107722"/>
              </a:xfrm>
              <a:prstGeom prst="rect">
                <a:avLst/>
              </a:prstGeom>
              <a:noFill/>
            </p:spPr>
            <p:txBody>
              <a:bodyPr wrap="none" lIns="0" tIns="0" rIns="0" bIns="0" rtlCol="0">
                <a:spAutoFit/>
              </a:bodyPr>
              <a:lstStyle/>
              <a:p>
                <a:pPr rtl="1"/>
                <a:endParaRPr lang="en-US" sz="700" dirty="0">
                  <a:solidFill>
                    <a:srgbClr val="B0F7F4"/>
                  </a:solidFill>
                  <a:latin typeface="Segoe UI" panose="020B0502040204020203" pitchFamily="34" charset="0"/>
                  <a:cs typeface="Segoe UI" panose="020B0502040204020203" pitchFamily="34" charset="0"/>
                </a:endParaRPr>
              </a:p>
            </p:txBody>
          </p:sp>
          <p:sp>
            <p:nvSpPr>
              <p:cNvPr id="121" name="TextBox 120"/>
              <p:cNvSpPr txBox="1"/>
              <p:nvPr/>
            </p:nvSpPr>
            <p:spPr>
              <a:xfrm>
                <a:off x="2767606" y="4155884"/>
                <a:ext cx="238226" cy="107722"/>
              </a:xfrm>
              <a:prstGeom prst="rect">
                <a:avLst/>
              </a:prstGeom>
              <a:noFill/>
            </p:spPr>
            <p:txBody>
              <a:bodyPr wrap="square" lIns="0" tIns="0" rIns="0" bIns="0" rtlCol="0">
                <a:spAutoFit/>
              </a:bodyPr>
              <a:lstStyle/>
              <a:p>
                <a:pPr algn="ctr" rtl="1"/>
                <a:r>
                  <a:rPr lang="en-US" sz="700" dirty="0" smtClean="0">
                    <a:solidFill>
                      <a:srgbClr val="B0F7F4"/>
                    </a:solidFill>
                    <a:latin typeface="Segoe UI" panose="020B0502040204020203" pitchFamily="34" charset="0"/>
                    <a:cs typeface="Segoe UI" panose="020B0502040204020203" pitchFamily="34" charset="0"/>
                  </a:rPr>
                  <a:t>BAD</a:t>
                </a:r>
                <a:endParaRPr lang="en-US" sz="700" dirty="0">
                  <a:solidFill>
                    <a:srgbClr val="B0F7F4"/>
                  </a:solidFill>
                  <a:latin typeface="Segoe UI" panose="020B0502040204020203" pitchFamily="34" charset="0"/>
                  <a:cs typeface="Segoe UI" panose="020B0502040204020203" pitchFamily="34" charset="0"/>
                </a:endParaRPr>
              </a:p>
            </p:txBody>
          </p:sp>
        </p:grpSp>
      </p:grpSp>
      <p:pic>
        <p:nvPicPr>
          <p:cNvPr id="4098" name="Picture 2" descr="E:\CV News\CONTENT\Geoengineering and Breaking the Water Cycle\Iceland-Alga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flipV="1">
            <a:off x="6501823" y="1011270"/>
            <a:ext cx="4341379" cy="2990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36122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E:\CV News\CONTENT\Geoengineering and Breaking the Water Cycle\ThroughtheGyre_5140bf847cdab.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80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0" y="0"/>
            <a:ext cx="12192000" cy="2210338"/>
          </a:xfrm>
          <a:prstGeom prst="rect">
            <a:avLst/>
          </a:prstGeom>
          <a:gradFill flip="none" rotWithShape="1">
            <a:gsLst>
              <a:gs pos="36000">
                <a:srgbClr val="09192F"/>
              </a:gs>
              <a:gs pos="100000">
                <a:srgbClr val="125680"/>
              </a:gs>
              <a:gs pos="0">
                <a:srgbClr val="070C1E"/>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Rectangle 48"/>
          <p:cNvSpPr>
            <a:spLocks noChangeArrowheads="1"/>
          </p:cNvSpPr>
          <p:nvPr/>
        </p:nvSpPr>
        <p:spPr bwMode="auto">
          <a:xfrm>
            <a:off x="3110" y="1563362"/>
            <a:ext cx="12188890" cy="5294638"/>
          </a:xfrm>
          <a:prstGeom prst="rect">
            <a:avLst/>
          </a:prstGeom>
          <a:gradFill flip="none" rotWithShape="1">
            <a:gsLst>
              <a:gs pos="100000">
                <a:srgbClr val="070C1E"/>
              </a:gs>
              <a:gs pos="0">
                <a:srgbClr val="122141"/>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 name="Freeform 7"/>
          <p:cNvSpPr>
            <a:spLocks/>
          </p:cNvSpPr>
          <p:nvPr/>
        </p:nvSpPr>
        <p:spPr bwMode="auto">
          <a:xfrm>
            <a:off x="9203489" y="73439"/>
            <a:ext cx="2995886" cy="1489199"/>
          </a:xfrm>
          <a:custGeom>
            <a:avLst/>
            <a:gdLst>
              <a:gd name="T0" fmla="*/ 0 w 2227"/>
              <a:gd name="T1" fmla="*/ 1107 h 1107"/>
              <a:gd name="T2" fmla="*/ 2227 w 2227"/>
              <a:gd name="T3" fmla="*/ 1107 h 1107"/>
              <a:gd name="T4" fmla="*/ 1121 w 2227"/>
              <a:gd name="T5" fmla="*/ 0 h 1107"/>
              <a:gd name="T6" fmla="*/ 0 w 2227"/>
              <a:gd name="T7" fmla="*/ 1107 h 1107"/>
            </a:gdLst>
            <a:ahLst/>
            <a:cxnLst>
              <a:cxn ang="0">
                <a:pos x="T0" y="T1"/>
              </a:cxn>
              <a:cxn ang="0">
                <a:pos x="T2" y="T3"/>
              </a:cxn>
              <a:cxn ang="0">
                <a:pos x="T4" y="T5"/>
              </a:cxn>
              <a:cxn ang="0">
                <a:pos x="T6" y="T7"/>
              </a:cxn>
            </a:cxnLst>
            <a:rect l="0" t="0" r="r" b="b"/>
            <a:pathLst>
              <a:path w="2227" h="1107">
                <a:moveTo>
                  <a:pt x="0" y="1107"/>
                </a:moveTo>
                <a:lnTo>
                  <a:pt x="2227" y="1107"/>
                </a:lnTo>
                <a:lnTo>
                  <a:pt x="1121" y="0"/>
                </a:lnTo>
                <a:lnTo>
                  <a:pt x="0" y="1107"/>
                </a:lnTo>
                <a:close/>
              </a:path>
            </a:pathLst>
          </a:custGeom>
          <a:gradFill flip="none" rotWithShape="1">
            <a:gsLst>
              <a:gs pos="43000">
                <a:srgbClr val="09192F">
                  <a:alpha val="73000"/>
                </a:srgbClr>
              </a:gs>
              <a:gs pos="100000">
                <a:srgbClr val="125680"/>
              </a:gs>
              <a:gs pos="0">
                <a:srgbClr val="070C1E"/>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8"/>
          <p:cNvSpPr>
            <a:spLocks/>
          </p:cNvSpPr>
          <p:nvPr/>
        </p:nvSpPr>
        <p:spPr bwMode="auto">
          <a:xfrm>
            <a:off x="8212883" y="980142"/>
            <a:ext cx="1173064" cy="582496"/>
          </a:xfrm>
          <a:custGeom>
            <a:avLst/>
            <a:gdLst>
              <a:gd name="T0" fmla="*/ 0 w 872"/>
              <a:gd name="T1" fmla="*/ 433 h 433"/>
              <a:gd name="T2" fmla="*/ 872 w 872"/>
              <a:gd name="T3" fmla="*/ 433 h 433"/>
              <a:gd name="T4" fmla="*/ 440 w 872"/>
              <a:gd name="T5" fmla="*/ 0 h 433"/>
              <a:gd name="T6" fmla="*/ 0 w 872"/>
              <a:gd name="T7" fmla="*/ 433 h 433"/>
            </a:gdLst>
            <a:ahLst/>
            <a:cxnLst>
              <a:cxn ang="0">
                <a:pos x="T0" y="T1"/>
              </a:cxn>
              <a:cxn ang="0">
                <a:pos x="T2" y="T3"/>
              </a:cxn>
              <a:cxn ang="0">
                <a:pos x="T4" y="T5"/>
              </a:cxn>
              <a:cxn ang="0">
                <a:pos x="T6" y="T7"/>
              </a:cxn>
            </a:cxnLst>
            <a:rect l="0" t="0" r="r" b="b"/>
            <a:pathLst>
              <a:path w="872" h="433">
                <a:moveTo>
                  <a:pt x="0" y="433"/>
                </a:moveTo>
                <a:lnTo>
                  <a:pt x="872" y="433"/>
                </a:lnTo>
                <a:lnTo>
                  <a:pt x="440" y="0"/>
                </a:lnTo>
                <a:lnTo>
                  <a:pt x="0" y="433"/>
                </a:lnTo>
                <a:close/>
              </a:path>
            </a:pathLst>
          </a:custGeom>
          <a:gradFill flip="none" rotWithShape="1">
            <a:gsLst>
              <a:gs pos="43000">
                <a:srgbClr val="09192F">
                  <a:alpha val="73000"/>
                </a:srgbClr>
              </a:gs>
              <a:gs pos="100000">
                <a:srgbClr val="125680"/>
              </a:gs>
              <a:gs pos="0">
                <a:srgbClr val="070C1E"/>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6" name="Freeform 19"/>
          <p:cNvSpPr>
            <a:spLocks/>
          </p:cNvSpPr>
          <p:nvPr/>
        </p:nvSpPr>
        <p:spPr bwMode="auto">
          <a:xfrm>
            <a:off x="9427288" y="709745"/>
            <a:ext cx="1717892" cy="852893"/>
          </a:xfrm>
          <a:custGeom>
            <a:avLst/>
            <a:gdLst>
              <a:gd name="T0" fmla="*/ 0 w 1277"/>
              <a:gd name="T1" fmla="*/ 634 h 634"/>
              <a:gd name="T2" fmla="*/ 1277 w 1277"/>
              <a:gd name="T3" fmla="*/ 634 h 634"/>
              <a:gd name="T4" fmla="*/ 641 w 1277"/>
              <a:gd name="T5" fmla="*/ 0 h 634"/>
              <a:gd name="T6" fmla="*/ 0 w 1277"/>
              <a:gd name="T7" fmla="*/ 634 h 634"/>
            </a:gdLst>
            <a:ahLst/>
            <a:cxnLst>
              <a:cxn ang="0">
                <a:pos x="T0" y="T1"/>
              </a:cxn>
              <a:cxn ang="0">
                <a:pos x="T2" y="T3"/>
              </a:cxn>
              <a:cxn ang="0">
                <a:pos x="T4" y="T5"/>
              </a:cxn>
              <a:cxn ang="0">
                <a:pos x="T6" y="T7"/>
              </a:cxn>
            </a:cxnLst>
            <a:rect l="0" t="0" r="r" b="b"/>
            <a:pathLst>
              <a:path w="1277" h="634">
                <a:moveTo>
                  <a:pt x="0" y="634"/>
                </a:moveTo>
                <a:lnTo>
                  <a:pt x="1277" y="634"/>
                </a:lnTo>
                <a:lnTo>
                  <a:pt x="641" y="0"/>
                </a:lnTo>
                <a:lnTo>
                  <a:pt x="0" y="634"/>
                </a:lnTo>
                <a:close/>
              </a:path>
            </a:pathLst>
          </a:custGeom>
          <a:gradFill>
            <a:gsLst>
              <a:gs pos="100000">
                <a:srgbClr val="B0F7F4"/>
              </a:gs>
              <a:gs pos="0">
                <a:schemeClr val="bg1"/>
              </a:gs>
            </a:gsLst>
            <a:lin ang="54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13"/>
          <p:cNvSpPr>
            <a:spLocks/>
          </p:cNvSpPr>
          <p:nvPr/>
        </p:nvSpPr>
        <p:spPr bwMode="auto">
          <a:xfrm>
            <a:off x="11273234" y="1229014"/>
            <a:ext cx="671283" cy="333624"/>
          </a:xfrm>
          <a:custGeom>
            <a:avLst/>
            <a:gdLst>
              <a:gd name="T0" fmla="*/ 0 w 499"/>
              <a:gd name="T1" fmla="*/ 248 h 248"/>
              <a:gd name="T2" fmla="*/ 499 w 499"/>
              <a:gd name="T3" fmla="*/ 248 h 248"/>
              <a:gd name="T4" fmla="*/ 250 w 499"/>
              <a:gd name="T5" fmla="*/ 0 h 248"/>
              <a:gd name="T6" fmla="*/ 0 w 499"/>
              <a:gd name="T7" fmla="*/ 248 h 248"/>
            </a:gdLst>
            <a:ahLst/>
            <a:cxnLst>
              <a:cxn ang="0">
                <a:pos x="T0" y="T1"/>
              </a:cxn>
              <a:cxn ang="0">
                <a:pos x="T2" y="T3"/>
              </a:cxn>
              <a:cxn ang="0">
                <a:pos x="T4" y="T5"/>
              </a:cxn>
              <a:cxn ang="0">
                <a:pos x="T6" y="T7"/>
              </a:cxn>
            </a:cxnLst>
            <a:rect l="0" t="0" r="r" b="b"/>
            <a:pathLst>
              <a:path w="499" h="248">
                <a:moveTo>
                  <a:pt x="0" y="248"/>
                </a:moveTo>
                <a:lnTo>
                  <a:pt x="499" y="248"/>
                </a:lnTo>
                <a:lnTo>
                  <a:pt x="250" y="0"/>
                </a:lnTo>
                <a:lnTo>
                  <a:pt x="0" y="248"/>
                </a:lnTo>
                <a:close/>
              </a:path>
            </a:pathLst>
          </a:custGeom>
          <a:solidFill>
            <a:srgbClr val="0C1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14"/>
          <p:cNvSpPr>
            <a:spLocks/>
          </p:cNvSpPr>
          <p:nvPr/>
        </p:nvSpPr>
        <p:spPr bwMode="auto">
          <a:xfrm>
            <a:off x="9171688" y="1308385"/>
            <a:ext cx="511197" cy="254253"/>
          </a:xfrm>
          <a:custGeom>
            <a:avLst/>
            <a:gdLst>
              <a:gd name="T0" fmla="*/ 0 w 380"/>
              <a:gd name="T1" fmla="*/ 189 h 189"/>
              <a:gd name="T2" fmla="*/ 380 w 380"/>
              <a:gd name="T3" fmla="*/ 189 h 189"/>
              <a:gd name="T4" fmla="*/ 191 w 380"/>
              <a:gd name="T5" fmla="*/ 0 h 189"/>
              <a:gd name="T6" fmla="*/ 0 w 380"/>
              <a:gd name="T7" fmla="*/ 189 h 189"/>
            </a:gdLst>
            <a:ahLst/>
            <a:cxnLst>
              <a:cxn ang="0">
                <a:pos x="T0" y="T1"/>
              </a:cxn>
              <a:cxn ang="0">
                <a:pos x="T2" y="T3"/>
              </a:cxn>
              <a:cxn ang="0">
                <a:pos x="T4" y="T5"/>
              </a:cxn>
              <a:cxn ang="0">
                <a:pos x="T6" y="T7"/>
              </a:cxn>
            </a:cxnLst>
            <a:rect l="0" t="0" r="r" b="b"/>
            <a:pathLst>
              <a:path w="380" h="189">
                <a:moveTo>
                  <a:pt x="0" y="189"/>
                </a:moveTo>
                <a:lnTo>
                  <a:pt x="380" y="189"/>
                </a:lnTo>
                <a:lnTo>
                  <a:pt x="191" y="0"/>
                </a:lnTo>
                <a:lnTo>
                  <a:pt x="0" y="189"/>
                </a:lnTo>
                <a:close/>
              </a:path>
            </a:pathLst>
          </a:custGeom>
          <a:solidFill>
            <a:srgbClr val="0C1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5"/>
          <p:cNvSpPr>
            <a:spLocks/>
          </p:cNvSpPr>
          <p:nvPr/>
        </p:nvSpPr>
        <p:spPr bwMode="auto">
          <a:xfrm>
            <a:off x="8983352" y="1397171"/>
            <a:ext cx="333624" cy="165467"/>
          </a:xfrm>
          <a:custGeom>
            <a:avLst/>
            <a:gdLst>
              <a:gd name="T0" fmla="*/ 0 w 248"/>
              <a:gd name="T1" fmla="*/ 123 h 123"/>
              <a:gd name="T2" fmla="*/ 248 w 248"/>
              <a:gd name="T3" fmla="*/ 123 h 123"/>
              <a:gd name="T4" fmla="*/ 125 w 248"/>
              <a:gd name="T5" fmla="*/ 0 h 123"/>
              <a:gd name="T6" fmla="*/ 0 w 248"/>
              <a:gd name="T7" fmla="*/ 123 h 123"/>
            </a:gdLst>
            <a:ahLst/>
            <a:cxnLst>
              <a:cxn ang="0">
                <a:pos x="T0" y="T1"/>
              </a:cxn>
              <a:cxn ang="0">
                <a:pos x="T2" y="T3"/>
              </a:cxn>
              <a:cxn ang="0">
                <a:pos x="T4" y="T5"/>
              </a:cxn>
              <a:cxn ang="0">
                <a:pos x="T6" y="T7"/>
              </a:cxn>
            </a:cxnLst>
            <a:rect l="0" t="0" r="r" b="b"/>
            <a:pathLst>
              <a:path w="248" h="123">
                <a:moveTo>
                  <a:pt x="0" y="123"/>
                </a:moveTo>
                <a:lnTo>
                  <a:pt x="248" y="123"/>
                </a:lnTo>
                <a:lnTo>
                  <a:pt x="125" y="0"/>
                </a:lnTo>
                <a:lnTo>
                  <a:pt x="0" y="123"/>
                </a:lnTo>
                <a:close/>
              </a:path>
            </a:pathLst>
          </a:custGeom>
          <a:solidFill>
            <a:srgbClr val="0C1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8"/>
          <p:cNvSpPr>
            <a:spLocks/>
          </p:cNvSpPr>
          <p:nvPr/>
        </p:nvSpPr>
        <p:spPr bwMode="auto">
          <a:xfrm>
            <a:off x="-28325" y="980142"/>
            <a:ext cx="1173064" cy="582496"/>
          </a:xfrm>
          <a:custGeom>
            <a:avLst/>
            <a:gdLst>
              <a:gd name="T0" fmla="*/ 0 w 872"/>
              <a:gd name="T1" fmla="*/ 433 h 433"/>
              <a:gd name="T2" fmla="*/ 872 w 872"/>
              <a:gd name="T3" fmla="*/ 433 h 433"/>
              <a:gd name="T4" fmla="*/ 440 w 872"/>
              <a:gd name="T5" fmla="*/ 0 h 433"/>
              <a:gd name="T6" fmla="*/ 0 w 872"/>
              <a:gd name="T7" fmla="*/ 433 h 433"/>
            </a:gdLst>
            <a:ahLst/>
            <a:cxnLst>
              <a:cxn ang="0">
                <a:pos x="T0" y="T1"/>
              </a:cxn>
              <a:cxn ang="0">
                <a:pos x="T2" y="T3"/>
              </a:cxn>
              <a:cxn ang="0">
                <a:pos x="T4" y="T5"/>
              </a:cxn>
              <a:cxn ang="0">
                <a:pos x="T6" y="T7"/>
              </a:cxn>
            </a:cxnLst>
            <a:rect l="0" t="0" r="r" b="b"/>
            <a:pathLst>
              <a:path w="872" h="433">
                <a:moveTo>
                  <a:pt x="0" y="433"/>
                </a:moveTo>
                <a:lnTo>
                  <a:pt x="872" y="433"/>
                </a:lnTo>
                <a:lnTo>
                  <a:pt x="440" y="0"/>
                </a:lnTo>
                <a:lnTo>
                  <a:pt x="0" y="433"/>
                </a:lnTo>
                <a:close/>
              </a:path>
            </a:pathLst>
          </a:custGeom>
          <a:gradFill flip="none" rotWithShape="1">
            <a:gsLst>
              <a:gs pos="43000">
                <a:srgbClr val="09192F">
                  <a:alpha val="73000"/>
                </a:srgbClr>
              </a:gs>
              <a:gs pos="100000">
                <a:srgbClr val="125680"/>
              </a:gs>
              <a:gs pos="0">
                <a:srgbClr val="070C1E"/>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9"/>
          <p:cNvSpPr>
            <a:spLocks/>
          </p:cNvSpPr>
          <p:nvPr/>
        </p:nvSpPr>
        <p:spPr bwMode="auto">
          <a:xfrm>
            <a:off x="-35090" y="709745"/>
            <a:ext cx="1717892" cy="852893"/>
          </a:xfrm>
          <a:custGeom>
            <a:avLst/>
            <a:gdLst>
              <a:gd name="T0" fmla="*/ 0 w 1277"/>
              <a:gd name="T1" fmla="*/ 634 h 634"/>
              <a:gd name="T2" fmla="*/ 1277 w 1277"/>
              <a:gd name="T3" fmla="*/ 634 h 634"/>
              <a:gd name="T4" fmla="*/ 641 w 1277"/>
              <a:gd name="T5" fmla="*/ 0 h 634"/>
              <a:gd name="T6" fmla="*/ 0 w 1277"/>
              <a:gd name="T7" fmla="*/ 634 h 634"/>
            </a:gdLst>
            <a:ahLst/>
            <a:cxnLst>
              <a:cxn ang="0">
                <a:pos x="T0" y="T1"/>
              </a:cxn>
              <a:cxn ang="0">
                <a:pos x="T2" y="T3"/>
              </a:cxn>
              <a:cxn ang="0">
                <a:pos x="T4" y="T5"/>
              </a:cxn>
              <a:cxn ang="0">
                <a:pos x="T6" y="T7"/>
              </a:cxn>
            </a:cxnLst>
            <a:rect l="0" t="0" r="r" b="b"/>
            <a:pathLst>
              <a:path w="1277" h="634">
                <a:moveTo>
                  <a:pt x="0" y="634"/>
                </a:moveTo>
                <a:lnTo>
                  <a:pt x="1277" y="634"/>
                </a:lnTo>
                <a:lnTo>
                  <a:pt x="641" y="0"/>
                </a:lnTo>
                <a:lnTo>
                  <a:pt x="0" y="634"/>
                </a:lnTo>
                <a:close/>
              </a:path>
            </a:pathLst>
          </a:custGeom>
          <a:gradFill>
            <a:gsLst>
              <a:gs pos="100000">
                <a:srgbClr val="B0F7F4"/>
              </a:gs>
              <a:gs pos="0">
                <a:schemeClr val="bg1"/>
              </a:gs>
            </a:gsLst>
            <a:lin ang="54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3"/>
          <p:cNvSpPr>
            <a:spLocks/>
          </p:cNvSpPr>
          <p:nvPr/>
        </p:nvSpPr>
        <p:spPr bwMode="auto">
          <a:xfrm>
            <a:off x="1720914" y="1243969"/>
            <a:ext cx="8444543" cy="333624"/>
          </a:xfrm>
          <a:custGeom>
            <a:avLst/>
            <a:gdLst>
              <a:gd name="T0" fmla="*/ 0 w 499"/>
              <a:gd name="T1" fmla="*/ 248 h 248"/>
              <a:gd name="T2" fmla="*/ 499 w 499"/>
              <a:gd name="T3" fmla="*/ 248 h 248"/>
              <a:gd name="T4" fmla="*/ 250 w 499"/>
              <a:gd name="T5" fmla="*/ 0 h 248"/>
              <a:gd name="T6" fmla="*/ 0 w 499"/>
              <a:gd name="T7" fmla="*/ 248 h 248"/>
            </a:gdLst>
            <a:ahLst/>
            <a:cxnLst>
              <a:cxn ang="0">
                <a:pos x="T0" y="T1"/>
              </a:cxn>
              <a:cxn ang="0">
                <a:pos x="T2" y="T3"/>
              </a:cxn>
              <a:cxn ang="0">
                <a:pos x="T4" y="T5"/>
              </a:cxn>
              <a:cxn ang="0">
                <a:pos x="T6" y="T7"/>
              </a:cxn>
            </a:cxnLst>
            <a:rect l="0" t="0" r="r" b="b"/>
            <a:pathLst>
              <a:path w="499" h="248">
                <a:moveTo>
                  <a:pt x="0" y="248"/>
                </a:moveTo>
                <a:lnTo>
                  <a:pt x="499" y="248"/>
                </a:lnTo>
                <a:lnTo>
                  <a:pt x="250" y="0"/>
                </a:lnTo>
                <a:lnTo>
                  <a:pt x="0" y="248"/>
                </a:lnTo>
                <a:close/>
              </a:path>
            </a:pathLst>
          </a:custGeom>
          <a:solidFill>
            <a:srgbClr val="0C1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r>
              <a:rPr lang="en-US" dirty="0" smtClean="0">
                <a:solidFill>
                  <a:schemeClr val="bg1"/>
                </a:solidFill>
              </a:rPr>
              <a:t>How phytoplankton naturally regulate global temperatures and make clouds </a:t>
            </a:r>
            <a:endParaRPr lang="en-US" dirty="0">
              <a:solidFill>
                <a:schemeClr val="bg1"/>
              </a:solidFill>
            </a:endParaRPr>
          </a:p>
        </p:txBody>
      </p:sp>
      <p:sp>
        <p:nvSpPr>
          <p:cNvPr id="13" name="Freeform 51"/>
          <p:cNvSpPr>
            <a:spLocks/>
          </p:cNvSpPr>
          <p:nvPr/>
        </p:nvSpPr>
        <p:spPr bwMode="auto">
          <a:xfrm>
            <a:off x="3109" y="1563000"/>
            <a:ext cx="637087" cy="647700"/>
          </a:xfrm>
          <a:custGeom>
            <a:avLst/>
            <a:gdLst>
              <a:gd name="T0" fmla="*/ 0 w 747"/>
              <a:gd name="T1" fmla="*/ 0 h 371"/>
              <a:gd name="T2" fmla="*/ 747 w 747"/>
              <a:gd name="T3" fmla="*/ 0 h 371"/>
              <a:gd name="T4" fmla="*/ 376 w 747"/>
              <a:gd name="T5" fmla="*/ 371 h 371"/>
              <a:gd name="T6" fmla="*/ 0 w 747"/>
              <a:gd name="T7" fmla="*/ 0 h 371"/>
            </a:gdLst>
            <a:ahLst/>
            <a:cxnLst>
              <a:cxn ang="0">
                <a:pos x="T0" y="T1"/>
              </a:cxn>
              <a:cxn ang="0">
                <a:pos x="T2" y="T3"/>
              </a:cxn>
              <a:cxn ang="0">
                <a:pos x="T4" y="T5"/>
              </a:cxn>
              <a:cxn ang="0">
                <a:pos x="T6" y="T7"/>
              </a:cxn>
            </a:cxnLst>
            <a:rect l="0" t="0" r="r" b="b"/>
            <a:pathLst>
              <a:path w="747" h="371">
                <a:moveTo>
                  <a:pt x="0" y="0"/>
                </a:moveTo>
                <a:lnTo>
                  <a:pt x="747" y="0"/>
                </a:lnTo>
                <a:lnTo>
                  <a:pt x="376" y="371"/>
                </a:lnTo>
                <a:lnTo>
                  <a:pt x="0" y="0"/>
                </a:lnTo>
                <a:close/>
              </a:path>
            </a:pathLst>
          </a:custGeom>
          <a:gradFill flip="none" rotWithShape="1">
            <a:gsLst>
              <a:gs pos="100000">
                <a:srgbClr val="B0F7F4">
                  <a:alpha val="20000"/>
                </a:srgbClr>
              </a:gs>
              <a:gs pos="22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51"/>
          <p:cNvSpPr>
            <a:spLocks/>
          </p:cNvSpPr>
          <p:nvPr/>
        </p:nvSpPr>
        <p:spPr bwMode="auto">
          <a:xfrm>
            <a:off x="9763778" y="1563000"/>
            <a:ext cx="1304130" cy="647700"/>
          </a:xfrm>
          <a:custGeom>
            <a:avLst/>
            <a:gdLst>
              <a:gd name="T0" fmla="*/ 0 w 747"/>
              <a:gd name="T1" fmla="*/ 0 h 371"/>
              <a:gd name="T2" fmla="*/ 747 w 747"/>
              <a:gd name="T3" fmla="*/ 0 h 371"/>
              <a:gd name="T4" fmla="*/ 376 w 747"/>
              <a:gd name="T5" fmla="*/ 371 h 371"/>
              <a:gd name="T6" fmla="*/ 0 w 747"/>
              <a:gd name="T7" fmla="*/ 0 h 371"/>
            </a:gdLst>
            <a:ahLst/>
            <a:cxnLst>
              <a:cxn ang="0">
                <a:pos x="T0" y="T1"/>
              </a:cxn>
              <a:cxn ang="0">
                <a:pos x="T2" y="T3"/>
              </a:cxn>
              <a:cxn ang="0">
                <a:pos x="T4" y="T5"/>
              </a:cxn>
              <a:cxn ang="0">
                <a:pos x="T6" y="T7"/>
              </a:cxn>
            </a:cxnLst>
            <a:rect l="0" t="0" r="r" b="b"/>
            <a:pathLst>
              <a:path w="747" h="371">
                <a:moveTo>
                  <a:pt x="0" y="0"/>
                </a:moveTo>
                <a:lnTo>
                  <a:pt x="747" y="0"/>
                </a:lnTo>
                <a:lnTo>
                  <a:pt x="376" y="371"/>
                </a:lnTo>
                <a:lnTo>
                  <a:pt x="0" y="0"/>
                </a:lnTo>
                <a:close/>
              </a:path>
            </a:pathLst>
          </a:custGeom>
          <a:gradFill flip="none" rotWithShape="1">
            <a:gsLst>
              <a:gs pos="100000">
                <a:srgbClr val="B0F7F4">
                  <a:alpha val="20000"/>
                </a:srgbClr>
              </a:gs>
              <a:gs pos="22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51"/>
          <p:cNvSpPr>
            <a:spLocks/>
          </p:cNvSpPr>
          <p:nvPr/>
        </p:nvSpPr>
        <p:spPr bwMode="auto">
          <a:xfrm>
            <a:off x="8616906" y="1563000"/>
            <a:ext cx="700070" cy="347692"/>
          </a:xfrm>
          <a:custGeom>
            <a:avLst/>
            <a:gdLst>
              <a:gd name="T0" fmla="*/ 0 w 747"/>
              <a:gd name="T1" fmla="*/ 0 h 371"/>
              <a:gd name="T2" fmla="*/ 747 w 747"/>
              <a:gd name="T3" fmla="*/ 0 h 371"/>
              <a:gd name="T4" fmla="*/ 376 w 747"/>
              <a:gd name="T5" fmla="*/ 371 h 371"/>
              <a:gd name="T6" fmla="*/ 0 w 747"/>
              <a:gd name="T7" fmla="*/ 0 h 371"/>
            </a:gdLst>
            <a:ahLst/>
            <a:cxnLst>
              <a:cxn ang="0">
                <a:pos x="T0" y="T1"/>
              </a:cxn>
              <a:cxn ang="0">
                <a:pos x="T2" y="T3"/>
              </a:cxn>
              <a:cxn ang="0">
                <a:pos x="T4" y="T5"/>
              </a:cxn>
              <a:cxn ang="0">
                <a:pos x="T6" y="T7"/>
              </a:cxn>
            </a:cxnLst>
            <a:rect l="0" t="0" r="r" b="b"/>
            <a:pathLst>
              <a:path w="747" h="371">
                <a:moveTo>
                  <a:pt x="0" y="0"/>
                </a:moveTo>
                <a:lnTo>
                  <a:pt x="747" y="0"/>
                </a:lnTo>
                <a:lnTo>
                  <a:pt x="376" y="371"/>
                </a:lnTo>
                <a:lnTo>
                  <a:pt x="0" y="0"/>
                </a:lnTo>
                <a:close/>
              </a:path>
            </a:pathLst>
          </a:custGeom>
          <a:gradFill flip="none" rotWithShape="1">
            <a:gsLst>
              <a:gs pos="100000">
                <a:srgbClr val="B0F7F4">
                  <a:alpha val="20000"/>
                </a:srgbClr>
              </a:gs>
              <a:gs pos="22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51"/>
          <p:cNvSpPr>
            <a:spLocks/>
          </p:cNvSpPr>
          <p:nvPr/>
        </p:nvSpPr>
        <p:spPr bwMode="auto">
          <a:xfrm>
            <a:off x="10959405" y="1562999"/>
            <a:ext cx="1239970" cy="1802913"/>
          </a:xfrm>
          <a:custGeom>
            <a:avLst/>
            <a:gdLst>
              <a:gd name="T0" fmla="*/ 0 w 747"/>
              <a:gd name="T1" fmla="*/ 0 h 371"/>
              <a:gd name="T2" fmla="*/ 747 w 747"/>
              <a:gd name="T3" fmla="*/ 0 h 371"/>
              <a:gd name="T4" fmla="*/ 376 w 747"/>
              <a:gd name="T5" fmla="*/ 371 h 371"/>
              <a:gd name="T6" fmla="*/ 0 w 747"/>
              <a:gd name="T7" fmla="*/ 0 h 371"/>
            </a:gdLst>
            <a:ahLst/>
            <a:cxnLst>
              <a:cxn ang="0">
                <a:pos x="T0" y="T1"/>
              </a:cxn>
              <a:cxn ang="0">
                <a:pos x="T2" y="T3"/>
              </a:cxn>
              <a:cxn ang="0">
                <a:pos x="T4" y="T5"/>
              </a:cxn>
              <a:cxn ang="0">
                <a:pos x="T6" y="T7"/>
              </a:cxn>
            </a:cxnLst>
            <a:rect l="0" t="0" r="r" b="b"/>
            <a:pathLst>
              <a:path w="747" h="371">
                <a:moveTo>
                  <a:pt x="0" y="0"/>
                </a:moveTo>
                <a:lnTo>
                  <a:pt x="747" y="0"/>
                </a:lnTo>
                <a:lnTo>
                  <a:pt x="376" y="371"/>
                </a:lnTo>
                <a:lnTo>
                  <a:pt x="0" y="0"/>
                </a:lnTo>
                <a:close/>
              </a:path>
            </a:pathLst>
          </a:custGeom>
          <a:gradFill flip="none" rotWithShape="1">
            <a:gsLst>
              <a:gs pos="100000">
                <a:srgbClr val="B0F7F4">
                  <a:alpha val="20000"/>
                </a:srgbClr>
              </a:gs>
              <a:gs pos="22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51"/>
          <p:cNvSpPr>
            <a:spLocks/>
          </p:cNvSpPr>
          <p:nvPr/>
        </p:nvSpPr>
        <p:spPr bwMode="auto">
          <a:xfrm>
            <a:off x="11360415" y="1563000"/>
            <a:ext cx="536540" cy="266474"/>
          </a:xfrm>
          <a:custGeom>
            <a:avLst/>
            <a:gdLst>
              <a:gd name="T0" fmla="*/ 0 w 747"/>
              <a:gd name="T1" fmla="*/ 0 h 371"/>
              <a:gd name="T2" fmla="*/ 747 w 747"/>
              <a:gd name="T3" fmla="*/ 0 h 371"/>
              <a:gd name="T4" fmla="*/ 376 w 747"/>
              <a:gd name="T5" fmla="*/ 371 h 371"/>
              <a:gd name="T6" fmla="*/ 0 w 747"/>
              <a:gd name="T7" fmla="*/ 0 h 371"/>
            </a:gdLst>
            <a:ahLst/>
            <a:cxnLst>
              <a:cxn ang="0">
                <a:pos x="T0" y="T1"/>
              </a:cxn>
              <a:cxn ang="0">
                <a:pos x="T2" y="T3"/>
              </a:cxn>
              <a:cxn ang="0">
                <a:pos x="T4" y="T5"/>
              </a:cxn>
              <a:cxn ang="0">
                <a:pos x="T6" y="T7"/>
              </a:cxn>
            </a:cxnLst>
            <a:rect l="0" t="0" r="r" b="b"/>
            <a:pathLst>
              <a:path w="747" h="371">
                <a:moveTo>
                  <a:pt x="0" y="0"/>
                </a:moveTo>
                <a:lnTo>
                  <a:pt x="747" y="0"/>
                </a:lnTo>
                <a:lnTo>
                  <a:pt x="376" y="371"/>
                </a:lnTo>
                <a:lnTo>
                  <a:pt x="0" y="0"/>
                </a:lnTo>
                <a:close/>
              </a:path>
            </a:pathLst>
          </a:custGeom>
          <a:gradFill flip="none" rotWithShape="1">
            <a:gsLst>
              <a:gs pos="100000">
                <a:srgbClr val="B0F7F4">
                  <a:alpha val="20000"/>
                </a:srgbClr>
              </a:gs>
              <a:gs pos="22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19"/>
          <p:cNvSpPr/>
          <p:nvPr/>
        </p:nvSpPr>
        <p:spPr>
          <a:xfrm rot="2700000">
            <a:off x="4946034" y="2982077"/>
            <a:ext cx="2299930" cy="2299929"/>
          </a:xfrm>
          <a:prstGeom prst="rect">
            <a:avLst/>
          </a:prstGeom>
          <a:gradFill flip="none" rotWithShape="1">
            <a:gsLst>
              <a:gs pos="100000">
                <a:srgbClr val="F6443B"/>
              </a:gs>
              <a:gs pos="0">
                <a:srgbClr val="F9857F"/>
              </a:gs>
            </a:gsLst>
            <a:lin ang="0" scaled="1"/>
            <a:tileRect/>
          </a:gradFill>
          <a:ln>
            <a:noFill/>
          </a:ln>
        </p:spPr>
        <p:txBody>
          <a:bodyPr vert="horz" wrap="square" lIns="91440" tIns="45720" rIns="91440" bIns="45720" numCol="1" anchor="t" anchorCtr="0" compatLnSpc="1">
            <a:prstTxWarp prst="textNoShape">
              <a:avLst/>
            </a:prstTxWarp>
          </a:bodyPr>
          <a:lstStyle/>
          <a:p>
            <a:endParaRPr lang="en-US"/>
          </a:p>
        </p:txBody>
      </p:sp>
      <p:grpSp>
        <p:nvGrpSpPr>
          <p:cNvPr id="21" name="Group 20"/>
          <p:cNvGrpSpPr/>
          <p:nvPr/>
        </p:nvGrpSpPr>
        <p:grpSpPr>
          <a:xfrm>
            <a:off x="4175051" y="3600348"/>
            <a:ext cx="1063389" cy="1063389"/>
            <a:chOff x="4008932" y="3023376"/>
            <a:chExt cx="1021462" cy="1021462"/>
          </a:xfrm>
          <a:effectLst>
            <a:outerShdw blurRad="292100" dist="114300" dir="2700000" algn="tl" rotWithShape="0">
              <a:prstClr val="black">
                <a:alpha val="20000"/>
              </a:prstClr>
            </a:outerShdw>
          </a:effectLst>
        </p:grpSpPr>
        <p:sp>
          <p:nvSpPr>
            <p:cNvPr id="18" name="Rectangle 17"/>
            <p:cNvSpPr/>
            <p:nvPr/>
          </p:nvSpPr>
          <p:spPr>
            <a:xfrm rot="2700000">
              <a:off x="4008932" y="3023376"/>
              <a:ext cx="1021462" cy="1021462"/>
            </a:xfrm>
            <a:prstGeom prst="rect">
              <a:avLst/>
            </a:prstGeom>
            <a:gradFill>
              <a:gsLst>
                <a:gs pos="100000">
                  <a:srgbClr val="B0F7F4"/>
                </a:gs>
                <a:gs pos="0">
                  <a:schemeClr val="bg1"/>
                </a:gs>
              </a:gsLst>
              <a:lin ang="5400000" scaled="1"/>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9" name="Rectangle 18"/>
            <p:cNvSpPr/>
            <p:nvPr/>
          </p:nvSpPr>
          <p:spPr>
            <a:xfrm rot="2700000">
              <a:off x="4128275" y="3142719"/>
              <a:ext cx="782776" cy="782776"/>
            </a:xfrm>
            <a:prstGeom prst="rect">
              <a:avLst/>
            </a:prstGeom>
            <a:gradFill flip="none" rotWithShape="1">
              <a:gsLst>
                <a:gs pos="100000">
                  <a:srgbClr val="B0F7F4"/>
                </a:gs>
                <a:gs pos="0">
                  <a:schemeClr val="bg1"/>
                </a:gs>
              </a:gsLst>
              <a:lin ang="13500000" scaled="1"/>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nvGrpSpPr>
          <p:cNvPr id="22" name="Group 21"/>
          <p:cNvGrpSpPr/>
          <p:nvPr/>
        </p:nvGrpSpPr>
        <p:grpSpPr>
          <a:xfrm>
            <a:off x="6953560" y="3600348"/>
            <a:ext cx="1063389" cy="1063389"/>
            <a:chOff x="4008932" y="3023376"/>
            <a:chExt cx="1021462" cy="1021462"/>
          </a:xfrm>
          <a:effectLst>
            <a:outerShdw blurRad="292100" dist="114300" dir="2700000" algn="tl" rotWithShape="0">
              <a:prstClr val="black">
                <a:alpha val="20000"/>
              </a:prstClr>
            </a:outerShdw>
          </a:effectLst>
        </p:grpSpPr>
        <p:sp>
          <p:nvSpPr>
            <p:cNvPr id="23" name="Rectangle 22"/>
            <p:cNvSpPr/>
            <p:nvPr/>
          </p:nvSpPr>
          <p:spPr>
            <a:xfrm rot="2700000">
              <a:off x="4008932" y="3023376"/>
              <a:ext cx="1021462" cy="1021462"/>
            </a:xfrm>
            <a:prstGeom prst="rect">
              <a:avLst/>
            </a:prstGeom>
            <a:gradFill>
              <a:gsLst>
                <a:gs pos="100000">
                  <a:srgbClr val="B0F7F4"/>
                </a:gs>
                <a:gs pos="0">
                  <a:schemeClr val="bg1"/>
                </a:gs>
              </a:gsLst>
              <a:lin ang="5400000" scaled="1"/>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24" name="Rectangle 23"/>
            <p:cNvSpPr/>
            <p:nvPr/>
          </p:nvSpPr>
          <p:spPr>
            <a:xfrm rot="2700000">
              <a:off x="4128275" y="3142719"/>
              <a:ext cx="782776" cy="782776"/>
            </a:xfrm>
            <a:prstGeom prst="rect">
              <a:avLst/>
            </a:prstGeom>
            <a:gradFill flip="none" rotWithShape="1">
              <a:gsLst>
                <a:gs pos="100000">
                  <a:srgbClr val="B0F7F4"/>
                </a:gs>
                <a:gs pos="0">
                  <a:schemeClr val="bg1"/>
                </a:gs>
              </a:gsLst>
              <a:lin ang="13500000" scaled="1"/>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nvGrpSpPr>
          <p:cNvPr id="26" name="Group 25"/>
          <p:cNvGrpSpPr/>
          <p:nvPr/>
        </p:nvGrpSpPr>
        <p:grpSpPr>
          <a:xfrm>
            <a:off x="5564306" y="2206799"/>
            <a:ext cx="1063389" cy="1063389"/>
            <a:chOff x="4008932" y="3023376"/>
            <a:chExt cx="1021462" cy="1021462"/>
          </a:xfrm>
          <a:effectLst>
            <a:outerShdw blurRad="292100" dist="114300" dir="2700000" algn="tl" rotWithShape="0">
              <a:prstClr val="black">
                <a:alpha val="20000"/>
              </a:prstClr>
            </a:outerShdw>
          </a:effectLst>
        </p:grpSpPr>
        <p:sp>
          <p:nvSpPr>
            <p:cNvPr id="27" name="Rectangle 26"/>
            <p:cNvSpPr/>
            <p:nvPr/>
          </p:nvSpPr>
          <p:spPr>
            <a:xfrm rot="2700000">
              <a:off x="4008932" y="3023376"/>
              <a:ext cx="1021462" cy="1021462"/>
            </a:xfrm>
            <a:prstGeom prst="rect">
              <a:avLst/>
            </a:prstGeom>
            <a:gradFill>
              <a:gsLst>
                <a:gs pos="100000">
                  <a:srgbClr val="B0F7F4"/>
                </a:gs>
                <a:gs pos="0">
                  <a:schemeClr val="bg1"/>
                </a:gs>
              </a:gsLst>
              <a:lin ang="5400000" scaled="1"/>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28" name="Rectangle 27"/>
            <p:cNvSpPr/>
            <p:nvPr/>
          </p:nvSpPr>
          <p:spPr>
            <a:xfrm rot="2700000">
              <a:off x="4128275" y="3142719"/>
              <a:ext cx="782776" cy="782776"/>
            </a:xfrm>
            <a:prstGeom prst="rect">
              <a:avLst/>
            </a:prstGeom>
            <a:gradFill flip="none" rotWithShape="1">
              <a:gsLst>
                <a:gs pos="100000">
                  <a:srgbClr val="B0F7F4"/>
                </a:gs>
                <a:gs pos="0">
                  <a:schemeClr val="bg1"/>
                </a:gs>
              </a:gsLst>
              <a:lin ang="13500000" scaled="1"/>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nvGrpSpPr>
          <p:cNvPr id="29" name="Group 28"/>
          <p:cNvGrpSpPr/>
          <p:nvPr/>
        </p:nvGrpSpPr>
        <p:grpSpPr>
          <a:xfrm>
            <a:off x="5564306" y="4995248"/>
            <a:ext cx="1063389" cy="1063389"/>
            <a:chOff x="4008932" y="3023376"/>
            <a:chExt cx="1021462" cy="1021462"/>
          </a:xfrm>
          <a:effectLst>
            <a:outerShdw blurRad="292100" dist="114300" dir="2700000" algn="tl" rotWithShape="0">
              <a:prstClr val="black">
                <a:alpha val="20000"/>
              </a:prstClr>
            </a:outerShdw>
          </a:effectLst>
        </p:grpSpPr>
        <p:sp>
          <p:nvSpPr>
            <p:cNvPr id="30" name="Rectangle 29"/>
            <p:cNvSpPr/>
            <p:nvPr/>
          </p:nvSpPr>
          <p:spPr>
            <a:xfrm rot="2700000">
              <a:off x="4008932" y="3023376"/>
              <a:ext cx="1021462" cy="1021462"/>
            </a:xfrm>
            <a:prstGeom prst="rect">
              <a:avLst/>
            </a:prstGeom>
            <a:gradFill>
              <a:gsLst>
                <a:gs pos="100000">
                  <a:srgbClr val="B0F7F4"/>
                </a:gs>
                <a:gs pos="0">
                  <a:schemeClr val="bg1"/>
                </a:gs>
              </a:gsLst>
              <a:lin ang="5400000" scaled="1"/>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31" name="Rectangle 30"/>
            <p:cNvSpPr/>
            <p:nvPr/>
          </p:nvSpPr>
          <p:spPr>
            <a:xfrm rot="2700000">
              <a:off x="4128275" y="3142719"/>
              <a:ext cx="782776" cy="782776"/>
            </a:xfrm>
            <a:prstGeom prst="rect">
              <a:avLst/>
            </a:prstGeom>
            <a:gradFill flip="none" rotWithShape="1">
              <a:gsLst>
                <a:gs pos="100000">
                  <a:srgbClr val="B0F7F4"/>
                </a:gs>
                <a:gs pos="0">
                  <a:schemeClr val="bg1"/>
                </a:gs>
              </a:gsLst>
              <a:lin ang="13500000" scaled="1"/>
              <a:tileRect/>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nvGrpSpPr>
          <p:cNvPr id="51" name="Group 50"/>
          <p:cNvGrpSpPr/>
          <p:nvPr/>
        </p:nvGrpSpPr>
        <p:grpSpPr>
          <a:xfrm>
            <a:off x="7128187" y="2291687"/>
            <a:ext cx="2724345" cy="798810"/>
            <a:chOff x="2158167" y="5234241"/>
            <a:chExt cx="2724345" cy="798810"/>
          </a:xfrm>
        </p:grpSpPr>
        <p:sp>
          <p:nvSpPr>
            <p:cNvPr id="52" name="Text Placeholder 2"/>
            <p:cNvSpPr txBox="1">
              <a:spLocks/>
            </p:cNvSpPr>
            <p:nvPr/>
          </p:nvSpPr>
          <p:spPr>
            <a:xfrm>
              <a:off x="2158167" y="5597034"/>
              <a:ext cx="2724345" cy="436017"/>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1">
                <a:lnSpc>
                  <a:spcPts val="1700"/>
                </a:lnSpc>
                <a:spcBef>
                  <a:spcPts val="0"/>
                </a:spcBef>
              </a:pPr>
              <a:r>
                <a:rPr lang="en-US" dirty="0" smtClean="0">
                  <a:solidFill>
                    <a:srgbClr val="B0F7F4"/>
                  </a:solidFill>
                  <a:latin typeface="Segoe UI" panose="020B0502040204020203" pitchFamily="34" charset="0"/>
                  <a:cs typeface="Segoe UI" panose="020B0502040204020203" pitchFamily="34" charset="0"/>
                </a:rPr>
                <a:t>Increased cloud cover reflects sunlight back to space and leads to cooling</a:t>
              </a:r>
              <a:r>
                <a:rPr lang="en-US" dirty="0" smtClean="0">
                  <a:solidFill>
                    <a:srgbClr val="B0F7F4"/>
                  </a:solidFill>
                  <a:latin typeface="Segoe UI" panose="020B0502040204020203" pitchFamily="34" charset="0"/>
                  <a:cs typeface="Segoe UI" panose="020B0502040204020203" pitchFamily="34" charset="0"/>
                </a:rPr>
                <a:t>.</a:t>
              </a:r>
              <a:endParaRPr lang="en-US" dirty="0">
                <a:solidFill>
                  <a:srgbClr val="B0F7F4"/>
                </a:solidFill>
                <a:latin typeface="Segoe UI" panose="020B0502040204020203" pitchFamily="34" charset="0"/>
                <a:cs typeface="Segoe UI" panose="020B0502040204020203" pitchFamily="34" charset="0"/>
              </a:endParaRPr>
            </a:p>
          </p:txBody>
        </p:sp>
        <p:sp>
          <p:nvSpPr>
            <p:cNvPr id="53" name="TextBox 52"/>
            <p:cNvSpPr txBox="1"/>
            <p:nvPr/>
          </p:nvSpPr>
          <p:spPr>
            <a:xfrm>
              <a:off x="2158167" y="5234241"/>
              <a:ext cx="1591333" cy="276999"/>
            </a:xfrm>
            <a:prstGeom prst="rect">
              <a:avLst/>
            </a:prstGeom>
            <a:noFill/>
          </p:spPr>
          <p:txBody>
            <a:bodyPr wrap="none" lIns="0" tIns="0" rIns="0" bIns="0" rtlCol="0" anchor="ctr">
              <a:spAutoFit/>
            </a:bodyPr>
            <a:lstStyle/>
            <a:p>
              <a:r>
                <a:rPr lang="cy-GB" dirty="0" smtClean="0">
                  <a:solidFill>
                    <a:srgbClr val="B0F7F4"/>
                  </a:solidFill>
                  <a:latin typeface="Segoe UI Semibold" panose="020B0702040204020203" pitchFamily="34" charset="0"/>
                  <a:ea typeface="Segoe UI Black" panose="020B0A02040204020203" pitchFamily="34" charset="0"/>
                  <a:cs typeface="Segoe UI Semibold" panose="020B0702040204020203" pitchFamily="34" charset="0"/>
                </a:rPr>
                <a:t>MORE CLOUDS</a:t>
              </a:r>
              <a:endParaRPr lang="en-US" dirty="0">
                <a:solidFill>
                  <a:srgbClr val="B0F7F4"/>
                </a:solidFill>
                <a:latin typeface="Segoe UI Semibold" panose="020B0702040204020203" pitchFamily="34" charset="0"/>
                <a:ea typeface="Segoe UI Black" panose="020B0A02040204020203" pitchFamily="34" charset="0"/>
                <a:cs typeface="Segoe UI Semibold" panose="020B0702040204020203" pitchFamily="34" charset="0"/>
              </a:endParaRPr>
            </a:p>
          </p:txBody>
        </p:sp>
      </p:grpSp>
      <p:grpSp>
        <p:nvGrpSpPr>
          <p:cNvPr id="54" name="Group 53"/>
          <p:cNvGrpSpPr/>
          <p:nvPr/>
        </p:nvGrpSpPr>
        <p:grpSpPr>
          <a:xfrm>
            <a:off x="8500790" y="3729344"/>
            <a:ext cx="2687529" cy="1234827"/>
            <a:chOff x="2158167" y="5234241"/>
            <a:chExt cx="2687529" cy="1234827"/>
          </a:xfrm>
        </p:grpSpPr>
        <p:sp>
          <p:nvSpPr>
            <p:cNvPr id="55" name="Text Placeholder 2"/>
            <p:cNvSpPr txBox="1">
              <a:spLocks/>
            </p:cNvSpPr>
            <p:nvPr/>
          </p:nvSpPr>
          <p:spPr>
            <a:xfrm>
              <a:off x="2158167" y="5597034"/>
              <a:ext cx="2687529" cy="872034"/>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1">
                <a:lnSpc>
                  <a:spcPts val="1700"/>
                </a:lnSpc>
                <a:spcBef>
                  <a:spcPts val="0"/>
                </a:spcBef>
              </a:pPr>
              <a:r>
                <a:rPr lang="en-US" dirty="0" smtClean="0">
                  <a:solidFill>
                    <a:srgbClr val="B0F7F4"/>
                  </a:solidFill>
                  <a:latin typeface="Segoe UI" panose="020B0502040204020203" pitchFamily="34" charset="0"/>
                  <a:cs typeface="Segoe UI" panose="020B0502040204020203" pitchFamily="34" charset="0"/>
                </a:rPr>
                <a:t>Warmer temperatures and less clouds lead to phytoplankton growth, which means increased Dimethyl Sulfide (DMS) cloud seeds.</a:t>
              </a:r>
              <a:endParaRPr lang="en-US" dirty="0">
                <a:solidFill>
                  <a:srgbClr val="B0F7F4"/>
                </a:solidFill>
                <a:latin typeface="Segoe UI" panose="020B0502040204020203" pitchFamily="34" charset="0"/>
                <a:cs typeface="Segoe UI" panose="020B0502040204020203" pitchFamily="34" charset="0"/>
              </a:endParaRPr>
            </a:p>
          </p:txBody>
        </p:sp>
        <p:sp>
          <p:nvSpPr>
            <p:cNvPr id="56" name="TextBox 55"/>
            <p:cNvSpPr txBox="1"/>
            <p:nvPr/>
          </p:nvSpPr>
          <p:spPr>
            <a:xfrm>
              <a:off x="2158167" y="5234241"/>
              <a:ext cx="1131528" cy="276999"/>
            </a:xfrm>
            <a:prstGeom prst="rect">
              <a:avLst/>
            </a:prstGeom>
            <a:noFill/>
          </p:spPr>
          <p:txBody>
            <a:bodyPr wrap="none" lIns="0" tIns="0" rIns="0" bIns="0" rtlCol="0" anchor="ctr">
              <a:spAutoFit/>
            </a:bodyPr>
            <a:lstStyle/>
            <a:p>
              <a:r>
                <a:rPr lang="cy-GB" dirty="0" smtClean="0">
                  <a:solidFill>
                    <a:srgbClr val="B0F7F4"/>
                  </a:solidFill>
                  <a:latin typeface="Segoe UI Semibold" panose="020B0702040204020203" pitchFamily="34" charset="0"/>
                  <a:ea typeface="Segoe UI Black" panose="020B0A02040204020203" pitchFamily="34" charset="0"/>
                  <a:cs typeface="Segoe UI Semibold" panose="020B0702040204020203" pitchFamily="34" charset="0"/>
                </a:rPr>
                <a:t>WARMING</a:t>
              </a:r>
              <a:endParaRPr lang="en-US" dirty="0">
                <a:solidFill>
                  <a:srgbClr val="B0F7F4"/>
                </a:solidFill>
                <a:latin typeface="Segoe UI Semibold" panose="020B0702040204020203" pitchFamily="34" charset="0"/>
                <a:ea typeface="Segoe UI Black" panose="020B0A02040204020203" pitchFamily="34" charset="0"/>
                <a:cs typeface="Segoe UI Semibold" panose="020B0702040204020203" pitchFamily="34" charset="0"/>
              </a:endParaRPr>
            </a:p>
          </p:txBody>
        </p:sp>
      </p:grpSp>
      <p:grpSp>
        <p:nvGrpSpPr>
          <p:cNvPr id="64" name="Group 63"/>
          <p:cNvGrpSpPr/>
          <p:nvPr/>
        </p:nvGrpSpPr>
        <p:grpSpPr>
          <a:xfrm>
            <a:off x="705266" y="3729344"/>
            <a:ext cx="3026659" cy="1016818"/>
            <a:chOff x="1107921" y="3065870"/>
            <a:chExt cx="3026659" cy="1016818"/>
          </a:xfrm>
        </p:grpSpPr>
        <p:sp>
          <p:nvSpPr>
            <p:cNvPr id="59" name="Text Placeholder 2"/>
            <p:cNvSpPr txBox="1">
              <a:spLocks/>
            </p:cNvSpPr>
            <p:nvPr/>
          </p:nvSpPr>
          <p:spPr>
            <a:xfrm>
              <a:off x="1107921" y="3428663"/>
              <a:ext cx="3026659" cy="654025"/>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lnSpc>
                  <a:spcPts val="1700"/>
                </a:lnSpc>
                <a:spcBef>
                  <a:spcPts val="0"/>
                </a:spcBef>
              </a:pPr>
              <a:r>
                <a:rPr lang="en-US" dirty="0" smtClean="0">
                  <a:solidFill>
                    <a:srgbClr val="B0F7F4"/>
                  </a:solidFill>
                  <a:latin typeface="Segoe UI" panose="020B0502040204020203" pitchFamily="34" charset="0"/>
                  <a:cs typeface="Segoe UI" panose="020B0502040204020203" pitchFamily="34" charset="0"/>
                </a:rPr>
                <a:t>Cooler temperatures lower phytoplankton, which results in less Dimethyl Sulfide (DMS) cloud seeds and less clouds.</a:t>
              </a:r>
              <a:endParaRPr lang="en-US" dirty="0">
                <a:solidFill>
                  <a:srgbClr val="B0F7F4"/>
                </a:solidFill>
                <a:latin typeface="Segoe UI" panose="020B0502040204020203" pitchFamily="34" charset="0"/>
                <a:cs typeface="Segoe UI" panose="020B0502040204020203" pitchFamily="34" charset="0"/>
              </a:endParaRPr>
            </a:p>
          </p:txBody>
        </p:sp>
        <p:sp>
          <p:nvSpPr>
            <p:cNvPr id="60" name="TextBox 59"/>
            <p:cNvSpPr txBox="1"/>
            <p:nvPr/>
          </p:nvSpPr>
          <p:spPr>
            <a:xfrm>
              <a:off x="3129240" y="3065870"/>
              <a:ext cx="1005340" cy="276999"/>
            </a:xfrm>
            <a:prstGeom prst="rect">
              <a:avLst/>
            </a:prstGeom>
            <a:noFill/>
          </p:spPr>
          <p:txBody>
            <a:bodyPr wrap="none" lIns="0" tIns="0" rIns="0" bIns="0" rtlCol="0" anchor="ctr">
              <a:spAutoFit/>
            </a:bodyPr>
            <a:lstStyle/>
            <a:p>
              <a:pPr algn="r"/>
              <a:r>
                <a:rPr lang="cy-GB" dirty="0" smtClean="0">
                  <a:solidFill>
                    <a:srgbClr val="B0F7F4"/>
                  </a:solidFill>
                  <a:latin typeface="Segoe UI Semibold" panose="020B0702040204020203" pitchFamily="34" charset="0"/>
                  <a:ea typeface="Segoe UI Black" panose="020B0A02040204020203" pitchFamily="34" charset="0"/>
                  <a:cs typeface="Segoe UI Semibold" panose="020B0702040204020203" pitchFamily="34" charset="0"/>
                </a:rPr>
                <a:t>COOLING</a:t>
              </a:r>
              <a:endParaRPr lang="en-US" dirty="0">
                <a:solidFill>
                  <a:srgbClr val="B0F7F4"/>
                </a:solidFill>
                <a:latin typeface="Segoe UI Semibold" panose="020B0702040204020203" pitchFamily="34" charset="0"/>
                <a:ea typeface="Segoe UI Black" panose="020B0A02040204020203" pitchFamily="34" charset="0"/>
                <a:cs typeface="Segoe UI Semibold" panose="020B0702040204020203" pitchFamily="34" charset="0"/>
              </a:endParaRPr>
            </a:p>
          </p:txBody>
        </p:sp>
      </p:grpSp>
      <p:grpSp>
        <p:nvGrpSpPr>
          <p:cNvPr id="65" name="Group 64"/>
          <p:cNvGrpSpPr/>
          <p:nvPr/>
        </p:nvGrpSpPr>
        <p:grpSpPr>
          <a:xfrm>
            <a:off x="2006982" y="5205300"/>
            <a:ext cx="3079644" cy="994248"/>
            <a:chOff x="1054936" y="4350844"/>
            <a:chExt cx="3079644" cy="994248"/>
          </a:xfrm>
        </p:grpSpPr>
        <p:sp>
          <p:nvSpPr>
            <p:cNvPr id="62" name="Text Placeholder 2"/>
            <p:cNvSpPr txBox="1">
              <a:spLocks/>
            </p:cNvSpPr>
            <p:nvPr/>
          </p:nvSpPr>
          <p:spPr>
            <a:xfrm>
              <a:off x="1054936" y="4713637"/>
              <a:ext cx="3079644" cy="631455"/>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lnSpc>
                  <a:spcPts val="1700"/>
                </a:lnSpc>
                <a:spcBef>
                  <a:spcPts val="0"/>
                </a:spcBef>
              </a:pPr>
              <a:r>
                <a:rPr lang="en-US" dirty="0" smtClean="0">
                  <a:solidFill>
                    <a:srgbClr val="B0F7F4"/>
                  </a:solidFill>
                  <a:latin typeface="Segoe UI" panose="020B0502040204020203" pitchFamily="34" charset="0"/>
                  <a:cs typeface="Segoe UI" panose="020B0502040204020203" pitchFamily="34" charset="0"/>
                </a:rPr>
                <a:t>Fewer clouds means more sunlight reaches the surface of the Earth, temperatures rise, and phytoplankton begin to grow rapidly.</a:t>
              </a:r>
              <a:endParaRPr lang="en-US" dirty="0">
                <a:solidFill>
                  <a:srgbClr val="B0F7F4"/>
                </a:solidFill>
                <a:latin typeface="Segoe UI" panose="020B0502040204020203" pitchFamily="34" charset="0"/>
                <a:cs typeface="Segoe UI" panose="020B0502040204020203" pitchFamily="34" charset="0"/>
              </a:endParaRPr>
            </a:p>
          </p:txBody>
        </p:sp>
        <p:sp>
          <p:nvSpPr>
            <p:cNvPr id="63" name="TextBox 62"/>
            <p:cNvSpPr txBox="1"/>
            <p:nvPr/>
          </p:nvSpPr>
          <p:spPr>
            <a:xfrm>
              <a:off x="2318377" y="4350844"/>
              <a:ext cx="1816203" cy="276999"/>
            </a:xfrm>
            <a:prstGeom prst="rect">
              <a:avLst/>
            </a:prstGeom>
            <a:noFill/>
          </p:spPr>
          <p:txBody>
            <a:bodyPr wrap="none" lIns="0" tIns="0" rIns="0" bIns="0" rtlCol="0" anchor="ctr">
              <a:spAutoFit/>
            </a:bodyPr>
            <a:lstStyle/>
            <a:p>
              <a:pPr algn="r"/>
              <a:r>
                <a:rPr lang="cy-GB" dirty="0" smtClean="0">
                  <a:solidFill>
                    <a:srgbClr val="B0F7F4"/>
                  </a:solidFill>
                  <a:latin typeface="Segoe UI Semibold" panose="020B0702040204020203" pitchFamily="34" charset="0"/>
                  <a:ea typeface="Segoe UI Black" panose="020B0A02040204020203" pitchFamily="34" charset="0"/>
                  <a:cs typeface="Segoe UI Semibold" panose="020B0702040204020203" pitchFamily="34" charset="0"/>
                </a:rPr>
                <a:t>MORE SUNLIGHT</a:t>
              </a:r>
              <a:endParaRPr lang="en-US" dirty="0">
                <a:solidFill>
                  <a:srgbClr val="B0F7F4"/>
                </a:solidFill>
                <a:latin typeface="Segoe UI Semibold" panose="020B0702040204020203" pitchFamily="34" charset="0"/>
                <a:ea typeface="Segoe UI Black" panose="020B0A02040204020203" pitchFamily="34" charset="0"/>
                <a:cs typeface="Segoe UI Semibold" panose="020B0702040204020203" pitchFamily="34" charset="0"/>
              </a:endParaRPr>
            </a:p>
          </p:txBody>
        </p:sp>
      </p:grpSp>
      <p:grpSp>
        <p:nvGrpSpPr>
          <p:cNvPr id="90" name="Group 89"/>
          <p:cNvGrpSpPr/>
          <p:nvPr/>
        </p:nvGrpSpPr>
        <p:grpSpPr>
          <a:xfrm>
            <a:off x="3273823" y="219072"/>
            <a:ext cx="8462323" cy="1151539"/>
            <a:chOff x="3273823" y="-1579979"/>
            <a:chExt cx="8462323" cy="1151539"/>
          </a:xfrm>
        </p:grpSpPr>
        <p:sp>
          <p:nvSpPr>
            <p:cNvPr id="68" name="Oval 58"/>
            <p:cNvSpPr>
              <a:spLocks noChangeArrowheads="1"/>
            </p:cNvSpPr>
            <p:nvPr/>
          </p:nvSpPr>
          <p:spPr bwMode="auto">
            <a:xfrm>
              <a:off x="5450338" y="-502429"/>
              <a:ext cx="72644" cy="73989"/>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Oval 59"/>
            <p:cNvSpPr>
              <a:spLocks noChangeArrowheads="1"/>
            </p:cNvSpPr>
            <p:nvPr/>
          </p:nvSpPr>
          <p:spPr bwMode="auto">
            <a:xfrm>
              <a:off x="8782823" y="-1505282"/>
              <a:ext cx="73989" cy="73989"/>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Oval 60"/>
            <p:cNvSpPr>
              <a:spLocks noChangeArrowheads="1"/>
            </p:cNvSpPr>
            <p:nvPr/>
          </p:nvSpPr>
          <p:spPr bwMode="auto">
            <a:xfrm>
              <a:off x="6211676" y="-557584"/>
              <a:ext cx="73989" cy="73989"/>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Oval 61"/>
            <p:cNvSpPr>
              <a:spLocks noChangeArrowheads="1"/>
            </p:cNvSpPr>
            <p:nvPr/>
          </p:nvSpPr>
          <p:spPr bwMode="auto">
            <a:xfrm>
              <a:off x="3744983" y="-928464"/>
              <a:ext cx="72644" cy="76680"/>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Oval 62"/>
            <p:cNvSpPr>
              <a:spLocks noChangeArrowheads="1"/>
            </p:cNvSpPr>
            <p:nvPr/>
          </p:nvSpPr>
          <p:spPr bwMode="auto">
            <a:xfrm>
              <a:off x="4880380" y="-896589"/>
              <a:ext cx="7533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Oval 63"/>
            <p:cNvSpPr>
              <a:spLocks noChangeArrowheads="1"/>
            </p:cNvSpPr>
            <p:nvPr/>
          </p:nvSpPr>
          <p:spPr bwMode="auto">
            <a:xfrm>
              <a:off x="6848490" y="-1103758"/>
              <a:ext cx="76680" cy="73989"/>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Oval 64"/>
            <p:cNvSpPr>
              <a:spLocks noChangeArrowheads="1"/>
            </p:cNvSpPr>
            <p:nvPr/>
          </p:nvSpPr>
          <p:spPr bwMode="auto">
            <a:xfrm>
              <a:off x="6277220" y="-1088287"/>
              <a:ext cx="75334" cy="7533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Oval 65"/>
            <p:cNvSpPr>
              <a:spLocks noChangeArrowheads="1"/>
            </p:cNvSpPr>
            <p:nvPr/>
          </p:nvSpPr>
          <p:spPr bwMode="auto">
            <a:xfrm>
              <a:off x="8325596" y="-618564"/>
              <a:ext cx="73989" cy="76680"/>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Oval 66"/>
            <p:cNvSpPr>
              <a:spLocks noChangeArrowheads="1"/>
            </p:cNvSpPr>
            <p:nvPr/>
          </p:nvSpPr>
          <p:spPr bwMode="auto">
            <a:xfrm>
              <a:off x="4670520" y="-1297391"/>
              <a:ext cx="75334" cy="7533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Oval 67"/>
            <p:cNvSpPr>
              <a:spLocks noChangeArrowheads="1"/>
            </p:cNvSpPr>
            <p:nvPr/>
          </p:nvSpPr>
          <p:spPr bwMode="auto">
            <a:xfrm>
              <a:off x="4361279" y="-563432"/>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Oval 68"/>
            <p:cNvSpPr>
              <a:spLocks noChangeArrowheads="1"/>
            </p:cNvSpPr>
            <p:nvPr/>
          </p:nvSpPr>
          <p:spPr bwMode="auto">
            <a:xfrm>
              <a:off x="9297913" y="-856961"/>
              <a:ext cx="73989" cy="76680"/>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Oval 69"/>
            <p:cNvSpPr>
              <a:spLocks noChangeArrowheads="1"/>
            </p:cNvSpPr>
            <p:nvPr/>
          </p:nvSpPr>
          <p:spPr bwMode="auto">
            <a:xfrm>
              <a:off x="11127922" y="-1001845"/>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Oval 70"/>
            <p:cNvSpPr>
              <a:spLocks noChangeArrowheads="1"/>
            </p:cNvSpPr>
            <p:nvPr/>
          </p:nvSpPr>
          <p:spPr bwMode="auto">
            <a:xfrm>
              <a:off x="10705680" y="-1528630"/>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Oval 71"/>
            <p:cNvSpPr>
              <a:spLocks noChangeArrowheads="1"/>
            </p:cNvSpPr>
            <p:nvPr/>
          </p:nvSpPr>
          <p:spPr bwMode="auto">
            <a:xfrm>
              <a:off x="7440402" y="-686729"/>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Oval 72"/>
            <p:cNvSpPr>
              <a:spLocks noChangeArrowheads="1"/>
            </p:cNvSpPr>
            <p:nvPr/>
          </p:nvSpPr>
          <p:spPr bwMode="auto">
            <a:xfrm>
              <a:off x="7380314" y="-1098865"/>
              <a:ext cx="76680" cy="76680"/>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Oval 73"/>
            <p:cNvSpPr>
              <a:spLocks noChangeArrowheads="1"/>
            </p:cNvSpPr>
            <p:nvPr/>
          </p:nvSpPr>
          <p:spPr bwMode="auto">
            <a:xfrm>
              <a:off x="3273823" y="-1299228"/>
              <a:ext cx="72644" cy="7533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Oval 74"/>
            <p:cNvSpPr>
              <a:spLocks noChangeArrowheads="1"/>
            </p:cNvSpPr>
            <p:nvPr/>
          </p:nvSpPr>
          <p:spPr bwMode="auto">
            <a:xfrm>
              <a:off x="5818023" y="-1579979"/>
              <a:ext cx="72644" cy="7533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Oval 75"/>
            <p:cNvSpPr>
              <a:spLocks noChangeArrowheads="1"/>
            </p:cNvSpPr>
            <p:nvPr/>
          </p:nvSpPr>
          <p:spPr bwMode="auto">
            <a:xfrm>
              <a:off x="6956110" y="-896589"/>
              <a:ext cx="76680" cy="7264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Oval 76"/>
            <p:cNvSpPr>
              <a:spLocks noChangeArrowheads="1"/>
            </p:cNvSpPr>
            <p:nvPr/>
          </p:nvSpPr>
          <p:spPr bwMode="auto">
            <a:xfrm>
              <a:off x="11662157" y="-1286484"/>
              <a:ext cx="73989" cy="7533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Oval 77"/>
            <p:cNvSpPr>
              <a:spLocks noChangeArrowheads="1"/>
            </p:cNvSpPr>
            <p:nvPr/>
          </p:nvSpPr>
          <p:spPr bwMode="auto">
            <a:xfrm>
              <a:off x="9845429" y="-899050"/>
              <a:ext cx="75334" cy="7533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Oval 78"/>
            <p:cNvSpPr>
              <a:spLocks noChangeArrowheads="1"/>
            </p:cNvSpPr>
            <p:nvPr/>
          </p:nvSpPr>
          <p:spPr bwMode="auto">
            <a:xfrm>
              <a:off x="10735070" y="-823945"/>
              <a:ext cx="76680" cy="76680"/>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Oval 79"/>
            <p:cNvSpPr>
              <a:spLocks noChangeArrowheads="1"/>
            </p:cNvSpPr>
            <p:nvPr/>
          </p:nvSpPr>
          <p:spPr bwMode="auto">
            <a:xfrm>
              <a:off x="8007945" y="-1393167"/>
              <a:ext cx="73989" cy="7264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3" name="TextBox 32"/>
          <p:cNvSpPr txBox="1"/>
          <p:nvPr/>
        </p:nvSpPr>
        <p:spPr>
          <a:xfrm>
            <a:off x="1592475" y="580971"/>
            <a:ext cx="3690497" cy="615553"/>
          </a:xfrm>
          <a:prstGeom prst="rect">
            <a:avLst/>
          </a:prstGeom>
          <a:noFill/>
        </p:spPr>
        <p:txBody>
          <a:bodyPr wrap="none" lIns="0" tIns="0" rIns="0" bIns="0" rtlCol="0" anchor="ctr">
            <a:spAutoFit/>
          </a:bodyPr>
          <a:lstStyle/>
          <a:p>
            <a:r>
              <a:rPr lang="cy-GB" sz="4000" dirty="0" smtClean="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CLAW PROCESS</a:t>
            </a:r>
            <a:endParaRPr lang="en-US" sz="4000" dirty="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endParaRPr>
          </a:p>
        </p:txBody>
      </p:sp>
      <p:pic>
        <p:nvPicPr>
          <p:cNvPr id="3074" name="Picture 2" descr="E:\CV News\CONTENT\Geoengineering and Breaking the Water Cycle\Powerpoint\icons\clou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60528" y="2384859"/>
            <a:ext cx="674053" cy="53924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E:\CV News\CONTENT\Geoengineering and Breaking the Water Cycle\Powerpoint\icons\su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4292" y="5138935"/>
            <a:ext cx="776014" cy="77601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E:\CV News\CONTENT\Geoengineering and Breaking the Water Cycle\Powerpoint\icons\thermometer-empt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9460" y="3658596"/>
            <a:ext cx="433690" cy="86737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E:\CV News\CONTENT\Geoengineering and Breaking the Water Cycle\Powerpoint\icons\thermometer-ful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61494" y="3684521"/>
            <a:ext cx="447522" cy="895044"/>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E:\CV News\CONTENT\Geoengineering and Breaking the Water Cycle\Phytoplankton_-_the_foundation_of_the_oceanic_food_chai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5266" y="1717442"/>
            <a:ext cx="2290536" cy="1874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56354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0" y="0"/>
            <a:ext cx="12188891" cy="5646040"/>
          </a:xfrm>
          <a:prstGeom prst="rect">
            <a:avLst/>
          </a:prstGeom>
          <a:gradFill flip="none" rotWithShape="1">
            <a:gsLst>
              <a:gs pos="36000">
                <a:srgbClr val="09192F"/>
              </a:gs>
              <a:gs pos="100000">
                <a:srgbClr val="125680"/>
              </a:gs>
              <a:gs pos="0">
                <a:srgbClr val="070C1E"/>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0" name="Rectangle 48"/>
          <p:cNvSpPr>
            <a:spLocks noChangeArrowheads="1"/>
          </p:cNvSpPr>
          <p:nvPr/>
        </p:nvSpPr>
        <p:spPr bwMode="auto">
          <a:xfrm>
            <a:off x="3110" y="5647558"/>
            <a:ext cx="12188890" cy="1210442"/>
          </a:xfrm>
          <a:prstGeom prst="rect">
            <a:avLst/>
          </a:prstGeom>
          <a:gradFill flip="none" rotWithShape="1">
            <a:gsLst>
              <a:gs pos="100000">
                <a:srgbClr val="070C1E"/>
              </a:gs>
              <a:gs pos="0">
                <a:srgbClr val="122141"/>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49"/>
          <p:cNvSpPr>
            <a:spLocks/>
          </p:cNvSpPr>
          <p:nvPr/>
        </p:nvSpPr>
        <p:spPr bwMode="auto">
          <a:xfrm>
            <a:off x="324625" y="5646042"/>
            <a:ext cx="1662737" cy="827333"/>
          </a:xfrm>
          <a:custGeom>
            <a:avLst/>
            <a:gdLst>
              <a:gd name="T0" fmla="*/ 0 w 1236"/>
              <a:gd name="T1" fmla="*/ 0 h 615"/>
              <a:gd name="T2" fmla="*/ 1236 w 1236"/>
              <a:gd name="T3" fmla="*/ 0 h 615"/>
              <a:gd name="T4" fmla="*/ 621 w 1236"/>
              <a:gd name="T5" fmla="*/ 615 h 615"/>
              <a:gd name="T6" fmla="*/ 0 w 1236"/>
              <a:gd name="T7" fmla="*/ 0 h 615"/>
            </a:gdLst>
            <a:ahLst/>
            <a:cxnLst>
              <a:cxn ang="0">
                <a:pos x="T0" y="T1"/>
              </a:cxn>
              <a:cxn ang="0">
                <a:pos x="T2" y="T3"/>
              </a:cxn>
              <a:cxn ang="0">
                <a:pos x="T4" y="T5"/>
              </a:cxn>
              <a:cxn ang="0">
                <a:pos x="T6" y="T7"/>
              </a:cxn>
            </a:cxnLst>
            <a:rect l="0" t="0" r="r" b="b"/>
            <a:pathLst>
              <a:path w="1236" h="615">
                <a:moveTo>
                  <a:pt x="0" y="0"/>
                </a:moveTo>
                <a:lnTo>
                  <a:pt x="1236" y="0"/>
                </a:lnTo>
                <a:lnTo>
                  <a:pt x="621" y="615"/>
                </a:lnTo>
                <a:lnTo>
                  <a:pt x="0" y="0"/>
                </a:lnTo>
                <a:close/>
              </a:path>
            </a:pathLst>
          </a:custGeom>
          <a:gradFill flip="none" rotWithShape="1">
            <a:gsLst>
              <a:gs pos="100000">
                <a:srgbClr val="B0F7F4">
                  <a:alpha val="10000"/>
                </a:srgbClr>
              </a:gs>
              <a:gs pos="21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50"/>
          <p:cNvSpPr>
            <a:spLocks/>
          </p:cNvSpPr>
          <p:nvPr/>
        </p:nvSpPr>
        <p:spPr bwMode="auto">
          <a:xfrm>
            <a:off x="1224601" y="5646042"/>
            <a:ext cx="2565404" cy="1275303"/>
          </a:xfrm>
          <a:custGeom>
            <a:avLst/>
            <a:gdLst>
              <a:gd name="T0" fmla="*/ 0 w 1907"/>
              <a:gd name="T1" fmla="*/ 0 h 948"/>
              <a:gd name="T2" fmla="*/ 1907 w 1907"/>
              <a:gd name="T3" fmla="*/ 0 h 948"/>
              <a:gd name="T4" fmla="*/ 962 w 1907"/>
              <a:gd name="T5" fmla="*/ 948 h 948"/>
              <a:gd name="T6" fmla="*/ 0 w 1907"/>
              <a:gd name="T7" fmla="*/ 0 h 948"/>
            </a:gdLst>
            <a:ahLst/>
            <a:cxnLst>
              <a:cxn ang="0">
                <a:pos x="T0" y="T1"/>
              </a:cxn>
              <a:cxn ang="0">
                <a:pos x="T2" y="T3"/>
              </a:cxn>
              <a:cxn ang="0">
                <a:pos x="T4" y="T5"/>
              </a:cxn>
              <a:cxn ang="0">
                <a:pos x="T6" y="T7"/>
              </a:cxn>
            </a:cxnLst>
            <a:rect l="0" t="0" r="r" b="b"/>
            <a:pathLst>
              <a:path w="1907" h="948">
                <a:moveTo>
                  <a:pt x="0" y="0"/>
                </a:moveTo>
                <a:lnTo>
                  <a:pt x="1907" y="0"/>
                </a:lnTo>
                <a:lnTo>
                  <a:pt x="962" y="948"/>
                </a:lnTo>
                <a:lnTo>
                  <a:pt x="0" y="0"/>
                </a:lnTo>
                <a:close/>
              </a:path>
            </a:pathLst>
          </a:custGeom>
          <a:gradFill flip="none" rotWithShape="1">
            <a:gsLst>
              <a:gs pos="100000">
                <a:srgbClr val="B0F7F4">
                  <a:alpha val="20000"/>
                </a:srgbClr>
              </a:gs>
              <a:gs pos="22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51"/>
          <p:cNvSpPr>
            <a:spLocks/>
          </p:cNvSpPr>
          <p:nvPr/>
        </p:nvSpPr>
        <p:spPr bwMode="auto">
          <a:xfrm>
            <a:off x="4162641" y="5646042"/>
            <a:ext cx="1004907" cy="499090"/>
          </a:xfrm>
          <a:custGeom>
            <a:avLst/>
            <a:gdLst>
              <a:gd name="T0" fmla="*/ 0 w 747"/>
              <a:gd name="T1" fmla="*/ 0 h 371"/>
              <a:gd name="T2" fmla="*/ 747 w 747"/>
              <a:gd name="T3" fmla="*/ 0 h 371"/>
              <a:gd name="T4" fmla="*/ 376 w 747"/>
              <a:gd name="T5" fmla="*/ 371 h 371"/>
              <a:gd name="T6" fmla="*/ 0 w 747"/>
              <a:gd name="T7" fmla="*/ 0 h 371"/>
            </a:gdLst>
            <a:ahLst/>
            <a:cxnLst>
              <a:cxn ang="0">
                <a:pos x="T0" y="T1"/>
              </a:cxn>
              <a:cxn ang="0">
                <a:pos x="T2" y="T3"/>
              </a:cxn>
              <a:cxn ang="0">
                <a:pos x="T4" y="T5"/>
              </a:cxn>
              <a:cxn ang="0">
                <a:pos x="T6" y="T7"/>
              </a:cxn>
            </a:cxnLst>
            <a:rect l="0" t="0" r="r" b="b"/>
            <a:pathLst>
              <a:path w="747" h="371">
                <a:moveTo>
                  <a:pt x="0" y="0"/>
                </a:moveTo>
                <a:lnTo>
                  <a:pt x="747" y="0"/>
                </a:lnTo>
                <a:lnTo>
                  <a:pt x="376" y="371"/>
                </a:lnTo>
                <a:lnTo>
                  <a:pt x="0" y="0"/>
                </a:lnTo>
                <a:close/>
              </a:path>
            </a:pathLst>
          </a:custGeom>
          <a:gradFill flip="none" rotWithShape="1">
            <a:gsLst>
              <a:gs pos="100000">
                <a:srgbClr val="B0F7F4">
                  <a:alpha val="20000"/>
                </a:srgbClr>
              </a:gs>
              <a:gs pos="22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52"/>
          <p:cNvSpPr>
            <a:spLocks/>
          </p:cNvSpPr>
          <p:nvPr/>
        </p:nvSpPr>
        <p:spPr bwMode="auto">
          <a:xfrm>
            <a:off x="10138270" y="5646042"/>
            <a:ext cx="1951967" cy="969930"/>
          </a:xfrm>
          <a:custGeom>
            <a:avLst/>
            <a:gdLst>
              <a:gd name="T0" fmla="*/ 0 w 1451"/>
              <a:gd name="T1" fmla="*/ 0 h 721"/>
              <a:gd name="T2" fmla="*/ 1451 w 1451"/>
              <a:gd name="T3" fmla="*/ 0 h 721"/>
              <a:gd name="T4" fmla="*/ 730 w 1451"/>
              <a:gd name="T5" fmla="*/ 721 h 721"/>
              <a:gd name="T6" fmla="*/ 0 w 1451"/>
              <a:gd name="T7" fmla="*/ 0 h 721"/>
            </a:gdLst>
            <a:ahLst/>
            <a:cxnLst>
              <a:cxn ang="0">
                <a:pos x="T0" y="T1"/>
              </a:cxn>
              <a:cxn ang="0">
                <a:pos x="T2" y="T3"/>
              </a:cxn>
              <a:cxn ang="0">
                <a:pos x="T4" y="T5"/>
              </a:cxn>
              <a:cxn ang="0">
                <a:pos x="T6" y="T7"/>
              </a:cxn>
            </a:cxnLst>
            <a:rect l="0" t="0" r="r" b="b"/>
            <a:pathLst>
              <a:path w="1451" h="721">
                <a:moveTo>
                  <a:pt x="0" y="0"/>
                </a:moveTo>
                <a:lnTo>
                  <a:pt x="1451" y="0"/>
                </a:lnTo>
                <a:lnTo>
                  <a:pt x="730" y="721"/>
                </a:lnTo>
                <a:lnTo>
                  <a:pt x="0" y="0"/>
                </a:lnTo>
                <a:close/>
              </a:path>
            </a:pathLst>
          </a:custGeom>
          <a:gradFill flip="none" rotWithShape="1">
            <a:gsLst>
              <a:gs pos="100000">
                <a:srgbClr val="B0F7F4">
                  <a:alpha val="24000"/>
                </a:srgbClr>
              </a:gs>
              <a:gs pos="7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53"/>
          <p:cNvSpPr>
            <a:spLocks/>
          </p:cNvSpPr>
          <p:nvPr/>
        </p:nvSpPr>
        <p:spPr bwMode="auto">
          <a:xfrm>
            <a:off x="8413652" y="5646043"/>
            <a:ext cx="1030466" cy="1478658"/>
          </a:xfrm>
          <a:custGeom>
            <a:avLst/>
            <a:gdLst>
              <a:gd name="T0" fmla="*/ 324 w 324"/>
              <a:gd name="T1" fmla="*/ 0 h 956"/>
              <a:gd name="T2" fmla="*/ 253 w 324"/>
              <a:gd name="T3" fmla="*/ 0 h 956"/>
              <a:gd name="T4" fmla="*/ 72 w 324"/>
              <a:gd name="T5" fmla="*/ 0 h 956"/>
              <a:gd name="T6" fmla="*/ 0 w 324"/>
              <a:gd name="T7" fmla="*/ 0 h 956"/>
              <a:gd name="T8" fmla="*/ 9 w 324"/>
              <a:gd name="T9" fmla="*/ 123 h 956"/>
              <a:gd name="T10" fmla="*/ 22 w 324"/>
              <a:gd name="T11" fmla="*/ 299 h 956"/>
              <a:gd name="T12" fmla="*/ 22 w 324"/>
              <a:gd name="T13" fmla="*/ 299 h 956"/>
              <a:gd name="T14" fmla="*/ 31 w 324"/>
              <a:gd name="T15" fmla="*/ 429 h 956"/>
              <a:gd name="T16" fmla="*/ 44 w 324"/>
              <a:gd name="T17" fmla="*/ 604 h 956"/>
              <a:gd name="T18" fmla="*/ 44 w 324"/>
              <a:gd name="T19" fmla="*/ 604 h 956"/>
              <a:gd name="T20" fmla="*/ 50 w 324"/>
              <a:gd name="T21" fmla="*/ 690 h 956"/>
              <a:gd name="T22" fmla="*/ 35 w 324"/>
              <a:gd name="T23" fmla="*/ 755 h 956"/>
              <a:gd name="T24" fmla="*/ 35 w 324"/>
              <a:gd name="T25" fmla="*/ 774 h 956"/>
              <a:gd name="T26" fmla="*/ 63 w 324"/>
              <a:gd name="T27" fmla="*/ 774 h 956"/>
              <a:gd name="T28" fmla="*/ 63 w 324"/>
              <a:gd name="T29" fmla="*/ 787 h 956"/>
              <a:gd name="T30" fmla="*/ 102 w 324"/>
              <a:gd name="T31" fmla="*/ 787 h 956"/>
              <a:gd name="T32" fmla="*/ 102 w 324"/>
              <a:gd name="T33" fmla="*/ 833 h 956"/>
              <a:gd name="T34" fmla="*/ 77 w 324"/>
              <a:gd name="T35" fmla="*/ 833 h 956"/>
              <a:gd name="T36" fmla="*/ 77 w 324"/>
              <a:gd name="T37" fmla="*/ 871 h 956"/>
              <a:gd name="T38" fmla="*/ 146 w 324"/>
              <a:gd name="T39" fmla="*/ 912 h 956"/>
              <a:gd name="T40" fmla="*/ 146 w 324"/>
              <a:gd name="T41" fmla="*/ 945 h 956"/>
              <a:gd name="T42" fmla="*/ 153 w 324"/>
              <a:gd name="T43" fmla="*/ 956 h 956"/>
              <a:gd name="T44" fmla="*/ 162 w 324"/>
              <a:gd name="T45" fmla="*/ 956 h 956"/>
              <a:gd name="T46" fmla="*/ 171 w 324"/>
              <a:gd name="T47" fmla="*/ 956 h 956"/>
              <a:gd name="T48" fmla="*/ 179 w 324"/>
              <a:gd name="T49" fmla="*/ 945 h 956"/>
              <a:gd name="T50" fmla="*/ 179 w 324"/>
              <a:gd name="T51" fmla="*/ 912 h 956"/>
              <a:gd name="T52" fmla="*/ 248 w 324"/>
              <a:gd name="T53" fmla="*/ 871 h 956"/>
              <a:gd name="T54" fmla="*/ 248 w 324"/>
              <a:gd name="T55" fmla="*/ 833 h 956"/>
              <a:gd name="T56" fmla="*/ 222 w 324"/>
              <a:gd name="T57" fmla="*/ 833 h 956"/>
              <a:gd name="T58" fmla="*/ 222 w 324"/>
              <a:gd name="T59" fmla="*/ 787 h 956"/>
              <a:gd name="T60" fmla="*/ 261 w 324"/>
              <a:gd name="T61" fmla="*/ 787 h 956"/>
              <a:gd name="T62" fmla="*/ 261 w 324"/>
              <a:gd name="T63" fmla="*/ 774 h 956"/>
              <a:gd name="T64" fmla="*/ 289 w 324"/>
              <a:gd name="T65" fmla="*/ 774 h 956"/>
              <a:gd name="T66" fmla="*/ 289 w 324"/>
              <a:gd name="T67" fmla="*/ 755 h 956"/>
              <a:gd name="T68" fmla="*/ 275 w 324"/>
              <a:gd name="T69" fmla="*/ 690 h 956"/>
              <a:gd name="T70" fmla="*/ 281 w 324"/>
              <a:gd name="T71" fmla="*/ 604 h 956"/>
              <a:gd name="T72" fmla="*/ 281 w 324"/>
              <a:gd name="T73" fmla="*/ 604 h 956"/>
              <a:gd name="T74" fmla="*/ 293 w 324"/>
              <a:gd name="T75" fmla="*/ 429 h 956"/>
              <a:gd name="T76" fmla="*/ 303 w 324"/>
              <a:gd name="T77" fmla="*/ 299 h 956"/>
              <a:gd name="T78" fmla="*/ 303 w 324"/>
              <a:gd name="T79" fmla="*/ 299 h 956"/>
              <a:gd name="T80" fmla="*/ 315 w 324"/>
              <a:gd name="T81" fmla="*/ 123 h 956"/>
              <a:gd name="T82" fmla="*/ 324 w 324"/>
              <a:gd name="T83" fmla="*/ 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4" h="956">
                <a:moveTo>
                  <a:pt x="324" y="0"/>
                </a:moveTo>
                <a:cubicBezTo>
                  <a:pt x="253" y="0"/>
                  <a:pt x="253" y="0"/>
                  <a:pt x="253" y="0"/>
                </a:cubicBezTo>
                <a:cubicBezTo>
                  <a:pt x="72" y="0"/>
                  <a:pt x="72" y="0"/>
                  <a:pt x="72" y="0"/>
                </a:cubicBezTo>
                <a:cubicBezTo>
                  <a:pt x="0" y="0"/>
                  <a:pt x="0" y="0"/>
                  <a:pt x="0" y="0"/>
                </a:cubicBezTo>
                <a:cubicBezTo>
                  <a:pt x="9" y="123"/>
                  <a:pt x="9" y="123"/>
                  <a:pt x="9" y="123"/>
                </a:cubicBezTo>
                <a:cubicBezTo>
                  <a:pt x="22" y="299"/>
                  <a:pt x="22" y="299"/>
                  <a:pt x="22" y="299"/>
                </a:cubicBezTo>
                <a:cubicBezTo>
                  <a:pt x="22" y="299"/>
                  <a:pt x="22" y="299"/>
                  <a:pt x="22" y="299"/>
                </a:cubicBezTo>
                <a:cubicBezTo>
                  <a:pt x="31" y="429"/>
                  <a:pt x="31" y="429"/>
                  <a:pt x="31" y="429"/>
                </a:cubicBezTo>
                <a:cubicBezTo>
                  <a:pt x="44" y="604"/>
                  <a:pt x="44" y="604"/>
                  <a:pt x="44" y="604"/>
                </a:cubicBezTo>
                <a:cubicBezTo>
                  <a:pt x="44" y="604"/>
                  <a:pt x="44" y="604"/>
                  <a:pt x="44" y="604"/>
                </a:cubicBezTo>
                <a:cubicBezTo>
                  <a:pt x="50" y="690"/>
                  <a:pt x="50" y="690"/>
                  <a:pt x="50" y="690"/>
                </a:cubicBezTo>
                <a:cubicBezTo>
                  <a:pt x="35" y="755"/>
                  <a:pt x="35" y="755"/>
                  <a:pt x="35" y="755"/>
                </a:cubicBezTo>
                <a:cubicBezTo>
                  <a:pt x="35" y="774"/>
                  <a:pt x="35" y="774"/>
                  <a:pt x="35" y="774"/>
                </a:cubicBezTo>
                <a:cubicBezTo>
                  <a:pt x="63" y="774"/>
                  <a:pt x="63" y="774"/>
                  <a:pt x="63" y="774"/>
                </a:cubicBezTo>
                <a:cubicBezTo>
                  <a:pt x="63" y="787"/>
                  <a:pt x="63" y="787"/>
                  <a:pt x="63" y="787"/>
                </a:cubicBezTo>
                <a:cubicBezTo>
                  <a:pt x="102" y="787"/>
                  <a:pt x="102" y="787"/>
                  <a:pt x="102" y="787"/>
                </a:cubicBezTo>
                <a:cubicBezTo>
                  <a:pt x="102" y="833"/>
                  <a:pt x="102" y="833"/>
                  <a:pt x="102" y="833"/>
                </a:cubicBezTo>
                <a:cubicBezTo>
                  <a:pt x="77" y="833"/>
                  <a:pt x="77" y="833"/>
                  <a:pt x="77" y="833"/>
                </a:cubicBezTo>
                <a:cubicBezTo>
                  <a:pt x="77" y="871"/>
                  <a:pt x="77" y="871"/>
                  <a:pt x="77" y="871"/>
                </a:cubicBezTo>
                <a:cubicBezTo>
                  <a:pt x="146" y="912"/>
                  <a:pt x="146" y="912"/>
                  <a:pt x="146" y="912"/>
                </a:cubicBezTo>
                <a:cubicBezTo>
                  <a:pt x="146" y="912"/>
                  <a:pt x="146" y="937"/>
                  <a:pt x="146" y="945"/>
                </a:cubicBezTo>
                <a:cubicBezTo>
                  <a:pt x="146" y="953"/>
                  <a:pt x="149" y="956"/>
                  <a:pt x="153" y="956"/>
                </a:cubicBezTo>
                <a:cubicBezTo>
                  <a:pt x="157" y="956"/>
                  <a:pt x="162" y="956"/>
                  <a:pt x="162" y="956"/>
                </a:cubicBezTo>
                <a:cubicBezTo>
                  <a:pt x="162" y="956"/>
                  <a:pt x="167" y="956"/>
                  <a:pt x="171" y="956"/>
                </a:cubicBezTo>
                <a:cubicBezTo>
                  <a:pt x="175" y="956"/>
                  <a:pt x="179" y="953"/>
                  <a:pt x="179" y="945"/>
                </a:cubicBezTo>
                <a:cubicBezTo>
                  <a:pt x="179" y="937"/>
                  <a:pt x="179" y="912"/>
                  <a:pt x="179" y="912"/>
                </a:cubicBezTo>
                <a:cubicBezTo>
                  <a:pt x="248" y="871"/>
                  <a:pt x="248" y="871"/>
                  <a:pt x="248" y="871"/>
                </a:cubicBezTo>
                <a:cubicBezTo>
                  <a:pt x="248" y="833"/>
                  <a:pt x="248" y="833"/>
                  <a:pt x="248" y="833"/>
                </a:cubicBezTo>
                <a:cubicBezTo>
                  <a:pt x="222" y="833"/>
                  <a:pt x="222" y="833"/>
                  <a:pt x="222" y="833"/>
                </a:cubicBezTo>
                <a:cubicBezTo>
                  <a:pt x="222" y="787"/>
                  <a:pt x="222" y="787"/>
                  <a:pt x="222" y="787"/>
                </a:cubicBezTo>
                <a:cubicBezTo>
                  <a:pt x="261" y="787"/>
                  <a:pt x="261" y="787"/>
                  <a:pt x="261" y="787"/>
                </a:cubicBezTo>
                <a:cubicBezTo>
                  <a:pt x="261" y="774"/>
                  <a:pt x="261" y="774"/>
                  <a:pt x="261" y="774"/>
                </a:cubicBezTo>
                <a:cubicBezTo>
                  <a:pt x="289" y="774"/>
                  <a:pt x="289" y="774"/>
                  <a:pt x="289" y="774"/>
                </a:cubicBezTo>
                <a:cubicBezTo>
                  <a:pt x="289" y="755"/>
                  <a:pt x="289" y="755"/>
                  <a:pt x="289" y="755"/>
                </a:cubicBezTo>
                <a:cubicBezTo>
                  <a:pt x="275" y="690"/>
                  <a:pt x="275" y="690"/>
                  <a:pt x="275" y="690"/>
                </a:cubicBezTo>
                <a:cubicBezTo>
                  <a:pt x="281" y="604"/>
                  <a:pt x="281" y="604"/>
                  <a:pt x="281" y="604"/>
                </a:cubicBezTo>
                <a:cubicBezTo>
                  <a:pt x="281" y="604"/>
                  <a:pt x="281" y="604"/>
                  <a:pt x="281" y="604"/>
                </a:cubicBezTo>
                <a:cubicBezTo>
                  <a:pt x="293" y="429"/>
                  <a:pt x="293" y="429"/>
                  <a:pt x="293" y="429"/>
                </a:cubicBezTo>
                <a:cubicBezTo>
                  <a:pt x="303" y="299"/>
                  <a:pt x="303" y="299"/>
                  <a:pt x="303" y="299"/>
                </a:cubicBezTo>
                <a:cubicBezTo>
                  <a:pt x="303" y="299"/>
                  <a:pt x="303" y="299"/>
                  <a:pt x="303" y="299"/>
                </a:cubicBezTo>
                <a:cubicBezTo>
                  <a:pt x="315" y="123"/>
                  <a:pt x="315" y="123"/>
                  <a:pt x="315" y="123"/>
                </a:cubicBezTo>
                <a:lnTo>
                  <a:pt x="324" y="0"/>
                </a:lnTo>
                <a:close/>
              </a:path>
            </a:pathLst>
          </a:custGeom>
          <a:gradFill flip="none" rotWithShape="1">
            <a:gsLst>
              <a:gs pos="100000">
                <a:srgbClr val="B0F7F4">
                  <a:alpha val="10000"/>
                </a:srgbClr>
              </a:gs>
              <a:gs pos="43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54"/>
          <p:cNvSpPr>
            <a:spLocks/>
          </p:cNvSpPr>
          <p:nvPr/>
        </p:nvSpPr>
        <p:spPr bwMode="auto">
          <a:xfrm>
            <a:off x="5450052" y="5646042"/>
            <a:ext cx="5177892" cy="1778429"/>
          </a:xfrm>
          <a:custGeom>
            <a:avLst/>
            <a:gdLst>
              <a:gd name="T0" fmla="*/ 3213 w 3849"/>
              <a:gd name="T1" fmla="*/ 636 h 1322"/>
              <a:gd name="T2" fmla="*/ 2889 w 3849"/>
              <a:gd name="T3" fmla="*/ 317 h 1322"/>
              <a:gd name="T4" fmla="*/ 1884 w 3849"/>
              <a:gd name="T5" fmla="*/ 1322 h 1322"/>
              <a:gd name="T6" fmla="*/ 863 w 3849"/>
              <a:gd name="T7" fmla="*/ 312 h 1322"/>
              <a:gd name="T8" fmla="*/ 594 w 3849"/>
              <a:gd name="T9" fmla="*/ 584 h 1322"/>
              <a:gd name="T10" fmla="*/ 0 w 3849"/>
              <a:gd name="T11" fmla="*/ 0 h 1322"/>
              <a:gd name="T12" fmla="*/ 549 w 3849"/>
              <a:gd name="T13" fmla="*/ 0 h 1322"/>
              <a:gd name="T14" fmla="*/ 1175 w 3849"/>
              <a:gd name="T15" fmla="*/ 0 h 1322"/>
              <a:gd name="T16" fmla="*/ 2570 w 3849"/>
              <a:gd name="T17" fmla="*/ 0 h 1322"/>
              <a:gd name="T18" fmla="*/ 3206 w 3849"/>
              <a:gd name="T19" fmla="*/ 0 h 1322"/>
              <a:gd name="T20" fmla="*/ 3849 w 3849"/>
              <a:gd name="T21" fmla="*/ 0 h 1322"/>
              <a:gd name="T22" fmla="*/ 3213 w 3849"/>
              <a:gd name="T23" fmla="*/ 636 h 1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49" h="1322">
                <a:moveTo>
                  <a:pt x="3213" y="636"/>
                </a:moveTo>
                <a:lnTo>
                  <a:pt x="2889" y="317"/>
                </a:lnTo>
                <a:lnTo>
                  <a:pt x="1884" y="1322"/>
                </a:lnTo>
                <a:lnTo>
                  <a:pt x="863" y="312"/>
                </a:lnTo>
                <a:lnTo>
                  <a:pt x="594" y="584"/>
                </a:lnTo>
                <a:lnTo>
                  <a:pt x="0" y="0"/>
                </a:lnTo>
                <a:lnTo>
                  <a:pt x="549" y="0"/>
                </a:lnTo>
                <a:lnTo>
                  <a:pt x="1175" y="0"/>
                </a:lnTo>
                <a:lnTo>
                  <a:pt x="2570" y="0"/>
                </a:lnTo>
                <a:lnTo>
                  <a:pt x="3206" y="0"/>
                </a:lnTo>
                <a:lnTo>
                  <a:pt x="3849" y="0"/>
                </a:lnTo>
                <a:lnTo>
                  <a:pt x="3213" y="636"/>
                </a:lnTo>
                <a:close/>
              </a:path>
            </a:pathLst>
          </a:custGeom>
          <a:gradFill flip="none" rotWithShape="1">
            <a:gsLst>
              <a:gs pos="100000">
                <a:srgbClr val="B0F7F4">
                  <a:alpha val="24000"/>
                </a:srgbClr>
              </a:gs>
              <a:gs pos="50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55"/>
          <p:cNvSpPr>
            <a:spLocks/>
          </p:cNvSpPr>
          <p:nvPr/>
        </p:nvSpPr>
        <p:spPr bwMode="auto">
          <a:xfrm>
            <a:off x="11295191" y="5646039"/>
            <a:ext cx="896809" cy="764109"/>
          </a:xfrm>
          <a:custGeom>
            <a:avLst/>
            <a:gdLst>
              <a:gd name="T0" fmla="*/ 0 w 1142"/>
              <a:gd name="T1" fmla="*/ 0 h 568"/>
              <a:gd name="T2" fmla="*/ 1142 w 1142"/>
              <a:gd name="T3" fmla="*/ 0 h 568"/>
              <a:gd name="T4" fmla="*/ 575 w 1142"/>
              <a:gd name="T5" fmla="*/ 568 h 568"/>
              <a:gd name="T6" fmla="*/ 0 w 1142"/>
              <a:gd name="T7" fmla="*/ 0 h 568"/>
            </a:gdLst>
            <a:ahLst/>
            <a:cxnLst>
              <a:cxn ang="0">
                <a:pos x="T0" y="T1"/>
              </a:cxn>
              <a:cxn ang="0">
                <a:pos x="T2" y="T3"/>
              </a:cxn>
              <a:cxn ang="0">
                <a:pos x="T4" y="T5"/>
              </a:cxn>
              <a:cxn ang="0">
                <a:pos x="T6" y="T7"/>
              </a:cxn>
            </a:cxnLst>
            <a:rect l="0" t="0" r="r" b="b"/>
            <a:pathLst>
              <a:path w="1142" h="568">
                <a:moveTo>
                  <a:pt x="0" y="0"/>
                </a:moveTo>
                <a:lnTo>
                  <a:pt x="1142" y="0"/>
                </a:lnTo>
                <a:lnTo>
                  <a:pt x="575" y="568"/>
                </a:lnTo>
                <a:lnTo>
                  <a:pt x="0" y="0"/>
                </a:lnTo>
                <a:close/>
              </a:path>
            </a:pathLst>
          </a:custGeom>
          <a:gradFill flip="none" rotWithShape="1">
            <a:gsLst>
              <a:gs pos="100000">
                <a:srgbClr val="B0F7F4">
                  <a:alpha val="24000"/>
                </a:srgbClr>
              </a:gs>
              <a:gs pos="28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56"/>
          <p:cNvSpPr>
            <a:spLocks/>
          </p:cNvSpPr>
          <p:nvPr/>
        </p:nvSpPr>
        <p:spPr bwMode="auto">
          <a:xfrm>
            <a:off x="3265355" y="5646042"/>
            <a:ext cx="839440" cy="417029"/>
          </a:xfrm>
          <a:custGeom>
            <a:avLst/>
            <a:gdLst>
              <a:gd name="T0" fmla="*/ 0 w 624"/>
              <a:gd name="T1" fmla="*/ 0 h 310"/>
              <a:gd name="T2" fmla="*/ 624 w 624"/>
              <a:gd name="T3" fmla="*/ 0 h 310"/>
              <a:gd name="T4" fmla="*/ 315 w 624"/>
              <a:gd name="T5" fmla="*/ 310 h 310"/>
              <a:gd name="T6" fmla="*/ 0 w 624"/>
              <a:gd name="T7" fmla="*/ 0 h 310"/>
            </a:gdLst>
            <a:ahLst/>
            <a:cxnLst>
              <a:cxn ang="0">
                <a:pos x="T0" y="T1"/>
              </a:cxn>
              <a:cxn ang="0">
                <a:pos x="T2" y="T3"/>
              </a:cxn>
              <a:cxn ang="0">
                <a:pos x="T4" y="T5"/>
              </a:cxn>
              <a:cxn ang="0">
                <a:pos x="T6" y="T7"/>
              </a:cxn>
            </a:cxnLst>
            <a:rect l="0" t="0" r="r" b="b"/>
            <a:pathLst>
              <a:path w="624" h="310">
                <a:moveTo>
                  <a:pt x="0" y="0"/>
                </a:moveTo>
                <a:lnTo>
                  <a:pt x="624" y="0"/>
                </a:lnTo>
                <a:lnTo>
                  <a:pt x="315" y="310"/>
                </a:lnTo>
                <a:lnTo>
                  <a:pt x="0" y="0"/>
                </a:lnTo>
                <a:close/>
              </a:path>
            </a:pathLst>
          </a:custGeom>
          <a:gradFill flip="none" rotWithShape="1">
            <a:gsLst>
              <a:gs pos="100000">
                <a:srgbClr val="B0F7F4">
                  <a:alpha val="20000"/>
                </a:srgbClr>
              </a:gs>
              <a:gs pos="22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grpSp>
        <p:nvGrpSpPr>
          <p:cNvPr id="91" name="Group 90"/>
          <p:cNvGrpSpPr/>
          <p:nvPr/>
        </p:nvGrpSpPr>
        <p:grpSpPr>
          <a:xfrm>
            <a:off x="814298" y="3025483"/>
            <a:ext cx="11103746" cy="1914300"/>
            <a:chOff x="814298" y="3025483"/>
            <a:chExt cx="11103746" cy="1914300"/>
          </a:xfrm>
        </p:grpSpPr>
        <p:sp>
          <p:nvSpPr>
            <p:cNvPr id="60" name="Oval 58"/>
            <p:cNvSpPr>
              <a:spLocks noChangeArrowheads="1"/>
            </p:cNvSpPr>
            <p:nvPr/>
          </p:nvSpPr>
          <p:spPr bwMode="auto">
            <a:xfrm>
              <a:off x="3386428" y="4608849"/>
              <a:ext cx="72644" cy="73989"/>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Oval 59"/>
            <p:cNvSpPr>
              <a:spLocks noChangeArrowheads="1"/>
            </p:cNvSpPr>
            <p:nvPr/>
          </p:nvSpPr>
          <p:spPr bwMode="auto">
            <a:xfrm>
              <a:off x="5030332" y="4828126"/>
              <a:ext cx="73989" cy="73989"/>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60"/>
            <p:cNvSpPr>
              <a:spLocks noChangeArrowheads="1"/>
            </p:cNvSpPr>
            <p:nvPr/>
          </p:nvSpPr>
          <p:spPr bwMode="auto">
            <a:xfrm>
              <a:off x="5415075" y="3921423"/>
              <a:ext cx="73989" cy="73989"/>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Oval 61"/>
            <p:cNvSpPr>
              <a:spLocks noChangeArrowheads="1"/>
            </p:cNvSpPr>
            <p:nvPr/>
          </p:nvSpPr>
          <p:spPr bwMode="auto">
            <a:xfrm>
              <a:off x="814298" y="4182814"/>
              <a:ext cx="72644" cy="76680"/>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62"/>
            <p:cNvSpPr>
              <a:spLocks noChangeArrowheads="1"/>
            </p:cNvSpPr>
            <p:nvPr/>
          </p:nvSpPr>
          <p:spPr bwMode="auto">
            <a:xfrm>
              <a:off x="1949695" y="4214689"/>
              <a:ext cx="7533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Oval 63"/>
            <p:cNvSpPr>
              <a:spLocks noChangeArrowheads="1"/>
            </p:cNvSpPr>
            <p:nvPr/>
          </p:nvSpPr>
          <p:spPr bwMode="auto">
            <a:xfrm>
              <a:off x="3917805" y="4007520"/>
              <a:ext cx="76680" cy="73989"/>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Oval 64"/>
            <p:cNvSpPr>
              <a:spLocks noChangeArrowheads="1"/>
            </p:cNvSpPr>
            <p:nvPr/>
          </p:nvSpPr>
          <p:spPr bwMode="auto">
            <a:xfrm>
              <a:off x="4544694" y="3260902"/>
              <a:ext cx="75334" cy="7533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Oval 65"/>
            <p:cNvSpPr>
              <a:spLocks noChangeArrowheads="1"/>
            </p:cNvSpPr>
            <p:nvPr/>
          </p:nvSpPr>
          <p:spPr bwMode="auto">
            <a:xfrm>
              <a:off x="6254515" y="3396773"/>
              <a:ext cx="73989" cy="76680"/>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Oval 66"/>
            <p:cNvSpPr>
              <a:spLocks noChangeArrowheads="1"/>
            </p:cNvSpPr>
            <p:nvPr/>
          </p:nvSpPr>
          <p:spPr bwMode="auto">
            <a:xfrm>
              <a:off x="1739835" y="3260902"/>
              <a:ext cx="75334" cy="7533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Oval 67"/>
            <p:cNvSpPr>
              <a:spLocks noChangeArrowheads="1"/>
            </p:cNvSpPr>
            <p:nvPr/>
          </p:nvSpPr>
          <p:spPr bwMode="auto">
            <a:xfrm>
              <a:off x="1189625" y="4272535"/>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Oval 68"/>
            <p:cNvSpPr>
              <a:spLocks noChangeArrowheads="1"/>
            </p:cNvSpPr>
            <p:nvPr/>
          </p:nvSpPr>
          <p:spPr bwMode="auto">
            <a:xfrm>
              <a:off x="6664818" y="3816493"/>
              <a:ext cx="73989" cy="76680"/>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Oval 69"/>
            <p:cNvSpPr>
              <a:spLocks noChangeArrowheads="1"/>
            </p:cNvSpPr>
            <p:nvPr/>
          </p:nvSpPr>
          <p:spPr bwMode="auto">
            <a:xfrm>
              <a:off x="11845400" y="4214689"/>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Oval 70"/>
            <p:cNvSpPr>
              <a:spLocks noChangeArrowheads="1"/>
            </p:cNvSpPr>
            <p:nvPr/>
          </p:nvSpPr>
          <p:spPr bwMode="auto">
            <a:xfrm>
              <a:off x="10592967" y="3603943"/>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Oval 71"/>
            <p:cNvSpPr>
              <a:spLocks noChangeArrowheads="1"/>
            </p:cNvSpPr>
            <p:nvPr/>
          </p:nvSpPr>
          <p:spPr bwMode="auto">
            <a:xfrm>
              <a:off x="4197618" y="4867139"/>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Oval 72"/>
            <p:cNvSpPr>
              <a:spLocks noChangeArrowheads="1"/>
            </p:cNvSpPr>
            <p:nvPr/>
          </p:nvSpPr>
          <p:spPr bwMode="auto">
            <a:xfrm>
              <a:off x="5596685" y="4643826"/>
              <a:ext cx="76680" cy="76680"/>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Oval 73"/>
            <p:cNvSpPr>
              <a:spLocks noChangeArrowheads="1"/>
            </p:cNvSpPr>
            <p:nvPr/>
          </p:nvSpPr>
          <p:spPr bwMode="auto">
            <a:xfrm>
              <a:off x="2413808" y="3025483"/>
              <a:ext cx="72644" cy="7533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Oval 74"/>
            <p:cNvSpPr>
              <a:spLocks noChangeArrowheads="1"/>
            </p:cNvSpPr>
            <p:nvPr/>
          </p:nvSpPr>
          <p:spPr bwMode="auto">
            <a:xfrm>
              <a:off x="2887338" y="3531299"/>
              <a:ext cx="72644" cy="7533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Oval 75"/>
            <p:cNvSpPr>
              <a:spLocks noChangeArrowheads="1"/>
            </p:cNvSpPr>
            <p:nvPr/>
          </p:nvSpPr>
          <p:spPr bwMode="auto">
            <a:xfrm>
              <a:off x="4025425" y="4214689"/>
              <a:ext cx="76680" cy="7264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Oval 76"/>
            <p:cNvSpPr>
              <a:spLocks noChangeArrowheads="1"/>
            </p:cNvSpPr>
            <p:nvPr/>
          </p:nvSpPr>
          <p:spPr bwMode="auto">
            <a:xfrm>
              <a:off x="11549444" y="3846089"/>
              <a:ext cx="73989" cy="7533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Oval 77"/>
            <p:cNvSpPr>
              <a:spLocks noChangeArrowheads="1"/>
            </p:cNvSpPr>
            <p:nvPr/>
          </p:nvSpPr>
          <p:spPr bwMode="auto">
            <a:xfrm>
              <a:off x="6738807" y="4421859"/>
              <a:ext cx="75334" cy="7533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Oval 78"/>
            <p:cNvSpPr>
              <a:spLocks noChangeArrowheads="1"/>
            </p:cNvSpPr>
            <p:nvPr/>
          </p:nvSpPr>
          <p:spPr bwMode="auto">
            <a:xfrm>
              <a:off x="10812244" y="4119176"/>
              <a:ext cx="76680" cy="76680"/>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Oval 79"/>
            <p:cNvSpPr>
              <a:spLocks noChangeArrowheads="1"/>
            </p:cNvSpPr>
            <p:nvPr/>
          </p:nvSpPr>
          <p:spPr bwMode="auto">
            <a:xfrm>
              <a:off x="6970191" y="3883756"/>
              <a:ext cx="73989" cy="7264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93" name="TextBox 92"/>
          <p:cNvSpPr txBox="1"/>
          <p:nvPr/>
        </p:nvSpPr>
        <p:spPr>
          <a:xfrm>
            <a:off x="612396" y="478424"/>
            <a:ext cx="8073044" cy="923330"/>
          </a:xfrm>
          <a:prstGeom prst="rect">
            <a:avLst/>
          </a:prstGeom>
          <a:noFill/>
        </p:spPr>
        <p:txBody>
          <a:bodyPr wrap="none" rtlCol="0" anchor="ctr">
            <a:spAutoFit/>
          </a:bodyPr>
          <a:lstStyle/>
          <a:p>
            <a:r>
              <a:rPr lang="cy-GB" sz="5400" dirty="0" smtClean="0">
                <a:solidFill>
                  <a:schemeClr val="bg1"/>
                </a:solidFill>
                <a:latin typeface="Lato Black" panose="020F0502020204030203" pitchFamily="34" charset="0"/>
                <a:ea typeface="Lato Black" panose="020F0502020204030203" pitchFamily="34" charset="0"/>
                <a:cs typeface="Lato Black" panose="020F0502020204030203" pitchFamily="34" charset="0"/>
              </a:rPr>
              <a:t>DESTROY THE FORESTS</a:t>
            </a:r>
            <a:endParaRPr lang="en-US" sz="5400"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94" name="TextBox 93"/>
          <p:cNvSpPr txBox="1"/>
          <p:nvPr/>
        </p:nvSpPr>
        <p:spPr>
          <a:xfrm>
            <a:off x="3520849" y="6392740"/>
            <a:ext cx="5150321" cy="276999"/>
          </a:xfrm>
          <a:prstGeom prst="rect">
            <a:avLst/>
          </a:prstGeom>
          <a:noFill/>
        </p:spPr>
        <p:txBody>
          <a:bodyPr wrap="none" rtlCol="0" anchor="ctr">
            <a:spAutoFit/>
          </a:bodyPr>
          <a:lstStyle/>
          <a:p>
            <a:pPr algn="ctr"/>
            <a:r>
              <a:rPr lang="cy-GB" sz="1200" dirty="0" smtClean="0">
                <a:solidFill>
                  <a:srgbClr val="B0F7F4"/>
                </a:solidFill>
                <a:latin typeface="Segoe UI" panose="020B0502040204020203" pitchFamily="34" charset="0"/>
                <a:ea typeface="Segoe UI Black" panose="020B0A02040204020203" pitchFamily="34" charset="0"/>
                <a:cs typeface="Segoe UI" panose="020B0502040204020203" pitchFamily="34" charset="0"/>
              </a:rPr>
              <a:t>Presentation at the Red Pill Expo, Spokane, Washington. June 21-23, 2018</a:t>
            </a:r>
            <a:endParaRPr lang="en-US" sz="1200" dirty="0">
              <a:solidFill>
                <a:srgbClr val="B0F7F4"/>
              </a:solidFill>
              <a:latin typeface="Segoe UI" panose="020B0502040204020203" pitchFamily="34" charset="0"/>
              <a:ea typeface="Segoe UI Black" panose="020B0A02040204020203" pitchFamily="34" charset="0"/>
              <a:cs typeface="Segoe UI" panose="020B0502040204020203" pitchFamily="34" charset="0"/>
            </a:endParaRPr>
          </a:p>
        </p:txBody>
      </p:sp>
      <p:pic>
        <p:nvPicPr>
          <p:cNvPr id="95" name="Picture 9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04795" y="5765106"/>
            <a:ext cx="3799577" cy="606140"/>
          </a:xfrm>
          <a:prstGeom prst="rect">
            <a:avLst/>
          </a:prstGeom>
          <a:effectLst>
            <a:outerShdw blurRad="38100" dist="25400" dir="5400000" algn="tl" rotWithShape="0">
              <a:prstClr val="black">
                <a:alpha val="20000"/>
              </a:prstClr>
            </a:outerShdw>
          </a:effectLst>
        </p:spPr>
      </p:pic>
      <p:sp>
        <p:nvSpPr>
          <p:cNvPr id="96" name="Freeform 14"/>
          <p:cNvSpPr>
            <a:spLocks/>
          </p:cNvSpPr>
          <p:nvPr/>
        </p:nvSpPr>
        <p:spPr bwMode="auto">
          <a:xfrm flipV="1">
            <a:off x="2194532" y="5646041"/>
            <a:ext cx="451444" cy="224534"/>
          </a:xfrm>
          <a:custGeom>
            <a:avLst/>
            <a:gdLst>
              <a:gd name="T0" fmla="*/ 0 w 380"/>
              <a:gd name="T1" fmla="*/ 189 h 189"/>
              <a:gd name="T2" fmla="*/ 380 w 380"/>
              <a:gd name="T3" fmla="*/ 189 h 189"/>
              <a:gd name="T4" fmla="*/ 191 w 380"/>
              <a:gd name="T5" fmla="*/ 0 h 189"/>
              <a:gd name="T6" fmla="*/ 0 w 380"/>
              <a:gd name="T7" fmla="*/ 189 h 189"/>
            </a:gdLst>
            <a:ahLst/>
            <a:cxnLst>
              <a:cxn ang="0">
                <a:pos x="T0" y="T1"/>
              </a:cxn>
              <a:cxn ang="0">
                <a:pos x="T2" y="T3"/>
              </a:cxn>
              <a:cxn ang="0">
                <a:pos x="T4" y="T5"/>
              </a:cxn>
              <a:cxn ang="0">
                <a:pos x="T6" y="T7"/>
              </a:cxn>
            </a:cxnLst>
            <a:rect l="0" t="0" r="r" b="b"/>
            <a:pathLst>
              <a:path w="380" h="189">
                <a:moveTo>
                  <a:pt x="0" y="189"/>
                </a:moveTo>
                <a:lnTo>
                  <a:pt x="380" y="189"/>
                </a:lnTo>
                <a:lnTo>
                  <a:pt x="191" y="0"/>
                </a:lnTo>
                <a:lnTo>
                  <a:pt x="0" y="189"/>
                </a:lnTo>
                <a:close/>
              </a:path>
            </a:pathLst>
          </a:custGeom>
          <a:gradFill>
            <a:gsLst>
              <a:gs pos="100000">
                <a:srgbClr val="122141"/>
              </a:gs>
              <a:gs pos="0">
                <a:srgbClr val="070C1E">
                  <a:alpha val="0"/>
                </a:srgbClr>
              </a:gs>
            </a:gsLst>
            <a:lin ang="162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15"/>
          <p:cNvSpPr>
            <a:spLocks/>
          </p:cNvSpPr>
          <p:nvPr/>
        </p:nvSpPr>
        <p:spPr bwMode="auto">
          <a:xfrm flipV="1">
            <a:off x="2057315" y="5646040"/>
            <a:ext cx="282504" cy="140113"/>
          </a:xfrm>
          <a:custGeom>
            <a:avLst/>
            <a:gdLst>
              <a:gd name="T0" fmla="*/ 0 w 248"/>
              <a:gd name="T1" fmla="*/ 123 h 123"/>
              <a:gd name="T2" fmla="*/ 248 w 248"/>
              <a:gd name="T3" fmla="*/ 123 h 123"/>
              <a:gd name="T4" fmla="*/ 125 w 248"/>
              <a:gd name="T5" fmla="*/ 0 h 123"/>
              <a:gd name="T6" fmla="*/ 0 w 248"/>
              <a:gd name="T7" fmla="*/ 123 h 123"/>
            </a:gdLst>
            <a:ahLst/>
            <a:cxnLst>
              <a:cxn ang="0">
                <a:pos x="T0" y="T1"/>
              </a:cxn>
              <a:cxn ang="0">
                <a:pos x="T2" y="T3"/>
              </a:cxn>
              <a:cxn ang="0">
                <a:pos x="T4" y="T5"/>
              </a:cxn>
              <a:cxn ang="0">
                <a:pos x="T6" y="T7"/>
              </a:cxn>
            </a:cxnLst>
            <a:rect l="0" t="0" r="r" b="b"/>
            <a:pathLst>
              <a:path w="248" h="123">
                <a:moveTo>
                  <a:pt x="0" y="123"/>
                </a:moveTo>
                <a:lnTo>
                  <a:pt x="248" y="123"/>
                </a:lnTo>
                <a:lnTo>
                  <a:pt x="125" y="0"/>
                </a:lnTo>
                <a:lnTo>
                  <a:pt x="0" y="123"/>
                </a:lnTo>
                <a:close/>
              </a:path>
            </a:pathLst>
          </a:custGeom>
          <a:gradFill>
            <a:gsLst>
              <a:gs pos="100000">
                <a:srgbClr val="122141"/>
              </a:gs>
              <a:gs pos="0">
                <a:srgbClr val="070C1E">
                  <a:alpha val="0"/>
                </a:srgbClr>
              </a:gs>
            </a:gsLst>
            <a:lin ang="162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15"/>
          <p:cNvSpPr>
            <a:spLocks/>
          </p:cNvSpPr>
          <p:nvPr/>
        </p:nvSpPr>
        <p:spPr bwMode="auto">
          <a:xfrm flipV="1">
            <a:off x="282921" y="5646039"/>
            <a:ext cx="345585" cy="171399"/>
          </a:xfrm>
          <a:custGeom>
            <a:avLst/>
            <a:gdLst>
              <a:gd name="T0" fmla="*/ 0 w 248"/>
              <a:gd name="T1" fmla="*/ 123 h 123"/>
              <a:gd name="T2" fmla="*/ 248 w 248"/>
              <a:gd name="T3" fmla="*/ 123 h 123"/>
              <a:gd name="T4" fmla="*/ 125 w 248"/>
              <a:gd name="T5" fmla="*/ 0 h 123"/>
              <a:gd name="T6" fmla="*/ 0 w 248"/>
              <a:gd name="T7" fmla="*/ 123 h 123"/>
            </a:gdLst>
            <a:ahLst/>
            <a:cxnLst>
              <a:cxn ang="0">
                <a:pos x="T0" y="T1"/>
              </a:cxn>
              <a:cxn ang="0">
                <a:pos x="T2" y="T3"/>
              </a:cxn>
              <a:cxn ang="0">
                <a:pos x="T4" y="T5"/>
              </a:cxn>
              <a:cxn ang="0">
                <a:pos x="T6" y="T7"/>
              </a:cxn>
            </a:cxnLst>
            <a:rect l="0" t="0" r="r" b="b"/>
            <a:pathLst>
              <a:path w="248" h="123">
                <a:moveTo>
                  <a:pt x="0" y="123"/>
                </a:moveTo>
                <a:lnTo>
                  <a:pt x="248" y="123"/>
                </a:lnTo>
                <a:lnTo>
                  <a:pt x="125" y="0"/>
                </a:lnTo>
                <a:lnTo>
                  <a:pt x="0" y="123"/>
                </a:lnTo>
                <a:close/>
              </a:path>
            </a:pathLst>
          </a:custGeom>
          <a:gradFill>
            <a:gsLst>
              <a:gs pos="100000">
                <a:srgbClr val="122141"/>
              </a:gs>
              <a:gs pos="0">
                <a:srgbClr val="070C1E">
                  <a:alpha val="0"/>
                </a:srgbClr>
              </a:gs>
            </a:gsLst>
            <a:lin ang="162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99" name="TextBox 98"/>
          <p:cNvSpPr txBox="1"/>
          <p:nvPr/>
        </p:nvSpPr>
        <p:spPr>
          <a:xfrm>
            <a:off x="552404" y="1296066"/>
            <a:ext cx="6149408" cy="4278094"/>
          </a:xfrm>
          <a:prstGeom prst="rect">
            <a:avLst/>
          </a:prstGeom>
          <a:noFill/>
        </p:spPr>
        <p:txBody>
          <a:bodyPr wrap="square" rtlCol="0" anchor="ctr">
            <a:spAutoFit/>
          </a:bodyPr>
          <a:lstStyle/>
          <a:p>
            <a:r>
              <a:rPr lang="cy-GB" sz="1600" dirty="0" smtClean="0">
                <a:solidFill>
                  <a:srgbClr val="B0F7F4"/>
                </a:solidFill>
                <a:latin typeface="Lato Medium" panose="020F0502020204030203" pitchFamily="34" charset="0"/>
                <a:ea typeface="Lato Medium" panose="020F0502020204030203" pitchFamily="34" charset="0"/>
                <a:cs typeface="Lato Medium" panose="020F0502020204030203" pitchFamily="34" charset="0"/>
              </a:rPr>
              <a:t>Trees are being decimated and recent research shows that trees create clouds: </a:t>
            </a:r>
            <a:r>
              <a:rPr lang="cy-GB" sz="1600" dirty="0" smtClean="0">
                <a:solidFill>
                  <a:schemeClr val="bg1"/>
                </a:solidFill>
                <a:latin typeface="Lato Medium" panose="020F0502020204030203" pitchFamily="34" charset="0"/>
                <a:ea typeface="Lato Medium" panose="020F0502020204030203" pitchFamily="34" charset="0"/>
                <a:cs typeface="Lato Medium" panose="020F0502020204030203" pitchFamily="34" charset="0"/>
              </a:rPr>
              <a:t>CERN Cosmics Leaving Outdoor Droplets (CLOUD)</a:t>
            </a:r>
          </a:p>
          <a:p>
            <a:endParaRPr lang="en-US" sz="1600" dirty="0" smtClean="0">
              <a:solidFill>
                <a:srgbClr val="B0F7F4"/>
              </a:solidFill>
              <a:latin typeface="Lato Medium" panose="020F0502020204030203" pitchFamily="34" charset="0"/>
              <a:ea typeface="Lato Medium" panose="020F0502020204030203" pitchFamily="34" charset="0"/>
              <a:cs typeface="Lato Medium" panose="020F0502020204030203" pitchFamily="34" charset="0"/>
            </a:endParaRPr>
          </a:p>
          <a:p>
            <a:r>
              <a:rPr lang="en-US" sz="1400" dirty="0" smtClean="0">
                <a:solidFill>
                  <a:srgbClr val="B0F7F4"/>
                </a:solidFill>
                <a:latin typeface="Lato Medium" panose="020F0502020204030203" pitchFamily="34" charset="0"/>
                <a:ea typeface="Lato Medium" panose="020F0502020204030203" pitchFamily="34" charset="0"/>
                <a:cs typeface="Lato Medium" panose="020F0502020204030203" pitchFamily="34" charset="0"/>
              </a:rPr>
              <a:t>The </a:t>
            </a:r>
            <a:r>
              <a:rPr lang="en-US" sz="1400" dirty="0">
                <a:solidFill>
                  <a:srgbClr val="B0F7F4"/>
                </a:solidFill>
                <a:latin typeface="Lato Medium" panose="020F0502020204030203" pitchFamily="34" charset="0"/>
                <a:ea typeface="Lato Medium" panose="020F0502020204030203" pitchFamily="34" charset="0"/>
                <a:cs typeface="Lato Medium" panose="020F0502020204030203" pitchFamily="34" charset="0"/>
              </a:rPr>
              <a:t>results not only point to a cloudier past, but they also </a:t>
            </a:r>
            <a:r>
              <a:rPr lang="en-US" sz="14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indicate a potentially cooler future</a:t>
            </a:r>
            <a:r>
              <a:rPr lang="en-US" sz="1400" dirty="0">
                <a:solidFill>
                  <a:srgbClr val="B0F7F4"/>
                </a:solidFill>
                <a:latin typeface="Lato Medium" panose="020F0502020204030203" pitchFamily="34" charset="0"/>
                <a:ea typeface="Lato Medium" panose="020F0502020204030203" pitchFamily="34" charset="0"/>
                <a:cs typeface="Lato Medium" panose="020F0502020204030203" pitchFamily="34" charset="0"/>
              </a:rPr>
              <a:t>: If Earth’s climate is less sensitive to rising carbon dioxide (CO2) levels, as the study suggests, future temperatures may not rise as quickly as predicted.</a:t>
            </a:r>
          </a:p>
          <a:p>
            <a:endParaRPr lang="en-US" sz="1400" dirty="0">
              <a:solidFill>
                <a:srgbClr val="B0F7F4"/>
              </a:solidFill>
              <a:latin typeface="Lato Medium" panose="020F0502020204030203" pitchFamily="34" charset="0"/>
              <a:ea typeface="Lato Medium" panose="020F0502020204030203" pitchFamily="34" charset="0"/>
              <a:cs typeface="Lato Medium" panose="020F0502020204030203" pitchFamily="34" charset="0"/>
            </a:endParaRPr>
          </a:p>
          <a:p>
            <a:r>
              <a:rPr lang="en-US" sz="1400" dirty="0">
                <a:solidFill>
                  <a:srgbClr val="B0F7F4"/>
                </a:solidFill>
                <a:latin typeface="Lato Medium" panose="020F0502020204030203" pitchFamily="34" charset="0"/>
                <a:ea typeface="Lato Medium" panose="020F0502020204030203" pitchFamily="34" charset="0"/>
                <a:cs typeface="Lato Medium" panose="020F0502020204030203" pitchFamily="34" charset="0"/>
              </a:rPr>
              <a:t>Some scientists have warned that measures such as scrubbing </a:t>
            </a:r>
            <a:r>
              <a:rPr lang="en-US" sz="1400" dirty="0" err="1">
                <a:solidFill>
                  <a:srgbClr val="B0F7F4"/>
                </a:solidFill>
                <a:latin typeface="Lato Medium" panose="020F0502020204030203" pitchFamily="34" charset="0"/>
                <a:ea typeface="Lato Medium" panose="020F0502020204030203" pitchFamily="34" charset="0"/>
                <a:cs typeface="Lato Medium" panose="020F0502020204030203" pitchFamily="34" charset="0"/>
              </a:rPr>
              <a:t>sulphur</a:t>
            </a:r>
            <a:r>
              <a:rPr lang="en-US" sz="1400" dirty="0">
                <a:solidFill>
                  <a:srgbClr val="B0F7F4"/>
                </a:solidFill>
                <a:latin typeface="Lato Medium" panose="020F0502020204030203" pitchFamily="34" charset="0"/>
                <a:ea typeface="Lato Medium" panose="020F0502020204030203" pitchFamily="34" charset="0"/>
                <a:cs typeface="Lato Medium" panose="020F0502020204030203" pitchFamily="34" charset="0"/>
              </a:rPr>
              <a:t> dioxide from coal-plant emissions could remove some of the beneficial cooling effect of clouds and boost global warming, but this may now be less of a concern because trees can seed clouds too. </a:t>
            </a:r>
            <a:r>
              <a:rPr lang="en-US" sz="1400" i="1"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“What it means is, we don’t have to fear clean air,” </a:t>
            </a:r>
            <a:r>
              <a:rPr lang="en-US" sz="1400" dirty="0">
                <a:solidFill>
                  <a:srgbClr val="B0F7F4"/>
                </a:solidFill>
                <a:latin typeface="Lato Medium" panose="020F0502020204030203" pitchFamily="34" charset="0"/>
                <a:ea typeface="Lato Medium" panose="020F0502020204030203" pitchFamily="34" charset="0"/>
                <a:cs typeface="Lato Medium" panose="020F0502020204030203" pitchFamily="34" charset="0"/>
              </a:rPr>
              <a:t>says Stevens.</a:t>
            </a:r>
          </a:p>
          <a:p>
            <a:endParaRPr lang="en-US" sz="1400" dirty="0">
              <a:solidFill>
                <a:srgbClr val="B0F7F4"/>
              </a:solidFill>
              <a:latin typeface="Lato Medium" panose="020F0502020204030203" pitchFamily="34" charset="0"/>
              <a:ea typeface="Lato Medium" panose="020F0502020204030203" pitchFamily="34" charset="0"/>
              <a:cs typeface="Lato Medium" panose="020F0502020204030203" pitchFamily="34" charset="0"/>
            </a:endParaRPr>
          </a:p>
          <a:p>
            <a:r>
              <a:rPr lang="en-US" sz="1400" dirty="0">
                <a:solidFill>
                  <a:srgbClr val="B0F7F4"/>
                </a:solidFill>
                <a:latin typeface="Lato Medium" panose="020F0502020204030203" pitchFamily="34" charset="0"/>
                <a:ea typeface="Lato Medium" panose="020F0502020204030203" pitchFamily="34" charset="0"/>
                <a:cs typeface="Lato Medium" panose="020F0502020204030203" pitchFamily="34" charset="0"/>
              </a:rPr>
              <a:t>It is also interesting to speculate whether trees emit these compounds in part because there is a benefit to them in making their own climate, </a:t>
            </a:r>
            <a:r>
              <a:rPr lang="en-US" sz="1400" dirty="0" err="1">
                <a:solidFill>
                  <a:srgbClr val="B0F7F4"/>
                </a:solidFill>
                <a:latin typeface="Lato Medium" panose="020F0502020204030203" pitchFamily="34" charset="0"/>
                <a:ea typeface="Lato Medium" panose="020F0502020204030203" pitchFamily="34" charset="0"/>
                <a:cs typeface="Lato Medium" panose="020F0502020204030203" pitchFamily="34" charset="0"/>
              </a:rPr>
              <a:t>Kirkby</a:t>
            </a:r>
            <a:r>
              <a:rPr lang="en-US" sz="1400" dirty="0">
                <a:solidFill>
                  <a:srgbClr val="B0F7F4"/>
                </a:solidFill>
                <a:latin typeface="Lato Medium" panose="020F0502020204030203" pitchFamily="34" charset="0"/>
                <a:ea typeface="Lato Medium" panose="020F0502020204030203" pitchFamily="34" charset="0"/>
                <a:cs typeface="Lato Medium" panose="020F0502020204030203" pitchFamily="34" charset="0"/>
              </a:rPr>
              <a:t> says. </a:t>
            </a:r>
            <a:r>
              <a:rPr lang="en-US" sz="1400" i="1"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“This really does touch on the Gaia hypothesis,” </a:t>
            </a:r>
            <a:r>
              <a:rPr lang="en-US" sz="1400" dirty="0">
                <a:solidFill>
                  <a:srgbClr val="B0F7F4"/>
                </a:solidFill>
                <a:latin typeface="Lato Medium" panose="020F0502020204030203" pitchFamily="34" charset="0"/>
                <a:ea typeface="Lato Medium" panose="020F0502020204030203" pitchFamily="34" charset="0"/>
                <a:cs typeface="Lato Medium" panose="020F0502020204030203" pitchFamily="34" charset="0"/>
              </a:rPr>
              <a:t>he says, referring to the theory that Earth’s life behaves as a single organism that tends to preserve itself. </a:t>
            </a:r>
            <a:r>
              <a:rPr lang="en-US" sz="1400" i="1"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“It’s a beautiful mechanism for trees to control their environment.”</a:t>
            </a:r>
            <a:endParaRPr lang="en-US" sz="1400" i="1" dirty="0">
              <a:solidFill>
                <a:schemeClr val="bg1"/>
              </a:solidFill>
              <a:latin typeface="Lato Hairline" panose="020F0502020204030203" pitchFamily="34" charset="0"/>
              <a:ea typeface="Lato Hairline" panose="020F0502020204030203" pitchFamily="34" charset="0"/>
              <a:cs typeface="Lato Hairline" panose="020F0502020204030203" pitchFamily="34" charset="0"/>
            </a:endParaRPr>
          </a:p>
        </p:txBody>
      </p:sp>
      <p:pic>
        <p:nvPicPr>
          <p:cNvPr id="6146" name="Picture 2" descr="E:\CV News\CONTENT\Geoengineering and Breaking the Water Cycle\109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14141" y="1641764"/>
            <a:ext cx="4810517" cy="3608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6574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ChangeArrowheads="1"/>
          </p:cNvSpPr>
          <p:nvPr/>
        </p:nvSpPr>
        <p:spPr bwMode="auto">
          <a:xfrm>
            <a:off x="0" y="-1"/>
            <a:ext cx="12188891" cy="5643661"/>
          </a:xfrm>
          <a:prstGeom prst="rect">
            <a:avLst/>
          </a:prstGeom>
          <a:gradFill flip="none" rotWithShape="1">
            <a:gsLst>
              <a:gs pos="36000">
                <a:srgbClr val="09192F"/>
              </a:gs>
              <a:gs pos="100000">
                <a:srgbClr val="125680"/>
              </a:gs>
              <a:gs pos="0">
                <a:srgbClr val="070C1E"/>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07" name="Snip Single Corner Rectangle 106"/>
          <p:cNvSpPr/>
          <p:nvPr/>
        </p:nvSpPr>
        <p:spPr>
          <a:xfrm>
            <a:off x="6616769" y="938792"/>
            <a:ext cx="1039410" cy="4877802"/>
          </a:xfrm>
          <a:prstGeom prst="snip1Rect">
            <a:avLst>
              <a:gd name="adj" fmla="val 50000"/>
            </a:avLst>
          </a:prstGeom>
          <a:gradFill flip="none" rotWithShape="1">
            <a:gsLst>
              <a:gs pos="100000">
                <a:srgbClr val="122141">
                  <a:alpha val="50000"/>
                </a:srgbClr>
              </a:gs>
              <a:gs pos="0">
                <a:srgbClr val="125680">
                  <a:alpha val="50000"/>
                </a:srgbClr>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8" name="Snip Single Corner Rectangle 107"/>
          <p:cNvSpPr/>
          <p:nvPr/>
        </p:nvSpPr>
        <p:spPr>
          <a:xfrm>
            <a:off x="9289808" y="938792"/>
            <a:ext cx="1039410" cy="4877802"/>
          </a:xfrm>
          <a:prstGeom prst="snip1Rect">
            <a:avLst>
              <a:gd name="adj" fmla="val 50000"/>
            </a:avLst>
          </a:prstGeom>
          <a:gradFill flip="none" rotWithShape="1">
            <a:gsLst>
              <a:gs pos="100000">
                <a:srgbClr val="122141">
                  <a:alpha val="50000"/>
                </a:srgbClr>
              </a:gs>
              <a:gs pos="0">
                <a:srgbClr val="125680">
                  <a:alpha val="50000"/>
                </a:srgbClr>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4" name="Rectangle 48"/>
          <p:cNvSpPr>
            <a:spLocks noChangeArrowheads="1"/>
          </p:cNvSpPr>
          <p:nvPr/>
        </p:nvSpPr>
        <p:spPr bwMode="auto">
          <a:xfrm>
            <a:off x="3110" y="5643660"/>
            <a:ext cx="12188890" cy="1214340"/>
          </a:xfrm>
          <a:prstGeom prst="rect">
            <a:avLst/>
          </a:prstGeom>
          <a:gradFill flip="none" rotWithShape="1">
            <a:gsLst>
              <a:gs pos="100000">
                <a:srgbClr val="070C1E"/>
              </a:gs>
              <a:gs pos="0">
                <a:srgbClr val="122141"/>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6"/>
          <p:cNvSpPr>
            <a:spLocks/>
          </p:cNvSpPr>
          <p:nvPr/>
        </p:nvSpPr>
        <p:spPr bwMode="auto">
          <a:xfrm>
            <a:off x="613850" y="4869259"/>
            <a:ext cx="1559618" cy="774401"/>
          </a:xfrm>
          <a:custGeom>
            <a:avLst/>
            <a:gdLst>
              <a:gd name="T0" fmla="*/ 0 w 1442"/>
              <a:gd name="T1" fmla="*/ 716 h 716"/>
              <a:gd name="T2" fmla="*/ 1442 w 1442"/>
              <a:gd name="T3" fmla="*/ 716 h 716"/>
              <a:gd name="T4" fmla="*/ 725 w 1442"/>
              <a:gd name="T5" fmla="*/ 0 h 716"/>
              <a:gd name="T6" fmla="*/ 0 w 1442"/>
              <a:gd name="T7" fmla="*/ 716 h 716"/>
            </a:gdLst>
            <a:ahLst/>
            <a:cxnLst>
              <a:cxn ang="0">
                <a:pos x="T0" y="T1"/>
              </a:cxn>
              <a:cxn ang="0">
                <a:pos x="T2" y="T3"/>
              </a:cxn>
              <a:cxn ang="0">
                <a:pos x="T4" y="T5"/>
              </a:cxn>
              <a:cxn ang="0">
                <a:pos x="T6" y="T7"/>
              </a:cxn>
            </a:cxnLst>
            <a:rect l="0" t="0" r="r" b="b"/>
            <a:pathLst>
              <a:path w="1442" h="716">
                <a:moveTo>
                  <a:pt x="0" y="716"/>
                </a:moveTo>
                <a:lnTo>
                  <a:pt x="1442" y="716"/>
                </a:lnTo>
                <a:lnTo>
                  <a:pt x="725" y="0"/>
                </a:lnTo>
                <a:lnTo>
                  <a:pt x="0" y="716"/>
                </a:lnTo>
                <a:close/>
              </a:path>
            </a:pathLst>
          </a:custGeom>
          <a:gradFill flip="none" rotWithShape="1">
            <a:gsLst>
              <a:gs pos="43000">
                <a:srgbClr val="09192F">
                  <a:alpha val="73000"/>
                </a:srgbClr>
              </a:gs>
              <a:gs pos="100000">
                <a:srgbClr val="125680"/>
              </a:gs>
              <a:gs pos="0">
                <a:srgbClr val="070C1E"/>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7"/>
          <p:cNvSpPr>
            <a:spLocks/>
          </p:cNvSpPr>
          <p:nvPr/>
        </p:nvSpPr>
        <p:spPr bwMode="auto">
          <a:xfrm>
            <a:off x="851965" y="4154461"/>
            <a:ext cx="2995886" cy="1489199"/>
          </a:xfrm>
          <a:custGeom>
            <a:avLst/>
            <a:gdLst>
              <a:gd name="T0" fmla="*/ 0 w 2227"/>
              <a:gd name="T1" fmla="*/ 1107 h 1107"/>
              <a:gd name="T2" fmla="*/ 2227 w 2227"/>
              <a:gd name="T3" fmla="*/ 1107 h 1107"/>
              <a:gd name="T4" fmla="*/ 1121 w 2227"/>
              <a:gd name="T5" fmla="*/ 0 h 1107"/>
              <a:gd name="T6" fmla="*/ 0 w 2227"/>
              <a:gd name="T7" fmla="*/ 1107 h 1107"/>
            </a:gdLst>
            <a:ahLst/>
            <a:cxnLst>
              <a:cxn ang="0">
                <a:pos x="T0" y="T1"/>
              </a:cxn>
              <a:cxn ang="0">
                <a:pos x="T2" y="T3"/>
              </a:cxn>
              <a:cxn ang="0">
                <a:pos x="T4" y="T5"/>
              </a:cxn>
              <a:cxn ang="0">
                <a:pos x="T6" y="T7"/>
              </a:cxn>
            </a:cxnLst>
            <a:rect l="0" t="0" r="r" b="b"/>
            <a:pathLst>
              <a:path w="2227" h="1107">
                <a:moveTo>
                  <a:pt x="0" y="1107"/>
                </a:moveTo>
                <a:lnTo>
                  <a:pt x="2227" y="1107"/>
                </a:lnTo>
                <a:lnTo>
                  <a:pt x="1121" y="0"/>
                </a:lnTo>
                <a:lnTo>
                  <a:pt x="0" y="1107"/>
                </a:lnTo>
                <a:close/>
              </a:path>
            </a:pathLst>
          </a:custGeom>
          <a:gradFill flip="none" rotWithShape="1">
            <a:gsLst>
              <a:gs pos="43000">
                <a:srgbClr val="09192F">
                  <a:alpha val="73000"/>
                </a:srgbClr>
              </a:gs>
              <a:gs pos="100000">
                <a:srgbClr val="125680"/>
              </a:gs>
              <a:gs pos="0">
                <a:srgbClr val="070C1E"/>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8"/>
          <p:cNvSpPr>
            <a:spLocks/>
          </p:cNvSpPr>
          <p:nvPr/>
        </p:nvSpPr>
        <p:spPr bwMode="auto">
          <a:xfrm>
            <a:off x="4276988" y="5061164"/>
            <a:ext cx="1173064" cy="582496"/>
          </a:xfrm>
          <a:custGeom>
            <a:avLst/>
            <a:gdLst>
              <a:gd name="T0" fmla="*/ 0 w 872"/>
              <a:gd name="T1" fmla="*/ 433 h 433"/>
              <a:gd name="T2" fmla="*/ 872 w 872"/>
              <a:gd name="T3" fmla="*/ 433 h 433"/>
              <a:gd name="T4" fmla="*/ 440 w 872"/>
              <a:gd name="T5" fmla="*/ 0 h 433"/>
              <a:gd name="T6" fmla="*/ 0 w 872"/>
              <a:gd name="T7" fmla="*/ 433 h 433"/>
            </a:gdLst>
            <a:ahLst/>
            <a:cxnLst>
              <a:cxn ang="0">
                <a:pos x="T0" y="T1"/>
              </a:cxn>
              <a:cxn ang="0">
                <a:pos x="T2" y="T3"/>
              </a:cxn>
              <a:cxn ang="0">
                <a:pos x="T4" y="T5"/>
              </a:cxn>
              <a:cxn ang="0">
                <a:pos x="T6" y="T7"/>
              </a:cxn>
            </a:cxnLst>
            <a:rect l="0" t="0" r="r" b="b"/>
            <a:pathLst>
              <a:path w="872" h="433">
                <a:moveTo>
                  <a:pt x="0" y="433"/>
                </a:moveTo>
                <a:lnTo>
                  <a:pt x="872" y="433"/>
                </a:lnTo>
                <a:lnTo>
                  <a:pt x="440" y="0"/>
                </a:lnTo>
                <a:lnTo>
                  <a:pt x="0" y="433"/>
                </a:lnTo>
                <a:close/>
              </a:path>
            </a:pathLst>
          </a:custGeom>
          <a:gradFill flip="none" rotWithShape="1">
            <a:gsLst>
              <a:gs pos="43000">
                <a:srgbClr val="09192F">
                  <a:alpha val="73000"/>
                </a:srgbClr>
              </a:gs>
              <a:gs pos="100000">
                <a:srgbClr val="125680"/>
              </a:gs>
              <a:gs pos="0">
                <a:srgbClr val="070C1E"/>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4"/>
          <p:cNvSpPr>
            <a:spLocks/>
          </p:cNvSpPr>
          <p:nvPr/>
        </p:nvSpPr>
        <p:spPr bwMode="auto">
          <a:xfrm>
            <a:off x="2194531" y="5389407"/>
            <a:ext cx="511197" cy="254253"/>
          </a:xfrm>
          <a:custGeom>
            <a:avLst/>
            <a:gdLst>
              <a:gd name="T0" fmla="*/ 0 w 380"/>
              <a:gd name="T1" fmla="*/ 189 h 189"/>
              <a:gd name="T2" fmla="*/ 380 w 380"/>
              <a:gd name="T3" fmla="*/ 189 h 189"/>
              <a:gd name="T4" fmla="*/ 191 w 380"/>
              <a:gd name="T5" fmla="*/ 0 h 189"/>
              <a:gd name="T6" fmla="*/ 0 w 380"/>
              <a:gd name="T7" fmla="*/ 189 h 189"/>
            </a:gdLst>
            <a:ahLst/>
            <a:cxnLst>
              <a:cxn ang="0">
                <a:pos x="T0" y="T1"/>
              </a:cxn>
              <a:cxn ang="0">
                <a:pos x="T2" y="T3"/>
              </a:cxn>
              <a:cxn ang="0">
                <a:pos x="T4" y="T5"/>
              </a:cxn>
              <a:cxn ang="0">
                <a:pos x="T6" y="T7"/>
              </a:cxn>
            </a:cxnLst>
            <a:rect l="0" t="0" r="r" b="b"/>
            <a:pathLst>
              <a:path w="380" h="189">
                <a:moveTo>
                  <a:pt x="0" y="189"/>
                </a:moveTo>
                <a:lnTo>
                  <a:pt x="380" y="189"/>
                </a:lnTo>
                <a:lnTo>
                  <a:pt x="191" y="0"/>
                </a:lnTo>
                <a:lnTo>
                  <a:pt x="0" y="189"/>
                </a:lnTo>
                <a:close/>
              </a:path>
            </a:pathLst>
          </a:custGeom>
          <a:solidFill>
            <a:srgbClr val="0C1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8"/>
          <p:cNvSpPr>
            <a:spLocks/>
          </p:cNvSpPr>
          <p:nvPr/>
        </p:nvSpPr>
        <p:spPr bwMode="auto">
          <a:xfrm>
            <a:off x="3176568" y="5137844"/>
            <a:ext cx="1021050" cy="505816"/>
          </a:xfrm>
          <a:custGeom>
            <a:avLst/>
            <a:gdLst>
              <a:gd name="T0" fmla="*/ 0 w 759"/>
              <a:gd name="T1" fmla="*/ 376 h 376"/>
              <a:gd name="T2" fmla="*/ 759 w 759"/>
              <a:gd name="T3" fmla="*/ 376 h 376"/>
              <a:gd name="T4" fmla="*/ 381 w 759"/>
              <a:gd name="T5" fmla="*/ 0 h 376"/>
              <a:gd name="T6" fmla="*/ 0 w 759"/>
              <a:gd name="T7" fmla="*/ 376 h 376"/>
            </a:gdLst>
            <a:ahLst/>
            <a:cxnLst>
              <a:cxn ang="0">
                <a:pos x="T0" y="T1"/>
              </a:cxn>
              <a:cxn ang="0">
                <a:pos x="T2" y="T3"/>
              </a:cxn>
              <a:cxn ang="0">
                <a:pos x="T4" y="T5"/>
              </a:cxn>
              <a:cxn ang="0">
                <a:pos x="T6" y="T7"/>
              </a:cxn>
            </a:cxnLst>
            <a:rect l="0" t="0" r="r" b="b"/>
            <a:pathLst>
              <a:path w="759" h="376">
                <a:moveTo>
                  <a:pt x="0" y="376"/>
                </a:moveTo>
                <a:lnTo>
                  <a:pt x="759" y="376"/>
                </a:lnTo>
                <a:lnTo>
                  <a:pt x="381" y="0"/>
                </a:lnTo>
                <a:lnTo>
                  <a:pt x="0" y="376"/>
                </a:lnTo>
                <a:close/>
              </a:path>
            </a:pathLst>
          </a:custGeom>
          <a:solidFill>
            <a:srgbClr val="0C152C"/>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9"/>
          <p:cNvSpPr>
            <a:spLocks/>
          </p:cNvSpPr>
          <p:nvPr/>
        </p:nvSpPr>
        <p:spPr bwMode="auto">
          <a:xfrm>
            <a:off x="0" y="5643660"/>
            <a:ext cx="1482657" cy="827333"/>
          </a:xfrm>
          <a:custGeom>
            <a:avLst/>
            <a:gdLst>
              <a:gd name="T0" fmla="*/ 0 w 1236"/>
              <a:gd name="T1" fmla="*/ 0 h 615"/>
              <a:gd name="T2" fmla="*/ 1236 w 1236"/>
              <a:gd name="T3" fmla="*/ 0 h 615"/>
              <a:gd name="T4" fmla="*/ 621 w 1236"/>
              <a:gd name="T5" fmla="*/ 615 h 615"/>
              <a:gd name="T6" fmla="*/ 0 w 1236"/>
              <a:gd name="T7" fmla="*/ 0 h 615"/>
            </a:gdLst>
            <a:ahLst/>
            <a:cxnLst>
              <a:cxn ang="0">
                <a:pos x="T0" y="T1"/>
              </a:cxn>
              <a:cxn ang="0">
                <a:pos x="T2" y="T3"/>
              </a:cxn>
              <a:cxn ang="0">
                <a:pos x="T4" y="T5"/>
              </a:cxn>
              <a:cxn ang="0">
                <a:pos x="T6" y="T7"/>
              </a:cxn>
            </a:cxnLst>
            <a:rect l="0" t="0" r="r" b="b"/>
            <a:pathLst>
              <a:path w="1236" h="615">
                <a:moveTo>
                  <a:pt x="0" y="0"/>
                </a:moveTo>
                <a:lnTo>
                  <a:pt x="1236" y="0"/>
                </a:lnTo>
                <a:lnTo>
                  <a:pt x="621" y="615"/>
                </a:lnTo>
                <a:lnTo>
                  <a:pt x="0" y="0"/>
                </a:lnTo>
                <a:close/>
              </a:path>
            </a:pathLst>
          </a:custGeom>
          <a:gradFill flip="none" rotWithShape="1">
            <a:gsLst>
              <a:gs pos="100000">
                <a:srgbClr val="B0F7F4">
                  <a:alpha val="10000"/>
                </a:srgbClr>
              </a:gs>
              <a:gs pos="21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50"/>
          <p:cNvSpPr>
            <a:spLocks/>
          </p:cNvSpPr>
          <p:nvPr/>
        </p:nvSpPr>
        <p:spPr bwMode="auto">
          <a:xfrm>
            <a:off x="1224601" y="5643660"/>
            <a:ext cx="2565404" cy="1275303"/>
          </a:xfrm>
          <a:custGeom>
            <a:avLst/>
            <a:gdLst>
              <a:gd name="T0" fmla="*/ 0 w 1907"/>
              <a:gd name="T1" fmla="*/ 0 h 948"/>
              <a:gd name="T2" fmla="*/ 1907 w 1907"/>
              <a:gd name="T3" fmla="*/ 0 h 948"/>
              <a:gd name="T4" fmla="*/ 962 w 1907"/>
              <a:gd name="T5" fmla="*/ 948 h 948"/>
              <a:gd name="T6" fmla="*/ 0 w 1907"/>
              <a:gd name="T7" fmla="*/ 0 h 948"/>
            </a:gdLst>
            <a:ahLst/>
            <a:cxnLst>
              <a:cxn ang="0">
                <a:pos x="T0" y="T1"/>
              </a:cxn>
              <a:cxn ang="0">
                <a:pos x="T2" y="T3"/>
              </a:cxn>
              <a:cxn ang="0">
                <a:pos x="T4" y="T5"/>
              </a:cxn>
              <a:cxn ang="0">
                <a:pos x="T6" y="T7"/>
              </a:cxn>
            </a:cxnLst>
            <a:rect l="0" t="0" r="r" b="b"/>
            <a:pathLst>
              <a:path w="1907" h="948">
                <a:moveTo>
                  <a:pt x="0" y="0"/>
                </a:moveTo>
                <a:lnTo>
                  <a:pt x="1907" y="0"/>
                </a:lnTo>
                <a:lnTo>
                  <a:pt x="962" y="948"/>
                </a:lnTo>
                <a:lnTo>
                  <a:pt x="0" y="0"/>
                </a:lnTo>
                <a:close/>
              </a:path>
            </a:pathLst>
          </a:custGeom>
          <a:gradFill flip="none" rotWithShape="1">
            <a:gsLst>
              <a:gs pos="100000">
                <a:srgbClr val="B0F7F4">
                  <a:alpha val="20000"/>
                </a:srgbClr>
              </a:gs>
              <a:gs pos="22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51"/>
          <p:cNvSpPr>
            <a:spLocks/>
          </p:cNvSpPr>
          <p:nvPr/>
        </p:nvSpPr>
        <p:spPr bwMode="auto">
          <a:xfrm>
            <a:off x="4342457" y="5643660"/>
            <a:ext cx="1004907" cy="499090"/>
          </a:xfrm>
          <a:custGeom>
            <a:avLst/>
            <a:gdLst>
              <a:gd name="T0" fmla="*/ 0 w 747"/>
              <a:gd name="T1" fmla="*/ 0 h 371"/>
              <a:gd name="T2" fmla="*/ 747 w 747"/>
              <a:gd name="T3" fmla="*/ 0 h 371"/>
              <a:gd name="T4" fmla="*/ 376 w 747"/>
              <a:gd name="T5" fmla="*/ 371 h 371"/>
              <a:gd name="T6" fmla="*/ 0 w 747"/>
              <a:gd name="T7" fmla="*/ 0 h 371"/>
            </a:gdLst>
            <a:ahLst/>
            <a:cxnLst>
              <a:cxn ang="0">
                <a:pos x="T0" y="T1"/>
              </a:cxn>
              <a:cxn ang="0">
                <a:pos x="T2" y="T3"/>
              </a:cxn>
              <a:cxn ang="0">
                <a:pos x="T4" y="T5"/>
              </a:cxn>
              <a:cxn ang="0">
                <a:pos x="T6" y="T7"/>
              </a:cxn>
            </a:cxnLst>
            <a:rect l="0" t="0" r="r" b="b"/>
            <a:pathLst>
              <a:path w="747" h="371">
                <a:moveTo>
                  <a:pt x="0" y="0"/>
                </a:moveTo>
                <a:lnTo>
                  <a:pt x="747" y="0"/>
                </a:lnTo>
                <a:lnTo>
                  <a:pt x="376" y="371"/>
                </a:lnTo>
                <a:lnTo>
                  <a:pt x="0" y="0"/>
                </a:lnTo>
                <a:close/>
              </a:path>
            </a:pathLst>
          </a:custGeom>
          <a:gradFill flip="none" rotWithShape="1">
            <a:gsLst>
              <a:gs pos="100000">
                <a:srgbClr val="B0F7F4">
                  <a:alpha val="20000"/>
                </a:srgbClr>
              </a:gs>
              <a:gs pos="22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56"/>
          <p:cNvSpPr>
            <a:spLocks/>
          </p:cNvSpPr>
          <p:nvPr/>
        </p:nvSpPr>
        <p:spPr bwMode="auto">
          <a:xfrm>
            <a:off x="3265355" y="5643660"/>
            <a:ext cx="839440" cy="417029"/>
          </a:xfrm>
          <a:custGeom>
            <a:avLst/>
            <a:gdLst>
              <a:gd name="T0" fmla="*/ 0 w 624"/>
              <a:gd name="T1" fmla="*/ 0 h 310"/>
              <a:gd name="T2" fmla="*/ 624 w 624"/>
              <a:gd name="T3" fmla="*/ 0 h 310"/>
              <a:gd name="T4" fmla="*/ 315 w 624"/>
              <a:gd name="T5" fmla="*/ 310 h 310"/>
              <a:gd name="T6" fmla="*/ 0 w 624"/>
              <a:gd name="T7" fmla="*/ 0 h 310"/>
            </a:gdLst>
            <a:ahLst/>
            <a:cxnLst>
              <a:cxn ang="0">
                <a:pos x="T0" y="T1"/>
              </a:cxn>
              <a:cxn ang="0">
                <a:pos x="T2" y="T3"/>
              </a:cxn>
              <a:cxn ang="0">
                <a:pos x="T4" y="T5"/>
              </a:cxn>
              <a:cxn ang="0">
                <a:pos x="T6" y="T7"/>
              </a:cxn>
            </a:cxnLst>
            <a:rect l="0" t="0" r="r" b="b"/>
            <a:pathLst>
              <a:path w="624" h="310">
                <a:moveTo>
                  <a:pt x="0" y="0"/>
                </a:moveTo>
                <a:lnTo>
                  <a:pt x="624" y="0"/>
                </a:lnTo>
                <a:lnTo>
                  <a:pt x="315" y="310"/>
                </a:lnTo>
                <a:lnTo>
                  <a:pt x="0" y="0"/>
                </a:lnTo>
                <a:close/>
              </a:path>
            </a:pathLst>
          </a:custGeom>
          <a:gradFill flip="none" rotWithShape="1">
            <a:gsLst>
              <a:gs pos="100000">
                <a:srgbClr val="B0F7F4">
                  <a:alpha val="20000"/>
                </a:srgbClr>
              </a:gs>
              <a:gs pos="22000">
                <a:srgbClr val="B0F7F4">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a:p>
        </p:txBody>
      </p:sp>
      <p:grpSp>
        <p:nvGrpSpPr>
          <p:cNvPr id="20" name="Group 19"/>
          <p:cNvGrpSpPr/>
          <p:nvPr/>
        </p:nvGrpSpPr>
        <p:grpSpPr>
          <a:xfrm>
            <a:off x="814298" y="3025483"/>
            <a:ext cx="11103746" cy="1914300"/>
            <a:chOff x="814298" y="3025483"/>
            <a:chExt cx="11103746" cy="1914300"/>
          </a:xfrm>
        </p:grpSpPr>
        <p:sp>
          <p:nvSpPr>
            <p:cNvPr id="21" name="Oval 58"/>
            <p:cNvSpPr>
              <a:spLocks noChangeArrowheads="1"/>
            </p:cNvSpPr>
            <p:nvPr/>
          </p:nvSpPr>
          <p:spPr bwMode="auto">
            <a:xfrm>
              <a:off x="3386428" y="4608849"/>
              <a:ext cx="72644" cy="73989"/>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Oval 59"/>
            <p:cNvSpPr>
              <a:spLocks noChangeArrowheads="1"/>
            </p:cNvSpPr>
            <p:nvPr/>
          </p:nvSpPr>
          <p:spPr bwMode="auto">
            <a:xfrm>
              <a:off x="5030332" y="4828126"/>
              <a:ext cx="73989" cy="73989"/>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Oval 60"/>
            <p:cNvSpPr>
              <a:spLocks noChangeArrowheads="1"/>
            </p:cNvSpPr>
            <p:nvPr/>
          </p:nvSpPr>
          <p:spPr bwMode="auto">
            <a:xfrm>
              <a:off x="5415075" y="3921423"/>
              <a:ext cx="73989" cy="73989"/>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Oval 61"/>
            <p:cNvSpPr>
              <a:spLocks noChangeArrowheads="1"/>
            </p:cNvSpPr>
            <p:nvPr/>
          </p:nvSpPr>
          <p:spPr bwMode="auto">
            <a:xfrm>
              <a:off x="814298" y="4182814"/>
              <a:ext cx="72644" cy="76680"/>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Oval 62"/>
            <p:cNvSpPr>
              <a:spLocks noChangeArrowheads="1"/>
            </p:cNvSpPr>
            <p:nvPr/>
          </p:nvSpPr>
          <p:spPr bwMode="auto">
            <a:xfrm>
              <a:off x="1949695" y="4214689"/>
              <a:ext cx="7533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Oval 63"/>
            <p:cNvSpPr>
              <a:spLocks noChangeArrowheads="1"/>
            </p:cNvSpPr>
            <p:nvPr/>
          </p:nvSpPr>
          <p:spPr bwMode="auto">
            <a:xfrm>
              <a:off x="3917805" y="4007520"/>
              <a:ext cx="76680" cy="73989"/>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Oval 64"/>
            <p:cNvSpPr>
              <a:spLocks noChangeArrowheads="1"/>
            </p:cNvSpPr>
            <p:nvPr/>
          </p:nvSpPr>
          <p:spPr bwMode="auto">
            <a:xfrm>
              <a:off x="4544694" y="3260902"/>
              <a:ext cx="75334" cy="7533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Oval 65"/>
            <p:cNvSpPr>
              <a:spLocks noChangeArrowheads="1"/>
            </p:cNvSpPr>
            <p:nvPr/>
          </p:nvSpPr>
          <p:spPr bwMode="auto">
            <a:xfrm>
              <a:off x="6254515" y="3396773"/>
              <a:ext cx="73989" cy="76680"/>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Oval 66"/>
            <p:cNvSpPr>
              <a:spLocks noChangeArrowheads="1"/>
            </p:cNvSpPr>
            <p:nvPr/>
          </p:nvSpPr>
          <p:spPr bwMode="auto">
            <a:xfrm>
              <a:off x="1739835" y="3260902"/>
              <a:ext cx="75334" cy="7533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Oval 67"/>
            <p:cNvSpPr>
              <a:spLocks noChangeArrowheads="1"/>
            </p:cNvSpPr>
            <p:nvPr/>
          </p:nvSpPr>
          <p:spPr bwMode="auto">
            <a:xfrm>
              <a:off x="1189625" y="4272535"/>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Oval 68"/>
            <p:cNvSpPr>
              <a:spLocks noChangeArrowheads="1"/>
            </p:cNvSpPr>
            <p:nvPr/>
          </p:nvSpPr>
          <p:spPr bwMode="auto">
            <a:xfrm>
              <a:off x="6664818" y="3816493"/>
              <a:ext cx="73989" cy="76680"/>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Oval 69"/>
            <p:cNvSpPr>
              <a:spLocks noChangeArrowheads="1"/>
            </p:cNvSpPr>
            <p:nvPr/>
          </p:nvSpPr>
          <p:spPr bwMode="auto">
            <a:xfrm>
              <a:off x="11845400" y="4214689"/>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Oval 70"/>
            <p:cNvSpPr>
              <a:spLocks noChangeArrowheads="1"/>
            </p:cNvSpPr>
            <p:nvPr/>
          </p:nvSpPr>
          <p:spPr bwMode="auto">
            <a:xfrm>
              <a:off x="10592967" y="3603943"/>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Oval 71"/>
            <p:cNvSpPr>
              <a:spLocks noChangeArrowheads="1"/>
            </p:cNvSpPr>
            <p:nvPr/>
          </p:nvSpPr>
          <p:spPr bwMode="auto">
            <a:xfrm>
              <a:off x="4197618" y="4867139"/>
              <a:ext cx="72644" cy="7264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Oval 72"/>
            <p:cNvSpPr>
              <a:spLocks noChangeArrowheads="1"/>
            </p:cNvSpPr>
            <p:nvPr/>
          </p:nvSpPr>
          <p:spPr bwMode="auto">
            <a:xfrm>
              <a:off x="5596685" y="4643826"/>
              <a:ext cx="76680" cy="76680"/>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Oval 73"/>
            <p:cNvSpPr>
              <a:spLocks noChangeArrowheads="1"/>
            </p:cNvSpPr>
            <p:nvPr/>
          </p:nvSpPr>
          <p:spPr bwMode="auto">
            <a:xfrm>
              <a:off x="2413808" y="3025483"/>
              <a:ext cx="72644" cy="75334"/>
            </a:xfrm>
            <a:prstGeom prst="ellipse">
              <a:avLst/>
            </a:prstGeom>
            <a:solidFill>
              <a:srgbClr val="1256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Oval 74"/>
            <p:cNvSpPr>
              <a:spLocks noChangeArrowheads="1"/>
            </p:cNvSpPr>
            <p:nvPr/>
          </p:nvSpPr>
          <p:spPr bwMode="auto">
            <a:xfrm>
              <a:off x="2936214" y="4258356"/>
              <a:ext cx="72644" cy="7533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Oval 75"/>
            <p:cNvSpPr>
              <a:spLocks noChangeArrowheads="1"/>
            </p:cNvSpPr>
            <p:nvPr/>
          </p:nvSpPr>
          <p:spPr bwMode="auto">
            <a:xfrm>
              <a:off x="4025425" y="4214689"/>
              <a:ext cx="76680" cy="7264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Oval 76"/>
            <p:cNvSpPr>
              <a:spLocks noChangeArrowheads="1"/>
            </p:cNvSpPr>
            <p:nvPr/>
          </p:nvSpPr>
          <p:spPr bwMode="auto">
            <a:xfrm>
              <a:off x="11549444" y="3846089"/>
              <a:ext cx="73989" cy="7533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Oval 77"/>
            <p:cNvSpPr>
              <a:spLocks noChangeArrowheads="1"/>
            </p:cNvSpPr>
            <p:nvPr/>
          </p:nvSpPr>
          <p:spPr bwMode="auto">
            <a:xfrm>
              <a:off x="6738807" y="4421859"/>
              <a:ext cx="75334" cy="7533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Oval 78"/>
            <p:cNvSpPr>
              <a:spLocks noChangeArrowheads="1"/>
            </p:cNvSpPr>
            <p:nvPr/>
          </p:nvSpPr>
          <p:spPr bwMode="auto">
            <a:xfrm>
              <a:off x="10812244" y="4119176"/>
              <a:ext cx="76680" cy="76680"/>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Oval 79"/>
            <p:cNvSpPr>
              <a:spLocks noChangeArrowheads="1"/>
            </p:cNvSpPr>
            <p:nvPr/>
          </p:nvSpPr>
          <p:spPr bwMode="auto">
            <a:xfrm>
              <a:off x="6970191" y="3883756"/>
              <a:ext cx="73989" cy="72644"/>
            </a:xfrm>
            <a:prstGeom prst="ellipse">
              <a:avLst/>
            </a:prstGeom>
            <a:solidFill>
              <a:srgbClr val="B0F7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3" name="Freeform 15"/>
          <p:cNvSpPr>
            <a:spLocks/>
          </p:cNvSpPr>
          <p:nvPr/>
        </p:nvSpPr>
        <p:spPr bwMode="auto">
          <a:xfrm>
            <a:off x="2006195" y="5478193"/>
            <a:ext cx="333624" cy="165467"/>
          </a:xfrm>
          <a:custGeom>
            <a:avLst/>
            <a:gdLst>
              <a:gd name="T0" fmla="*/ 0 w 248"/>
              <a:gd name="T1" fmla="*/ 123 h 123"/>
              <a:gd name="T2" fmla="*/ 248 w 248"/>
              <a:gd name="T3" fmla="*/ 123 h 123"/>
              <a:gd name="T4" fmla="*/ 125 w 248"/>
              <a:gd name="T5" fmla="*/ 0 h 123"/>
              <a:gd name="T6" fmla="*/ 0 w 248"/>
              <a:gd name="T7" fmla="*/ 123 h 123"/>
            </a:gdLst>
            <a:ahLst/>
            <a:cxnLst>
              <a:cxn ang="0">
                <a:pos x="T0" y="T1"/>
              </a:cxn>
              <a:cxn ang="0">
                <a:pos x="T2" y="T3"/>
              </a:cxn>
              <a:cxn ang="0">
                <a:pos x="T4" y="T5"/>
              </a:cxn>
              <a:cxn ang="0">
                <a:pos x="T6" y="T7"/>
              </a:cxn>
            </a:cxnLst>
            <a:rect l="0" t="0" r="r" b="b"/>
            <a:pathLst>
              <a:path w="248" h="123">
                <a:moveTo>
                  <a:pt x="0" y="123"/>
                </a:moveTo>
                <a:lnTo>
                  <a:pt x="248" y="123"/>
                </a:lnTo>
                <a:lnTo>
                  <a:pt x="125" y="0"/>
                </a:lnTo>
                <a:lnTo>
                  <a:pt x="0" y="123"/>
                </a:lnTo>
                <a:close/>
              </a:path>
            </a:pathLst>
          </a:custGeom>
          <a:solidFill>
            <a:srgbClr val="0C15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5"/>
          <p:cNvSpPr>
            <a:spLocks/>
          </p:cNvSpPr>
          <p:nvPr/>
        </p:nvSpPr>
        <p:spPr bwMode="auto">
          <a:xfrm>
            <a:off x="8495063" y="5816594"/>
            <a:ext cx="2628900" cy="454024"/>
          </a:xfrm>
          <a:custGeom>
            <a:avLst/>
            <a:gdLst>
              <a:gd name="T0" fmla="*/ 349 w 698"/>
              <a:gd name="T1" fmla="*/ 0 h 118"/>
              <a:gd name="T2" fmla="*/ 0 w 698"/>
              <a:gd name="T3" fmla="*/ 0 h 118"/>
              <a:gd name="T4" fmla="*/ 80 w 698"/>
              <a:gd name="T5" fmla="*/ 86 h 118"/>
              <a:gd name="T6" fmla="*/ 155 w 698"/>
              <a:gd name="T7" fmla="*/ 118 h 118"/>
              <a:gd name="T8" fmla="*/ 349 w 698"/>
              <a:gd name="T9" fmla="*/ 118 h 118"/>
              <a:gd name="T10" fmla="*/ 543 w 698"/>
              <a:gd name="T11" fmla="*/ 118 h 118"/>
              <a:gd name="T12" fmla="*/ 618 w 698"/>
              <a:gd name="T13" fmla="*/ 86 h 118"/>
              <a:gd name="T14" fmla="*/ 698 w 698"/>
              <a:gd name="T15" fmla="*/ 0 h 118"/>
              <a:gd name="T16" fmla="*/ 349 w 698"/>
              <a:gd name="T1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8" h="118">
                <a:moveTo>
                  <a:pt x="349" y="0"/>
                </a:moveTo>
                <a:cubicBezTo>
                  <a:pt x="0" y="0"/>
                  <a:pt x="0" y="0"/>
                  <a:pt x="0" y="0"/>
                </a:cubicBezTo>
                <a:cubicBezTo>
                  <a:pt x="80" y="86"/>
                  <a:pt x="80" y="86"/>
                  <a:pt x="80" y="86"/>
                </a:cubicBezTo>
                <a:cubicBezTo>
                  <a:pt x="99" y="106"/>
                  <a:pt x="126" y="118"/>
                  <a:pt x="155" y="118"/>
                </a:cubicBezTo>
                <a:cubicBezTo>
                  <a:pt x="349" y="118"/>
                  <a:pt x="349" y="118"/>
                  <a:pt x="349" y="118"/>
                </a:cubicBezTo>
                <a:cubicBezTo>
                  <a:pt x="543" y="118"/>
                  <a:pt x="543" y="118"/>
                  <a:pt x="543" y="118"/>
                </a:cubicBezTo>
                <a:cubicBezTo>
                  <a:pt x="572" y="118"/>
                  <a:pt x="599" y="106"/>
                  <a:pt x="618" y="86"/>
                </a:cubicBezTo>
                <a:cubicBezTo>
                  <a:pt x="698" y="0"/>
                  <a:pt x="698" y="0"/>
                  <a:pt x="698" y="0"/>
                </a:cubicBezTo>
                <a:lnTo>
                  <a:pt x="349" y="0"/>
                </a:lnTo>
                <a:close/>
              </a:path>
            </a:pathLst>
          </a:custGeom>
          <a:gradFill flip="none" rotWithShape="1">
            <a:gsLst>
              <a:gs pos="100000">
                <a:srgbClr val="F8716A"/>
              </a:gs>
              <a:gs pos="32000">
                <a:srgbClr val="F6443B"/>
              </a:gs>
            </a:gsLst>
            <a:lin ang="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18"/>
          <p:cNvSpPr>
            <a:spLocks/>
          </p:cNvSpPr>
          <p:nvPr/>
        </p:nvSpPr>
        <p:spPr bwMode="auto">
          <a:xfrm>
            <a:off x="3109" y="3921423"/>
            <a:ext cx="1736725" cy="1722237"/>
          </a:xfrm>
          <a:custGeom>
            <a:avLst/>
            <a:gdLst>
              <a:gd name="T0" fmla="*/ 0 w 759"/>
              <a:gd name="T1" fmla="*/ 376 h 376"/>
              <a:gd name="T2" fmla="*/ 759 w 759"/>
              <a:gd name="T3" fmla="*/ 376 h 376"/>
              <a:gd name="T4" fmla="*/ 381 w 759"/>
              <a:gd name="T5" fmla="*/ 0 h 376"/>
              <a:gd name="T6" fmla="*/ 0 w 759"/>
              <a:gd name="T7" fmla="*/ 376 h 376"/>
            </a:gdLst>
            <a:ahLst/>
            <a:cxnLst>
              <a:cxn ang="0">
                <a:pos x="T0" y="T1"/>
              </a:cxn>
              <a:cxn ang="0">
                <a:pos x="T2" y="T3"/>
              </a:cxn>
              <a:cxn ang="0">
                <a:pos x="T4" y="T5"/>
              </a:cxn>
              <a:cxn ang="0">
                <a:pos x="T6" y="T7"/>
              </a:cxn>
            </a:cxnLst>
            <a:rect l="0" t="0" r="r" b="b"/>
            <a:pathLst>
              <a:path w="759" h="376">
                <a:moveTo>
                  <a:pt x="0" y="376"/>
                </a:moveTo>
                <a:lnTo>
                  <a:pt x="759" y="376"/>
                </a:lnTo>
                <a:lnTo>
                  <a:pt x="381" y="0"/>
                </a:lnTo>
                <a:lnTo>
                  <a:pt x="0" y="376"/>
                </a:lnTo>
                <a:close/>
              </a:path>
            </a:pathLst>
          </a:custGeom>
          <a:solidFill>
            <a:srgbClr val="0C152C"/>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5"/>
          <p:cNvSpPr>
            <a:spLocks/>
          </p:cNvSpPr>
          <p:nvPr/>
        </p:nvSpPr>
        <p:spPr bwMode="auto">
          <a:xfrm flipV="1">
            <a:off x="8929766" y="6265734"/>
            <a:ext cx="2291144" cy="395692"/>
          </a:xfrm>
          <a:custGeom>
            <a:avLst/>
            <a:gdLst>
              <a:gd name="T0" fmla="*/ 349 w 698"/>
              <a:gd name="T1" fmla="*/ 0 h 118"/>
              <a:gd name="T2" fmla="*/ 0 w 698"/>
              <a:gd name="T3" fmla="*/ 0 h 118"/>
              <a:gd name="T4" fmla="*/ 80 w 698"/>
              <a:gd name="T5" fmla="*/ 86 h 118"/>
              <a:gd name="T6" fmla="*/ 155 w 698"/>
              <a:gd name="T7" fmla="*/ 118 h 118"/>
              <a:gd name="T8" fmla="*/ 349 w 698"/>
              <a:gd name="T9" fmla="*/ 118 h 118"/>
              <a:gd name="T10" fmla="*/ 543 w 698"/>
              <a:gd name="T11" fmla="*/ 118 h 118"/>
              <a:gd name="T12" fmla="*/ 618 w 698"/>
              <a:gd name="T13" fmla="*/ 86 h 118"/>
              <a:gd name="T14" fmla="*/ 698 w 698"/>
              <a:gd name="T15" fmla="*/ 0 h 118"/>
              <a:gd name="T16" fmla="*/ 349 w 698"/>
              <a:gd name="T1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8" h="118">
                <a:moveTo>
                  <a:pt x="349" y="0"/>
                </a:moveTo>
                <a:cubicBezTo>
                  <a:pt x="0" y="0"/>
                  <a:pt x="0" y="0"/>
                  <a:pt x="0" y="0"/>
                </a:cubicBezTo>
                <a:cubicBezTo>
                  <a:pt x="80" y="86"/>
                  <a:pt x="80" y="86"/>
                  <a:pt x="80" y="86"/>
                </a:cubicBezTo>
                <a:cubicBezTo>
                  <a:pt x="99" y="106"/>
                  <a:pt x="126" y="118"/>
                  <a:pt x="155" y="118"/>
                </a:cubicBezTo>
                <a:cubicBezTo>
                  <a:pt x="349" y="118"/>
                  <a:pt x="349" y="118"/>
                  <a:pt x="349" y="118"/>
                </a:cubicBezTo>
                <a:cubicBezTo>
                  <a:pt x="543" y="118"/>
                  <a:pt x="543" y="118"/>
                  <a:pt x="543" y="118"/>
                </a:cubicBezTo>
                <a:cubicBezTo>
                  <a:pt x="572" y="118"/>
                  <a:pt x="599" y="106"/>
                  <a:pt x="618" y="86"/>
                </a:cubicBezTo>
                <a:cubicBezTo>
                  <a:pt x="698" y="0"/>
                  <a:pt x="698" y="0"/>
                  <a:pt x="698" y="0"/>
                </a:cubicBezTo>
                <a:lnTo>
                  <a:pt x="349" y="0"/>
                </a:lnTo>
                <a:close/>
              </a:path>
            </a:pathLst>
          </a:custGeom>
          <a:gradFill flip="none" rotWithShape="1">
            <a:gsLst>
              <a:gs pos="100000">
                <a:srgbClr val="B0F7F4">
                  <a:alpha val="20000"/>
                </a:srgbClr>
              </a:gs>
              <a:gs pos="0">
                <a:srgbClr val="B0F7F4">
                  <a:alpha val="0"/>
                </a:srgbClr>
              </a:gs>
            </a:gsLst>
            <a:lin ang="81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5"/>
          <p:cNvSpPr>
            <a:spLocks/>
          </p:cNvSpPr>
          <p:nvPr/>
        </p:nvSpPr>
        <p:spPr bwMode="auto">
          <a:xfrm>
            <a:off x="5822024" y="5816594"/>
            <a:ext cx="2628900" cy="454024"/>
          </a:xfrm>
          <a:custGeom>
            <a:avLst/>
            <a:gdLst>
              <a:gd name="T0" fmla="*/ 349 w 698"/>
              <a:gd name="T1" fmla="*/ 0 h 118"/>
              <a:gd name="T2" fmla="*/ 0 w 698"/>
              <a:gd name="T3" fmla="*/ 0 h 118"/>
              <a:gd name="T4" fmla="*/ 80 w 698"/>
              <a:gd name="T5" fmla="*/ 86 h 118"/>
              <a:gd name="T6" fmla="*/ 155 w 698"/>
              <a:gd name="T7" fmla="*/ 118 h 118"/>
              <a:gd name="T8" fmla="*/ 349 w 698"/>
              <a:gd name="T9" fmla="*/ 118 h 118"/>
              <a:gd name="T10" fmla="*/ 543 w 698"/>
              <a:gd name="T11" fmla="*/ 118 h 118"/>
              <a:gd name="T12" fmla="*/ 618 w 698"/>
              <a:gd name="T13" fmla="*/ 86 h 118"/>
              <a:gd name="T14" fmla="*/ 698 w 698"/>
              <a:gd name="T15" fmla="*/ 0 h 118"/>
              <a:gd name="T16" fmla="*/ 349 w 698"/>
              <a:gd name="T1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8" h="118">
                <a:moveTo>
                  <a:pt x="349" y="0"/>
                </a:moveTo>
                <a:cubicBezTo>
                  <a:pt x="0" y="0"/>
                  <a:pt x="0" y="0"/>
                  <a:pt x="0" y="0"/>
                </a:cubicBezTo>
                <a:cubicBezTo>
                  <a:pt x="80" y="86"/>
                  <a:pt x="80" y="86"/>
                  <a:pt x="80" y="86"/>
                </a:cubicBezTo>
                <a:cubicBezTo>
                  <a:pt x="99" y="106"/>
                  <a:pt x="126" y="118"/>
                  <a:pt x="155" y="118"/>
                </a:cubicBezTo>
                <a:cubicBezTo>
                  <a:pt x="349" y="118"/>
                  <a:pt x="349" y="118"/>
                  <a:pt x="349" y="118"/>
                </a:cubicBezTo>
                <a:cubicBezTo>
                  <a:pt x="543" y="118"/>
                  <a:pt x="543" y="118"/>
                  <a:pt x="543" y="118"/>
                </a:cubicBezTo>
                <a:cubicBezTo>
                  <a:pt x="572" y="118"/>
                  <a:pt x="599" y="106"/>
                  <a:pt x="618" y="86"/>
                </a:cubicBezTo>
                <a:cubicBezTo>
                  <a:pt x="698" y="0"/>
                  <a:pt x="698" y="0"/>
                  <a:pt x="698" y="0"/>
                </a:cubicBezTo>
                <a:lnTo>
                  <a:pt x="349" y="0"/>
                </a:lnTo>
                <a:close/>
              </a:path>
            </a:pathLst>
          </a:custGeom>
          <a:gradFill flip="none" rotWithShape="1">
            <a:gsLst>
              <a:gs pos="100000">
                <a:srgbClr val="F8716A"/>
              </a:gs>
              <a:gs pos="32000">
                <a:srgbClr val="F6443B"/>
              </a:gs>
            </a:gsLst>
            <a:lin ang="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5"/>
          <p:cNvSpPr>
            <a:spLocks/>
          </p:cNvSpPr>
          <p:nvPr/>
        </p:nvSpPr>
        <p:spPr bwMode="auto">
          <a:xfrm flipV="1">
            <a:off x="5990902" y="6265734"/>
            <a:ext cx="2291144" cy="395692"/>
          </a:xfrm>
          <a:custGeom>
            <a:avLst/>
            <a:gdLst>
              <a:gd name="T0" fmla="*/ 349 w 698"/>
              <a:gd name="T1" fmla="*/ 0 h 118"/>
              <a:gd name="T2" fmla="*/ 0 w 698"/>
              <a:gd name="T3" fmla="*/ 0 h 118"/>
              <a:gd name="T4" fmla="*/ 80 w 698"/>
              <a:gd name="T5" fmla="*/ 86 h 118"/>
              <a:gd name="T6" fmla="*/ 155 w 698"/>
              <a:gd name="T7" fmla="*/ 118 h 118"/>
              <a:gd name="T8" fmla="*/ 349 w 698"/>
              <a:gd name="T9" fmla="*/ 118 h 118"/>
              <a:gd name="T10" fmla="*/ 543 w 698"/>
              <a:gd name="T11" fmla="*/ 118 h 118"/>
              <a:gd name="T12" fmla="*/ 618 w 698"/>
              <a:gd name="T13" fmla="*/ 86 h 118"/>
              <a:gd name="T14" fmla="*/ 698 w 698"/>
              <a:gd name="T15" fmla="*/ 0 h 118"/>
              <a:gd name="T16" fmla="*/ 349 w 698"/>
              <a:gd name="T1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8" h="118">
                <a:moveTo>
                  <a:pt x="349" y="0"/>
                </a:moveTo>
                <a:cubicBezTo>
                  <a:pt x="0" y="0"/>
                  <a:pt x="0" y="0"/>
                  <a:pt x="0" y="0"/>
                </a:cubicBezTo>
                <a:cubicBezTo>
                  <a:pt x="80" y="86"/>
                  <a:pt x="80" y="86"/>
                  <a:pt x="80" y="86"/>
                </a:cubicBezTo>
                <a:cubicBezTo>
                  <a:pt x="99" y="106"/>
                  <a:pt x="126" y="118"/>
                  <a:pt x="155" y="118"/>
                </a:cubicBezTo>
                <a:cubicBezTo>
                  <a:pt x="349" y="118"/>
                  <a:pt x="349" y="118"/>
                  <a:pt x="349" y="118"/>
                </a:cubicBezTo>
                <a:cubicBezTo>
                  <a:pt x="543" y="118"/>
                  <a:pt x="543" y="118"/>
                  <a:pt x="543" y="118"/>
                </a:cubicBezTo>
                <a:cubicBezTo>
                  <a:pt x="572" y="118"/>
                  <a:pt x="599" y="106"/>
                  <a:pt x="618" y="86"/>
                </a:cubicBezTo>
                <a:cubicBezTo>
                  <a:pt x="698" y="0"/>
                  <a:pt x="698" y="0"/>
                  <a:pt x="698" y="0"/>
                </a:cubicBezTo>
                <a:lnTo>
                  <a:pt x="349" y="0"/>
                </a:lnTo>
                <a:close/>
              </a:path>
            </a:pathLst>
          </a:custGeom>
          <a:gradFill flip="none" rotWithShape="1">
            <a:gsLst>
              <a:gs pos="100000">
                <a:srgbClr val="B0F7F4">
                  <a:alpha val="20000"/>
                </a:srgbClr>
              </a:gs>
              <a:gs pos="0">
                <a:srgbClr val="B0F7F4">
                  <a:alpha val="0"/>
                </a:srgbClr>
              </a:gs>
            </a:gsLst>
            <a:lin ang="81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4" name="TextBox 53"/>
          <p:cNvSpPr txBox="1"/>
          <p:nvPr/>
        </p:nvSpPr>
        <p:spPr>
          <a:xfrm>
            <a:off x="826809" y="302399"/>
            <a:ext cx="6775894" cy="615553"/>
          </a:xfrm>
          <a:prstGeom prst="rect">
            <a:avLst/>
          </a:prstGeom>
          <a:noFill/>
        </p:spPr>
        <p:txBody>
          <a:bodyPr wrap="none" lIns="0" tIns="0" rIns="0" bIns="0" rtlCol="0" anchor="ctr">
            <a:spAutoFit/>
          </a:bodyPr>
          <a:lstStyle/>
          <a:p>
            <a:r>
              <a:rPr lang="cy-GB" sz="4000" dirty="0" smtClean="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FIXING THE THE DUST BOWL</a:t>
            </a:r>
            <a:endParaRPr lang="en-US" sz="4000" dirty="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endParaRPr>
          </a:p>
        </p:txBody>
      </p:sp>
      <p:grpSp>
        <p:nvGrpSpPr>
          <p:cNvPr id="69" name="Group 68"/>
          <p:cNvGrpSpPr/>
          <p:nvPr/>
        </p:nvGrpSpPr>
        <p:grpSpPr>
          <a:xfrm>
            <a:off x="6158558" y="940089"/>
            <a:ext cx="1955832" cy="4500118"/>
            <a:chOff x="5823843" y="1919577"/>
            <a:chExt cx="2625262" cy="3520630"/>
          </a:xfrm>
        </p:grpSpPr>
        <p:cxnSp>
          <p:nvCxnSpPr>
            <p:cNvPr id="58" name="Straight Connector 57"/>
            <p:cNvCxnSpPr/>
            <p:nvPr/>
          </p:nvCxnSpPr>
          <p:spPr>
            <a:xfrm>
              <a:off x="5823843" y="5440207"/>
              <a:ext cx="2625262" cy="0"/>
            </a:xfrm>
            <a:prstGeom prst="line">
              <a:avLst/>
            </a:prstGeom>
            <a:ln>
              <a:solidFill>
                <a:srgbClr val="B0F7F4">
                  <a:alpha val="20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5823843" y="5049025"/>
              <a:ext cx="2625262" cy="0"/>
            </a:xfrm>
            <a:prstGeom prst="line">
              <a:avLst/>
            </a:prstGeom>
            <a:ln>
              <a:solidFill>
                <a:srgbClr val="B0F7F4">
                  <a:alpha val="20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5823843" y="4657844"/>
              <a:ext cx="2625262" cy="0"/>
            </a:xfrm>
            <a:prstGeom prst="line">
              <a:avLst/>
            </a:prstGeom>
            <a:ln>
              <a:solidFill>
                <a:srgbClr val="B0F7F4">
                  <a:alpha val="20000"/>
                </a:srgb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5823843" y="4266663"/>
              <a:ext cx="2625262" cy="0"/>
            </a:xfrm>
            <a:prstGeom prst="line">
              <a:avLst/>
            </a:prstGeom>
            <a:ln>
              <a:solidFill>
                <a:srgbClr val="B0F7F4">
                  <a:alpha val="20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5823843" y="3875482"/>
              <a:ext cx="2625262" cy="0"/>
            </a:xfrm>
            <a:prstGeom prst="line">
              <a:avLst/>
            </a:prstGeom>
            <a:ln>
              <a:solidFill>
                <a:srgbClr val="B0F7F4">
                  <a:alpha val="20000"/>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5823843" y="3484301"/>
              <a:ext cx="2625262" cy="0"/>
            </a:xfrm>
            <a:prstGeom prst="line">
              <a:avLst/>
            </a:prstGeom>
            <a:ln>
              <a:solidFill>
                <a:srgbClr val="B0F7F4">
                  <a:alpha val="20000"/>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5823843" y="3093120"/>
              <a:ext cx="2625262" cy="0"/>
            </a:xfrm>
            <a:prstGeom prst="line">
              <a:avLst/>
            </a:prstGeom>
            <a:ln>
              <a:solidFill>
                <a:srgbClr val="B0F7F4">
                  <a:alpha val="20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5823843" y="2701939"/>
              <a:ext cx="2625262" cy="0"/>
            </a:xfrm>
            <a:prstGeom prst="line">
              <a:avLst/>
            </a:prstGeom>
            <a:ln>
              <a:solidFill>
                <a:srgbClr val="B0F7F4">
                  <a:alpha val="20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823843" y="2310758"/>
              <a:ext cx="2625262" cy="0"/>
            </a:xfrm>
            <a:prstGeom prst="line">
              <a:avLst/>
            </a:prstGeom>
            <a:ln>
              <a:solidFill>
                <a:srgbClr val="B0F7F4">
                  <a:alpha val="20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5823843" y="1919577"/>
              <a:ext cx="2625262" cy="0"/>
            </a:xfrm>
            <a:prstGeom prst="line">
              <a:avLst/>
            </a:prstGeom>
            <a:ln>
              <a:solidFill>
                <a:srgbClr val="B0F7F4">
                  <a:alpha val="20000"/>
                </a:srgbClr>
              </a:solidFill>
            </a:ln>
          </p:spPr>
          <p:style>
            <a:lnRef idx="1">
              <a:schemeClr val="accent1"/>
            </a:lnRef>
            <a:fillRef idx="0">
              <a:schemeClr val="accent1"/>
            </a:fillRef>
            <a:effectRef idx="0">
              <a:schemeClr val="accent1"/>
            </a:effectRef>
            <a:fontRef idx="minor">
              <a:schemeClr val="tx1"/>
            </a:fontRef>
          </p:style>
        </p:cxnSp>
      </p:grpSp>
      <p:sp>
        <p:nvSpPr>
          <p:cNvPr id="55" name="Snip Single Corner Rectangle 54"/>
          <p:cNvSpPr/>
          <p:nvPr/>
        </p:nvSpPr>
        <p:spPr>
          <a:xfrm>
            <a:off x="6616769" y="4459526"/>
            <a:ext cx="1039410" cy="1357068"/>
          </a:xfrm>
          <a:prstGeom prst="snip1Rect">
            <a:avLst>
              <a:gd name="adj" fmla="val 50000"/>
            </a:avLst>
          </a:prstGeom>
          <a:gradFill>
            <a:gsLst>
              <a:gs pos="100000">
                <a:srgbClr val="B0F7F4"/>
              </a:gs>
              <a:gs pos="0">
                <a:schemeClr val="bg1"/>
              </a:gs>
            </a:gsLst>
            <a:lin ang="5400000" scaled="1"/>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nvGrpSpPr>
          <p:cNvPr id="70" name="Group 69"/>
          <p:cNvGrpSpPr/>
          <p:nvPr/>
        </p:nvGrpSpPr>
        <p:grpSpPr>
          <a:xfrm>
            <a:off x="8831597" y="940089"/>
            <a:ext cx="1955832" cy="4500118"/>
            <a:chOff x="5823843" y="1919577"/>
            <a:chExt cx="2625262" cy="3520630"/>
          </a:xfrm>
        </p:grpSpPr>
        <p:cxnSp>
          <p:nvCxnSpPr>
            <p:cNvPr id="71" name="Straight Connector 70"/>
            <p:cNvCxnSpPr/>
            <p:nvPr/>
          </p:nvCxnSpPr>
          <p:spPr>
            <a:xfrm>
              <a:off x="5823843" y="5440207"/>
              <a:ext cx="2625262" cy="0"/>
            </a:xfrm>
            <a:prstGeom prst="line">
              <a:avLst/>
            </a:prstGeom>
            <a:ln>
              <a:solidFill>
                <a:srgbClr val="B0F7F4">
                  <a:alpha val="20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5823843" y="5049025"/>
              <a:ext cx="2625262" cy="0"/>
            </a:xfrm>
            <a:prstGeom prst="line">
              <a:avLst/>
            </a:prstGeom>
            <a:ln>
              <a:solidFill>
                <a:srgbClr val="B0F7F4">
                  <a:alpha val="20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5823843" y="4657844"/>
              <a:ext cx="2625262" cy="0"/>
            </a:xfrm>
            <a:prstGeom prst="line">
              <a:avLst/>
            </a:prstGeom>
            <a:ln>
              <a:solidFill>
                <a:srgbClr val="B0F7F4">
                  <a:alpha val="20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5823843" y="4266663"/>
              <a:ext cx="2625262" cy="0"/>
            </a:xfrm>
            <a:prstGeom prst="line">
              <a:avLst/>
            </a:prstGeom>
            <a:ln>
              <a:solidFill>
                <a:srgbClr val="B0F7F4">
                  <a:alpha val="20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5823843" y="3875482"/>
              <a:ext cx="2625262" cy="0"/>
            </a:xfrm>
            <a:prstGeom prst="line">
              <a:avLst/>
            </a:prstGeom>
            <a:ln>
              <a:solidFill>
                <a:srgbClr val="B0F7F4">
                  <a:alpha val="20000"/>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5823843" y="3484301"/>
              <a:ext cx="2625262" cy="0"/>
            </a:xfrm>
            <a:prstGeom prst="line">
              <a:avLst/>
            </a:prstGeom>
            <a:ln>
              <a:solidFill>
                <a:srgbClr val="B0F7F4">
                  <a:alpha val="20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5823843" y="3093120"/>
              <a:ext cx="2625262" cy="0"/>
            </a:xfrm>
            <a:prstGeom prst="line">
              <a:avLst/>
            </a:prstGeom>
            <a:ln>
              <a:solidFill>
                <a:srgbClr val="B0F7F4">
                  <a:alpha val="20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5823843" y="2701939"/>
              <a:ext cx="2625262" cy="0"/>
            </a:xfrm>
            <a:prstGeom prst="line">
              <a:avLst/>
            </a:prstGeom>
            <a:ln>
              <a:solidFill>
                <a:srgbClr val="B0F7F4">
                  <a:alpha val="20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5823843" y="2310758"/>
              <a:ext cx="2625262" cy="0"/>
            </a:xfrm>
            <a:prstGeom prst="line">
              <a:avLst/>
            </a:prstGeom>
            <a:ln>
              <a:solidFill>
                <a:srgbClr val="B0F7F4">
                  <a:alpha val="20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5823843" y="1919577"/>
              <a:ext cx="2625262" cy="0"/>
            </a:xfrm>
            <a:prstGeom prst="line">
              <a:avLst/>
            </a:prstGeom>
            <a:ln>
              <a:solidFill>
                <a:srgbClr val="B0F7F4">
                  <a:alpha val="20000"/>
                </a:srgbClr>
              </a:solidFill>
            </a:ln>
          </p:spPr>
          <p:style>
            <a:lnRef idx="1">
              <a:schemeClr val="accent1"/>
            </a:lnRef>
            <a:fillRef idx="0">
              <a:schemeClr val="accent1"/>
            </a:fillRef>
            <a:effectRef idx="0">
              <a:schemeClr val="accent1"/>
            </a:effectRef>
            <a:fontRef idx="minor">
              <a:schemeClr val="tx1"/>
            </a:fontRef>
          </p:style>
        </p:cxnSp>
      </p:grpSp>
      <p:sp>
        <p:nvSpPr>
          <p:cNvPr id="56" name="Snip Single Corner Rectangle 55"/>
          <p:cNvSpPr/>
          <p:nvPr/>
        </p:nvSpPr>
        <p:spPr>
          <a:xfrm>
            <a:off x="9289808" y="1169815"/>
            <a:ext cx="1039410" cy="4646779"/>
          </a:xfrm>
          <a:prstGeom prst="snip1Rect">
            <a:avLst>
              <a:gd name="adj" fmla="val 50000"/>
            </a:avLst>
          </a:prstGeom>
          <a:gradFill>
            <a:gsLst>
              <a:gs pos="100000">
                <a:srgbClr val="B0F7F4"/>
              </a:gs>
              <a:gs pos="0">
                <a:schemeClr val="bg1"/>
              </a:gs>
            </a:gsLst>
            <a:lin ang="5400000" scaled="1"/>
          </a:gra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81" name="TextBox 80"/>
          <p:cNvSpPr txBox="1"/>
          <p:nvPr/>
        </p:nvSpPr>
        <p:spPr>
          <a:xfrm>
            <a:off x="6291509" y="5873974"/>
            <a:ext cx="1747259" cy="307777"/>
          </a:xfrm>
          <a:prstGeom prst="rect">
            <a:avLst/>
          </a:prstGeom>
          <a:noFill/>
        </p:spPr>
        <p:txBody>
          <a:bodyPr wrap="square" lIns="0" tIns="0" rIns="0" bIns="0" rtlCol="0" anchor="b">
            <a:spAutoFit/>
          </a:bodyPr>
          <a:lstStyle/>
          <a:p>
            <a:pPr algn="ctr"/>
            <a:r>
              <a:rPr lang="cy-GB" sz="2000" dirty="0" smtClean="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DUST </a:t>
            </a:r>
            <a:r>
              <a:rPr lang="cy-GB" sz="2000" dirty="0" smtClean="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BOWL</a:t>
            </a:r>
            <a:endParaRPr lang="en-US" sz="200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83" name="TextBox 82"/>
          <p:cNvSpPr txBox="1"/>
          <p:nvPr/>
        </p:nvSpPr>
        <p:spPr>
          <a:xfrm>
            <a:off x="8630126" y="5878827"/>
            <a:ext cx="2358774" cy="307777"/>
          </a:xfrm>
          <a:prstGeom prst="rect">
            <a:avLst/>
          </a:prstGeom>
          <a:noFill/>
        </p:spPr>
        <p:txBody>
          <a:bodyPr wrap="square" lIns="0" tIns="0" rIns="0" bIns="0" rtlCol="0" anchor="b">
            <a:spAutoFit/>
          </a:bodyPr>
          <a:lstStyle/>
          <a:p>
            <a:pPr algn="ctr"/>
            <a:r>
              <a:rPr lang="cy-GB" sz="2000" dirty="0" smtClean="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SHELTERBELT</a:t>
            </a:r>
            <a:endParaRPr lang="en-US" sz="2000"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84" name="TextBox 83"/>
          <p:cNvSpPr txBox="1"/>
          <p:nvPr/>
        </p:nvSpPr>
        <p:spPr>
          <a:xfrm>
            <a:off x="850185" y="1352066"/>
            <a:ext cx="4588265" cy="1308050"/>
          </a:xfrm>
          <a:prstGeom prst="rect">
            <a:avLst/>
          </a:prstGeom>
        </p:spPr>
        <p:txBody>
          <a:bodyPr vert="horz" wrap="square" lIns="0" tIns="0" rIns="0" bIns="0" rtlCol="0">
            <a:spAutoFit/>
          </a:bodyPr>
          <a:lstStyle>
            <a:defPPr>
              <a:defRPr lang="en-US"/>
            </a:defPPr>
            <a:lvl1pPr indent="0" rtl="1">
              <a:lnSpc>
                <a:spcPts val="1700"/>
              </a:lnSpc>
              <a:spcBef>
                <a:spcPts val="0"/>
              </a:spcBef>
              <a:buFont typeface="Arial" panose="020B0604020202020204" pitchFamily="34" charset="0"/>
              <a:buNone/>
              <a:defRPr sz="1100">
                <a:solidFill>
                  <a:srgbClr val="B0F7F4"/>
                </a:solidFill>
                <a:latin typeface="Segoe UI" panose="020B0502040204020203" pitchFamily="34" charset="0"/>
                <a:cs typeface="Segoe UI" panose="020B0502040204020203" pitchFamily="34" charset="0"/>
              </a:defRPr>
            </a:lvl1pPr>
            <a:lvl2pPr marL="234000" indent="-234000">
              <a:lnSpc>
                <a:spcPct val="90000"/>
              </a:lnSpc>
              <a:spcBef>
                <a:spcPts val="600"/>
              </a:spcBef>
              <a:buFont typeface="Arial" panose="020B0604020202020204" pitchFamily="34" charset="0"/>
              <a:buChar char="•"/>
              <a:defRPr sz="1100"/>
            </a:lvl2pPr>
            <a:lvl3pPr marL="234000" indent="-234000">
              <a:lnSpc>
                <a:spcPct val="90000"/>
              </a:lnSpc>
              <a:spcBef>
                <a:spcPts val="600"/>
              </a:spcBef>
              <a:buFont typeface="Arial" panose="020B0604020202020204" pitchFamily="34" charset="0"/>
              <a:buChar char="•"/>
              <a:defRPr sz="1100"/>
            </a:lvl3pPr>
            <a:lvl4pPr marL="234000" indent="-234000">
              <a:lnSpc>
                <a:spcPct val="90000"/>
              </a:lnSpc>
              <a:spcBef>
                <a:spcPts val="600"/>
              </a:spcBef>
              <a:buFont typeface="Arial" panose="020B0604020202020204" pitchFamily="34" charset="0"/>
              <a:buChar char="•"/>
              <a:defRPr sz="1100"/>
            </a:lvl4pPr>
            <a:lvl5pPr marL="234000" indent="-234000">
              <a:lnSpc>
                <a:spcPct val="90000"/>
              </a:lnSpc>
              <a:spcBef>
                <a:spcPts val="600"/>
              </a:spcBef>
              <a:buFont typeface="Arial" panose="020B0604020202020204" pitchFamily="34" charset="0"/>
              <a:buChar char="•"/>
              <a:defRPr sz="11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By 1942, 220 million trees had been planted, stretching out 18,600 miles in a 100-mile-wide zone from Canada to the Brazos River. Even as of 2007, “the federal response to the Dust Bowl, including the Prairie States Forestry Program which planted the Great Plains Shelterbelt and creation of the Soil Erosion Service, represents </a:t>
            </a:r>
            <a:r>
              <a:rPr lang="en-US" dirty="0">
                <a:solidFill>
                  <a:schemeClr val="bg1"/>
                </a:solidFill>
              </a:rPr>
              <a:t>the largest and most-focused effort of the [U.S.] government to address an environmental problem</a:t>
            </a:r>
            <a:r>
              <a:rPr lang="en-US" dirty="0"/>
              <a:t>.”</a:t>
            </a:r>
            <a:endParaRPr lang="en-US" dirty="0"/>
          </a:p>
        </p:txBody>
      </p:sp>
      <p:grpSp>
        <p:nvGrpSpPr>
          <p:cNvPr id="85" name="Group 84"/>
          <p:cNvGrpSpPr/>
          <p:nvPr/>
        </p:nvGrpSpPr>
        <p:grpSpPr>
          <a:xfrm>
            <a:off x="9426350" y="1297454"/>
            <a:ext cx="339677" cy="339677"/>
            <a:chOff x="4319588" y="2492375"/>
            <a:chExt cx="287338" cy="287338"/>
          </a:xfrm>
          <a:solidFill>
            <a:schemeClr val="bg1"/>
          </a:solidFill>
          <a:effectLst/>
        </p:grpSpPr>
        <p:sp>
          <p:nvSpPr>
            <p:cNvPr id="86" name="Freeform 372"/>
            <p:cNvSpPr>
              <a:spLocks/>
            </p:cNvSpPr>
            <p:nvPr/>
          </p:nvSpPr>
          <p:spPr bwMode="auto">
            <a:xfrm>
              <a:off x="4319588" y="2587625"/>
              <a:ext cx="287338" cy="192088"/>
            </a:xfrm>
            <a:custGeom>
              <a:avLst/>
              <a:gdLst>
                <a:gd name="T0" fmla="*/ 843 w 904"/>
                <a:gd name="T1" fmla="*/ 572 h 602"/>
                <a:gd name="T2" fmla="*/ 843 w 904"/>
                <a:gd name="T3" fmla="*/ 12 h 602"/>
                <a:gd name="T4" fmla="*/ 841 w 904"/>
                <a:gd name="T5" fmla="*/ 7 h 602"/>
                <a:gd name="T6" fmla="*/ 836 w 904"/>
                <a:gd name="T7" fmla="*/ 3 h 602"/>
                <a:gd name="T8" fmla="*/ 831 w 904"/>
                <a:gd name="T9" fmla="*/ 1 h 602"/>
                <a:gd name="T10" fmla="*/ 708 w 904"/>
                <a:gd name="T11" fmla="*/ 0 h 602"/>
                <a:gd name="T12" fmla="*/ 702 w 904"/>
                <a:gd name="T13" fmla="*/ 2 h 602"/>
                <a:gd name="T14" fmla="*/ 697 w 904"/>
                <a:gd name="T15" fmla="*/ 5 h 602"/>
                <a:gd name="T16" fmla="*/ 694 w 904"/>
                <a:gd name="T17" fmla="*/ 9 h 602"/>
                <a:gd name="T18" fmla="*/ 693 w 904"/>
                <a:gd name="T19" fmla="*/ 16 h 602"/>
                <a:gd name="T20" fmla="*/ 632 w 904"/>
                <a:gd name="T21" fmla="*/ 572 h 602"/>
                <a:gd name="T22" fmla="*/ 632 w 904"/>
                <a:gd name="T23" fmla="*/ 283 h 602"/>
                <a:gd name="T24" fmla="*/ 630 w 904"/>
                <a:gd name="T25" fmla="*/ 277 h 602"/>
                <a:gd name="T26" fmla="*/ 626 w 904"/>
                <a:gd name="T27" fmla="*/ 274 h 602"/>
                <a:gd name="T28" fmla="*/ 621 w 904"/>
                <a:gd name="T29" fmla="*/ 271 h 602"/>
                <a:gd name="T30" fmla="*/ 497 w 904"/>
                <a:gd name="T31" fmla="*/ 271 h 602"/>
                <a:gd name="T32" fmla="*/ 491 w 904"/>
                <a:gd name="T33" fmla="*/ 272 h 602"/>
                <a:gd name="T34" fmla="*/ 487 w 904"/>
                <a:gd name="T35" fmla="*/ 275 h 602"/>
                <a:gd name="T36" fmla="*/ 483 w 904"/>
                <a:gd name="T37" fmla="*/ 281 h 602"/>
                <a:gd name="T38" fmla="*/ 482 w 904"/>
                <a:gd name="T39" fmla="*/ 286 h 602"/>
                <a:gd name="T40" fmla="*/ 421 w 904"/>
                <a:gd name="T41" fmla="*/ 572 h 602"/>
                <a:gd name="T42" fmla="*/ 421 w 904"/>
                <a:gd name="T43" fmla="*/ 193 h 602"/>
                <a:gd name="T44" fmla="*/ 419 w 904"/>
                <a:gd name="T45" fmla="*/ 187 h 602"/>
                <a:gd name="T46" fmla="*/ 415 w 904"/>
                <a:gd name="T47" fmla="*/ 183 h 602"/>
                <a:gd name="T48" fmla="*/ 409 w 904"/>
                <a:gd name="T49" fmla="*/ 181 h 602"/>
                <a:gd name="T50" fmla="*/ 286 w 904"/>
                <a:gd name="T51" fmla="*/ 181 h 602"/>
                <a:gd name="T52" fmla="*/ 281 w 904"/>
                <a:gd name="T53" fmla="*/ 182 h 602"/>
                <a:gd name="T54" fmla="*/ 275 w 904"/>
                <a:gd name="T55" fmla="*/ 185 h 602"/>
                <a:gd name="T56" fmla="*/ 272 w 904"/>
                <a:gd name="T57" fmla="*/ 190 h 602"/>
                <a:gd name="T58" fmla="*/ 271 w 904"/>
                <a:gd name="T59" fmla="*/ 196 h 602"/>
                <a:gd name="T60" fmla="*/ 211 w 904"/>
                <a:gd name="T61" fmla="*/ 572 h 602"/>
                <a:gd name="T62" fmla="*/ 211 w 904"/>
                <a:gd name="T63" fmla="*/ 404 h 602"/>
                <a:gd name="T64" fmla="*/ 209 w 904"/>
                <a:gd name="T65" fmla="*/ 399 h 602"/>
                <a:gd name="T66" fmla="*/ 205 w 904"/>
                <a:gd name="T67" fmla="*/ 394 h 602"/>
                <a:gd name="T68" fmla="*/ 199 w 904"/>
                <a:gd name="T69" fmla="*/ 392 h 602"/>
                <a:gd name="T70" fmla="*/ 76 w 904"/>
                <a:gd name="T71" fmla="*/ 391 h 602"/>
                <a:gd name="T72" fmla="*/ 69 w 904"/>
                <a:gd name="T73" fmla="*/ 392 h 602"/>
                <a:gd name="T74" fmla="*/ 65 w 904"/>
                <a:gd name="T75" fmla="*/ 396 h 602"/>
                <a:gd name="T76" fmla="*/ 62 w 904"/>
                <a:gd name="T77" fmla="*/ 401 h 602"/>
                <a:gd name="T78" fmla="*/ 61 w 904"/>
                <a:gd name="T79" fmla="*/ 406 h 602"/>
                <a:gd name="T80" fmla="*/ 15 w 904"/>
                <a:gd name="T81" fmla="*/ 572 h 602"/>
                <a:gd name="T82" fmla="*/ 9 w 904"/>
                <a:gd name="T83" fmla="*/ 573 h 602"/>
                <a:gd name="T84" fmla="*/ 5 w 904"/>
                <a:gd name="T85" fmla="*/ 577 h 602"/>
                <a:gd name="T86" fmla="*/ 2 w 904"/>
                <a:gd name="T87" fmla="*/ 581 h 602"/>
                <a:gd name="T88" fmla="*/ 0 w 904"/>
                <a:gd name="T89" fmla="*/ 587 h 602"/>
                <a:gd name="T90" fmla="*/ 2 w 904"/>
                <a:gd name="T91" fmla="*/ 593 h 602"/>
                <a:gd name="T92" fmla="*/ 5 w 904"/>
                <a:gd name="T93" fmla="*/ 598 h 602"/>
                <a:gd name="T94" fmla="*/ 9 w 904"/>
                <a:gd name="T95" fmla="*/ 601 h 602"/>
                <a:gd name="T96" fmla="*/ 15 w 904"/>
                <a:gd name="T97" fmla="*/ 602 h 602"/>
                <a:gd name="T98" fmla="*/ 196 w 904"/>
                <a:gd name="T99" fmla="*/ 602 h 602"/>
                <a:gd name="T100" fmla="*/ 406 w 904"/>
                <a:gd name="T101" fmla="*/ 602 h 602"/>
                <a:gd name="T102" fmla="*/ 617 w 904"/>
                <a:gd name="T103" fmla="*/ 602 h 602"/>
                <a:gd name="T104" fmla="*/ 828 w 904"/>
                <a:gd name="T105" fmla="*/ 602 h 602"/>
                <a:gd name="T106" fmla="*/ 891 w 904"/>
                <a:gd name="T107" fmla="*/ 602 h 602"/>
                <a:gd name="T108" fmla="*/ 896 w 904"/>
                <a:gd name="T109" fmla="*/ 600 h 602"/>
                <a:gd name="T110" fmla="*/ 901 w 904"/>
                <a:gd name="T111" fmla="*/ 596 h 602"/>
                <a:gd name="T112" fmla="*/ 903 w 904"/>
                <a:gd name="T113" fmla="*/ 591 h 602"/>
                <a:gd name="T114" fmla="*/ 903 w 904"/>
                <a:gd name="T115" fmla="*/ 584 h 602"/>
                <a:gd name="T116" fmla="*/ 901 w 904"/>
                <a:gd name="T117" fmla="*/ 579 h 602"/>
                <a:gd name="T118" fmla="*/ 896 w 904"/>
                <a:gd name="T119" fmla="*/ 575 h 602"/>
                <a:gd name="T120" fmla="*/ 891 w 904"/>
                <a:gd name="T121" fmla="*/ 57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4" h="602">
                  <a:moveTo>
                    <a:pt x="889" y="572"/>
                  </a:moveTo>
                  <a:lnTo>
                    <a:pt x="843" y="572"/>
                  </a:lnTo>
                  <a:lnTo>
                    <a:pt x="843" y="16"/>
                  </a:lnTo>
                  <a:lnTo>
                    <a:pt x="843" y="12"/>
                  </a:lnTo>
                  <a:lnTo>
                    <a:pt x="842" y="9"/>
                  </a:lnTo>
                  <a:lnTo>
                    <a:pt x="841" y="7"/>
                  </a:lnTo>
                  <a:lnTo>
                    <a:pt x="838" y="5"/>
                  </a:lnTo>
                  <a:lnTo>
                    <a:pt x="836" y="3"/>
                  </a:lnTo>
                  <a:lnTo>
                    <a:pt x="834" y="2"/>
                  </a:lnTo>
                  <a:lnTo>
                    <a:pt x="831" y="1"/>
                  </a:lnTo>
                  <a:lnTo>
                    <a:pt x="828" y="1"/>
                  </a:lnTo>
                  <a:lnTo>
                    <a:pt x="708" y="0"/>
                  </a:lnTo>
                  <a:lnTo>
                    <a:pt x="704" y="1"/>
                  </a:lnTo>
                  <a:lnTo>
                    <a:pt x="702" y="2"/>
                  </a:lnTo>
                  <a:lnTo>
                    <a:pt x="699" y="3"/>
                  </a:lnTo>
                  <a:lnTo>
                    <a:pt x="697" y="5"/>
                  </a:lnTo>
                  <a:lnTo>
                    <a:pt x="695" y="7"/>
                  </a:lnTo>
                  <a:lnTo>
                    <a:pt x="694" y="9"/>
                  </a:lnTo>
                  <a:lnTo>
                    <a:pt x="693" y="12"/>
                  </a:lnTo>
                  <a:lnTo>
                    <a:pt x="693" y="16"/>
                  </a:lnTo>
                  <a:lnTo>
                    <a:pt x="693" y="572"/>
                  </a:lnTo>
                  <a:lnTo>
                    <a:pt x="632" y="572"/>
                  </a:lnTo>
                  <a:lnTo>
                    <a:pt x="632" y="286"/>
                  </a:lnTo>
                  <a:lnTo>
                    <a:pt x="632" y="283"/>
                  </a:lnTo>
                  <a:lnTo>
                    <a:pt x="631" y="281"/>
                  </a:lnTo>
                  <a:lnTo>
                    <a:pt x="630" y="277"/>
                  </a:lnTo>
                  <a:lnTo>
                    <a:pt x="628" y="275"/>
                  </a:lnTo>
                  <a:lnTo>
                    <a:pt x="626" y="274"/>
                  </a:lnTo>
                  <a:lnTo>
                    <a:pt x="623" y="272"/>
                  </a:lnTo>
                  <a:lnTo>
                    <a:pt x="621" y="271"/>
                  </a:lnTo>
                  <a:lnTo>
                    <a:pt x="617" y="271"/>
                  </a:lnTo>
                  <a:lnTo>
                    <a:pt x="497" y="271"/>
                  </a:lnTo>
                  <a:lnTo>
                    <a:pt x="494" y="271"/>
                  </a:lnTo>
                  <a:lnTo>
                    <a:pt x="491" y="272"/>
                  </a:lnTo>
                  <a:lnTo>
                    <a:pt x="489" y="274"/>
                  </a:lnTo>
                  <a:lnTo>
                    <a:pt x="487" y="275"/>
                  </a:lnTo>
                  <a:lnTo>
                    <a:pt x="484" y="277"/>
                  </a:lnTo>
                  <a:lnTo>
                    <a:pt x="483" y="281"/>
                  </a:lnTo>
                  <a:lnTo>
                    <a:pt x="482" y="283"/>
                  </a:lnTo>
                  <a:lnTo>
                    <a:pt x="482" y="286"/>
                  </a:lnTo>
                  <a:lnTo>
                    <a:pt x="482" y="572"/>
                  </a:lnTo>
                  <a:lnTo>
                    <a:pt x="421" y="572"/>
                  </a:lnTo>
                  <a:lnTo>
                    <a:pt x="421" y="196"/>
                  </a:lnTo>
                  <a:lnTo>
                    <a:pt x="421" y="193"/>
                  </a:lnTo>
                  <a:lnTo>
                    <a:pt x="420" y="190"/>
                  </a:lnTo>
                  <a:lnTo>
                    <a:pt x="419" y="187"/>
                  </a:lnTo>
                  <a:lnTo>
                    <a:pt x="417" y="185"/>
                  </a:lnTo>
                  <a:lnTo>
                    <a:pt x="415" y="183"/>
                  </a:lnTo>
                  <a:lnTo>
                    <a:pt x="413" y="182"/>
                  </a:lnTo>
                  <a:lnTo>
                    <a:pt x="409" y="181"/>
                  </a:lnTo>
                  <a:lnTo>
                    <a:pt x="406" y="181"/>
                  </a:lnTo>
                  <a:lnTo>
                    <a:pt x="286" y="181"/>
                  </a:lnTo>
                  <a:lnTo>
                    <a:pt x="283" y="181"/>
                  </a:lnTo>
                  <a:lnTo>
                    <a:pt x="281" y="182"/>
                  </a:lnTo>
                  <a:lnTo>
                    <a:pt x="277" y="183"/>
                  </a:lnTo>
                  <a:lnTo>
                    <a:pt x="275" y="185"/>
                  </a:lnTo>
                  <a:lnTo>
                    <a:pt x="273" y="187"/>
                  </a:lnTo>
                  <a:lnTo>
                    <a:pt x="272" y="190"/>
                  </a:lnTo>
                  <a:lnTo>
                    <a:pt x="271" y="193"/>
                  </a:lnTo>
                  <a:lnTo>
                    <a:pt x="271" y="196"/>
                  </a:lnTo>
                  <a:lnTo>
                    <a:pt x="271" y="572"/>
                  </a:lnTo>
                  <a:lnTo>
                    <a:pt x="211" y="572"/>
                  </a:lnTo>
                  <a:lnTo>
                    <a:pt x="211" y="406"/>
                  </a:lnTo>
                  <a:lnTo>
                    <a:pt x="211" y="404"/>
                  </a:lnTo>
                  <a:lnTo>
                    <a:pt x="210" y="401"/>
                  </a:lnTo>
                  <a:lnTo>
                    <a:pt x="209" y="399"/>
                  </a:lnTo>
                  <a:lnTo>
                    <a:pt x="207" y="396"/>
                  </a:lnTo>
                  <a:lnTo>
                    <a:pt x="205" y="394"/>
                  </a:lnTo>
                  <a:lnTo>
                    <a:pt x="201" y="393"/>
                  </a:lnTo>
                  <a:lnTo>
                    <a:pt x="199" y="392"/>
                  </a:lnTo>
                  <a:lnTo>
                    <a:pt x="196" y="391"/>
                  </a:lnTo>
                  <a:lnTo>
                    <a:pt x="76" y="391"/>
                  </a:lnTo>
                  <a:lnTo>
                    <a:pt x="73" y="392"/>
                  </a:lnTo>
                  <a:lnTo>
                    <a:pt x="69" y="392"/>
                  </a:lnTo>
                  <a:lnTo>
                    <a:pt x="67" y="394"/>
                  </a:lnTo>
                  <a:lnTo>
                    <a:pt x="65" y="396"/>
                  </a:lnTo>
                  <a:lnTo>
                    <a:pt x="63" y="399"/>
                  </a:lnTo>
                  <a:lnTo>
                    <a:pt x="62" y="401"/>
                  </a:lnTo>
                  <a:lnTo>
                    <a:pt x="61" y="404"/>
                  </a:lnTo>
                  <a:lnTo>
                    <a:pt x="61" y="406"/>
                  </a:lnTo>
                  <a:lnTo>
                    <a:pt x="61" y="572"/>
                  </a:lnTo>
                  <a:lnTo>
                    <a:pt x="15" y="572"/>
                  </a:lnTo>
                  <a:lnTo>
                    <a:pt x="13" y="572"/>
                  </a:lnTo>
                  <a:lnTo>
                    <a:pt x="9" y="573"/>
                  </a:lnTo>
                  <a:lnTo>
                    <a:pt x="7" y="575"/>
                  </a:lnTo>
                  <a:lnTo>
                    <a:pt x="5" y="577"/>
                  </a:lnTo>
                  <a:lnTo>
                    <a:pt x="3" y="579"/>
                  </a:lnTo>
                  <a:lnTo>
                    <a:pt x="2" y="581"/>
                  </a:lnTo>
                  <a:lnTo>
                    <a:pt x="1" y="584"/>
                  </a:lnTo>
                  <a:lnTo>
                    <a:pt x="0" y="587"/>
                  </a:lnTo>
                  <a:lnTo>
                    <a:pt x="1" y="591"/>
                  </a:lnTo>
                  <a:lnTo>
                    <a:pt x="2" y="593"/>
                  </a:lnTo>
                  <a:lnTo>
                    <a:pt x="3" y="596"/>
                  </a:lnTo>
                  <a:lnTo>
                    <a:pt x="5" y="598"/>
                  </a:lnTo>
                  <a:lnTo>
                    <a:pt x="7" y="600"/>
                  </a:lnTo>
                  <a:lnTo>
                    <a:pt x="9" y="601"/>
                  </a:lnTo>
                  <a:lnTo>
                    <a:pt x="13" y="602"/>
                  </a:lnTo>
                  <a:lnTo>
                    <a:pt x="15" y="602"/>
                  </a:lnTo>
                  <a:lnTo>
                    <a:pt x="76" y="602"/>
                  </a:lnTo>
                  <a:lnTo>
                    <a:pt x="196" y="602"/>
                  </a:lnTo>
                  <a:lnTo>
                    <a:pt x="286" y="602"/>
                  </a:lnTo>
                  <a:lnTo>
                    <a:pt x="406" y="602"/>
                  </a:lnTo>
                  <a:lnTo>
                    <a:pt x="497" y="602"/>
                  </a:lnTo>
                  <a:lnTo>
                    <a:pt x="617" y="602"/>
                  </a:lnTo>
                  <a:lnTo>
                    <a:pt x="708" y="602"/>
                  </a:lnTo>
                  <a:lnTo>
                    <a:pt x="828" y="602"/>
                  </a:lnTo>
                  <a:lnTo>
                    <a:pt x="889" y="602"/>
                  </a:lnTo>
                  <a:lnTo>
                    <a:pt x="891" y="602"/>
                  </a:lnTo>
                  <a:lnTo>
                    <a:pt x="894" y="601"/>
                  </a:lnTo>
                  <a:lnTo>
                    <a:pt x="896" y="600"/>
                  </a:lnTo>
                  <a:lnTo>
                    <a:pt x="898" y="598"/>
                  </a:lnTo>
                  <a:lnTo>
                    <a:pt x="901" y="596"/>
                  </a:lnTo>
                  <a:lnTo>
                    <a:pt x="902" y="593"/>
                  </a:lnTo>
                  <a:lnTo>
                    <a:pt x="903" y="591"/>
                  </a:lnTo>
                  <a:lnTo>
                    <a:pt x="904" y="587"/>
                  </a:lnTo>
                  <a:lnTo>
                    <a:pt x="903" y="584"/>
                  </a:lnTo>
                  <a:lnTo>
                    <a:pt x="902" y="581"/>
                  </a:lnTo>
                  <a:lnTo>
                    <a:pt x="901" y="579"/>
                  </a:lnTo>
                  <a:lnTo>
                    <a:pt x="898" y="577"/>
                  </a:lnTo>
                  <a:lnTo>
                    <a:pt x="896" y="575"/>
                  </a:lnTo>
                  <a:lnTo>
                    <a:pt x="894" y="573"/>
                  </a:lnTo>
                  <a:lnTo>
                    <a:pt x="891" y="572"/>
                  </a:lnTo>
                  <a:lnTo>
                    <a:pt x="889" y="572"/>
                  </a:lnTo>
                  <a:close/>
                </a:path>
              </a:pathLst>
            </a:custGeom>
            <a:solidFill>
              <a:srgbClr val="125680"/>
            </a:solidFill>
            <a:ln>
              <a:noFill/>
            </a:ln>
            <a:effectLst/>
            <a:extLst/>
          </p:spPr>
          <p:txBody>
            <a:bodyPr vert="horz" wrap="square" lIns="91440" tIns="45720" rIns="91440" bIns="45720" numCol="1" anchor="t" anchorCtr="0" compatLnSpc="1">
              <a:prstTxWarp prst="textNoShape">
                <a:avLst/>
              </a:prstTxWarp>
            </a:bodyPr>
            <a:lstStyle/>
            <a:p>
              <a:endParaRPr lang="en-US"/>
            </a:p>
          </p:txBody>
        </p:sp>
        <p:sp>
          <p:nvSpPr>
            <p:cNvPr id="87" name="Freeform 373"/>
            <p:cNvSpPr>
              <a:spLocks/>
            </p:cNvSpPr>
            <p:nvPr/>
          </p:nvSpPr>
          <p:spPr bwMode="auto">
            <a:xfrm>
              <a:off x="4338638" y="2492375"/>
              <a:ext cx="252413" cy="157163"/>
            </a:xfrm>
            <a:custGeom>
              <a:avLst/>
              <a:gdLst>
                <a:gd name="T0" fmla="*/ 77 w 797"/>
                <a:gd name="T1" fmla="*/ 494 h 497"/>
                <a:gd name="T2" fmla="*/ 97 w 797"/>
                <a:gd name="T3" fmla="*/ 483 h 497"/>
                <a:gd name="T4" fmla="*/ 112 w 797"/>
                <a:gd name="T5" fmla="*/ 466 h 497"/>
                <a:gd name="T6" fmla="*/ 120 w 797"/>
                <a:gd name="T7" fmla="*/ 443 h 497"/>
                <a:gd name="T8" fmla="*/ 116 w 797"/>
                <a:gd name="T9" fmla="*/ 416 h 497"/>
                <a:gd name="T10" fmla="*/ 267 w 797"/>
                <a:gd name="T11" fmla="*/ 298 h 497"/>
                <a:gd name="T12" fmla="*/ 300 w 797"/>
                <a:gd name="T13" fmla="*/ 299 h 497"/>
                <a:gd name="T14" fmla="*/ 325 w 797"/>
                <a:gd name="T15" fmla="*/ 287 h 497"/>
                <a:gd name="T16" fmla="*/ 451 w 797"/>
                <a:gd name="T17" fmla="*/ 327 h 497"/>
                <a:gd name="T18" fmla="*/ 454 w 797"/>
                <a:gd name="T19" fmla="*/ 349 h 497"/>
                <a:gd name="T20" fmla="*/ 464 w 797"/>
                <a:gd name="T21" fmla="*/ 369 h 497"/>
                <a:gd name="T22" fmla="*/ 482 w 797"/>
                <a:gd name="T23" fmla="*/ 384 h 497"/>
                <a:gd name="T24" fmla="*/ 505 w 797"/>
                <a:gd name="T25" fmla="*/ 391 h 497"/>
                <a:gd name="T26" fmla="*/ 529 w 797"/>
                <a:gd name="T27" fmla="*/ 389 h 497"/>
                <a:gd name="T28" fmla="*/ 550 w 797"/>
                <a:gd name="T29" fmla="*/ 378 h 497"/>
                <a:gd name="T30" fmla="*/ 564 w 797"/>
                <a:gd name="T31" fmla="*/ 360 h 497"/>
                <a:gd name="T32" fmla="*/ 571 w 797"/>
                <a:gd name="T33" fmla="*/ 337 h 497"/>
                <a:gd name="T34" fmla="*/ 565 w 797"/>
                <a:gd name="T35" fmla="*/ 304 h 497"/>
                <a:gd name="T36" fmla="*/ 724 w 797"/>
                <a:gd name="T37" fmla="*/ 119 h 497"/>
                <a:gd name="T38" fmla="*/ 750 w 797"/>
                <a:gd name="T39" fmla="*/ 119 h 497"/>
                <a:gd name="T40" fmla="*/ 771 w 797"/>
                <a:gd name="T41" fmla="*/ 110 h 497"/>
                <a:gd name="T42" fmla="*/ 787 w 797"/>
                <a:gd name="T43" fmla="*/ 94 h 497"/>
                <a:gd name="T44" fmla="*/ 796 w 797"/>
                <a:gd name="T45" fmla="*/ 72 h 497"/>
                <a:gd name="T46" fmla="*/ 796 w 797"/>
                <a:gd name="T47" fmla="*/ 48 h 497"/>
                <a:gd name="T48" fmla="*/ 787 w 797"/>
                <a:gd name="T49" fmla="*/ 27 h 497"/>
                <a:gd name="T50" fmla="*/ 771 w 797"/>
                <a:gd name="T51" fmla="*/ 10 h 497"/>
                <a:gd name="T52" fmla="*/ 750 w 797"/>
                <a:gd name="T53" fmla="*/ 1 h 497"/>
                <a:gd name="T54" fmla="*/ 725 w 797"/>
                <a:gd name="T55" fmla="*/ 1 h 497"/>
                <a:gd name="T56" fmla="*/ 703 w 797"/>
                <a:gd name="T57" fmla="*/ 10 h 497"/>
                <a:gd name="T58" fmla="*/ 687 w 797"/>
                <a:gd name="T59" fmla="*/ 27 h 497"/>
                <a:gd name="T60" fmla="*/ 678 w 797"/>
                <a:gd name="T61" fmla="*/ 48 h 497"/>
                <a:gd name="T62" fmla="*/ 680 w 797"/>
                <a:gd name="T63" fmla="*/ 79 h 497"/>
                <a:gd name="T64" fmla="*/ 531 w 797"/>
                <a:gd name="T65" fmla="*/ 275 h 497"/>
                <a:gd name="T66" fmla="*/ 504 w 797"/>
                <a:gd name="T67" fmla="*/ 272 h 497"/>
                <a:gd name="T68" fmla="*/ 478 w 797"/>
                <a:gd name="T69" fmla="*/ 281 h 497"/>
                <a:gd name="T70" fmla="*/ 345 w 797"/>
                <a:gd name="T71" fmla="*/ 248 h 497"/>
                <a:gd name="T72" fmla="*/ 344 w 797"/>
                <a:gd name="T73" fmla="*/ 229 h 497"/>
                <a:gd name="T74" fmla="*/ 336 w 797"/>
                <a:gd name="T75" fmla="*/ 207 h 497"/>
                <a:gd name="T76" fmla="*/ 319 w 797"/>
                <a:gd name="T77" fmla="*/ 191 h 497"/>
                <a:gd name="T78" fmla="*/ 298 w 797"/>
                <a:gd name="T79" fmla="*/ 181 h 497"/>
                <a:gd name="T80" fmla="*/ 273 w 797"/>
                <a:gd name="T81" fmla="*/ 181 h 497"/>
                <a:gd name="T82" fmla="*/ 252 w 797"/>
                <a:gd name="T83" fmla="*/ 191 h 497"/>
                <a:gd name="T84" fmla="*/ 236 w 797"/>
                <a:gd name="T85" fmla="*/ 207 h 497"/>
                <a:gd name="T86" fmla="*/ 226 w 797"/>
                <a:gd name="T87" fmla="*/ 229 h 497"/>
                <a:gd name="T88" fmla="*/ 227 w 797"/>
                <a:gd name="T89" fmla="*/ 254 h 497"/>
                <a:gd name="T90" fmla="*/ 86 w 797"/>
                <a:gd name="T91" fmla="*/ 382 h 497"/>
                <a:gd name="T92" fmla="*/ 53 w 797"/>
                <a:gd name="T93" fmla="*/ 377 h 497"/>
                <a:gd name="T94" fmla="*/ 31 w 797"/>
                <a:gd name="T95" fmla="*/ 383 h 497"/>
                <a:gd name="T96" fmla="*/ 13 w 797"/>
                <a:gd name="T97" fmla="*/ 398 h 497"/>
                <a:gd name="T98" fmla="*/ 2 w 797"/>
                <a:gd name="T99" fmla="*/ 419 h 497"/>
                <a:gd name="T100" fmla="*/ 0 w 797"/>
                <a:gd name="T101" fmla="*/ 443 h 497"/>
                <a:gd name="T102" fmla="*/ 6 w 797"/>
                <a:gd name="T103" fmla="*/ 466 h 497"/>
                <a:gd name="T104" fmla="*/ 21 w 797"/>
                <a:gd name="T105" fmla="*/ 483 h 497"/>
                <a:gd name="T106" fmla="*/ 42 w 797"/>
                <a:gd name="T107" fmla="*/ 494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97" h="497">
                  <a:moveTo>
                    <a:pt x="60" y="497"/>
                  </a:moveTo>
                  <a:lnTo>
                    <a:pt x="65" y="497"/>
                  </a:lnTo>
                  <a:lnTo>
                    <a:pt x="72" y="496"/>
                  </a:lnTo>
                  <a:lnTo>
                    <a:pt x="77" y="494"/>
                  </a:lnTo>
                  <a:lnTo>
                    <a:pt x="83" y="493"/>
                  </a:lnTo>
                  <a:lnTo>
                    <a:pt x="89" y="489"/>
                  </a:lnTo>
                  <a:lnTo>
                    <a:pt x="93" y="486"/>
                  </a:lnTo>
                  <a:lnTo>
                    <a:pt x="97" y="483"/>
                  </a:lnTo>
                  <a:lnTo>
                    <a:pt x="102" y="480"/>
                  </a:lnTo>
                  <a:lnTo>
                    <a:pt x="106" y="475"/>
                  </a:lnTo>
                  <a:lnTo>
                    <a:pt x="109" y="470"/>
                  </a:lnTo>
                  <a:lnTo>
                    <a:pt x="112" y="466"/>
                  </a:lnTo>
                  <a:lnTo>
                    <a:pt x="115" y="460"/>
                  </a:lnTo>
                  <a:lnTo>
                    <a:pt x="117" y="455"/>
                  </a:lnTo>
                  <a:lnTo>
                    <a:pt x="119" y="449"/>
                  </a:lnTo>
                  <a:lnTo>
                    <a:pt x="120" y="443"/>
                  </a:lnTo>
                  <a:lnTo>
                    <a:pt x="120" y="437"/>
                  </a:lnTo>
                  <a:lnTo>
                    <a:pt x="119" y="429"/>
                  </a:lnTo>
                  <a:lnTo>
                    <a:pt x="118" y="423"/>
                  </a:lnTo>
                  <a:lnTo>
                    <a:pt x="116" y="416"/>
                  </a:lnTo>
                  <a:lnTo>
                    <a:pt x="114" y="410"/>
                  </a:lnTo>
                  <a:lnTo>
                    <a:pt x="251" y="290"/>
                  </a:lnTo>
                  <a:lnTo>
                    <a:pt x="259" y="295"/>
                  </a:lnTo>
                  <a:lnTo>
                    <a:pt x="267" y="298"/>
                  </a:lnTo>
                  <a:lnTo>
                    <a:pt x="277" y="301"/>
                  </a:lnTo>
                  <a:lnTo>
                    <a:pt x="285" y="302"/>
                  </a:lnTo>
                  <a:lnTo>
                    <a:pt x="293" y="301"/>
                  </a:lnTo>
                  <a:lnTo>
                    <a:pt x="300" y="299"/>
                  </a:lnTo>
                  <a:lnTo>
                    <a:pt x="307" y="297"/>
                  </a:lnTo>
                  <a:lnTo>
                    <a:pt x="313" y="294"/>
                  </a:lnTo>
                  <a:lnTo>
                    <a:pt x="318" y="291"/>
                  </a:lnTo>
                  <a:lnTo>
                    <a:pt x="325" y="287"/>
                  </a:lnTo>
                  <a:lnTo>
                    <a:pt x="329" y="282"/>
                  </a:lnTo>
                  <a:lnTo>
                    <a:pt x="333" y="277"/>
                  </a:lnTo>
                  <a:lnTo>
                    <a:pt x="451" y="324"/>
                  </a:lnTo>
                  <a:lnTo>
                    <a:pt x="451" y="327"/>
                  </a:lnTo>
                  <a:lnTo>
                    <a:pt x="451" y="332"/>
                  </a:lnTo>
                  <a:lnTo>
                    <a:pt x="451" y="337"/>
                  </a:lnTo>
                  <a:lnTo>
                    <a:pt x="452" y="343"/>
                  </a:lnTo>
                  <a:lnTo>
                    <a:pt x="454" y="349"/>
                  </a:lnTo>
                  <a:lnTo>
                    <a:pt x="456" y="354"/>
                  </a:lnTo>
                  <a:lnTo>
                    <a:pt x="458" y="360"/>
                  </a:lnTo>
                  <a:lnTo>
                    <a:pt x="461" y="365"/>
                  </a:lnTo>
                  <a:lnTo>
                    <a:pt x="464" y="369"/>
                  </a:lnTo>
                  <a:lnTo>
                    <a:pt x="469" y="374"/>
                  </a:lnTo>
                  <a:lnTo>
                    <a:pt x="473" y="378"/>
                  </a:lnTo>
                  <a:lnTo>
                    <a:pt x="477" y="381"/>
                  </a:lnTo>
                  <a:lnTo>
                    <a:pt x="482" y="384"/>
                  </a:lnTo>
                  <a:lnTo>
                    <a:pt x="488" y="386"/>
                  </a:lnTo>
                  <a:lnTo>
                    <a:pt x="493" y="389"/>
                  </a:lnTo>
                  <a:lnTo>
                    <a:pt x="499" y="391"/>
                  </a:lnTo>
                  <a:lnTo>
                    <a:pt x="505" y="391"/>
                  </a:lnTo>
                  <a:lnTo>
                    <a:pt x="511" y="392"/>
                  </a:lnTo>
                  <a:lnTo>
                    <a:pt x="518" y="391"/>
                  </a:lnTo>
                  <a:lnTo>
                    <a:pt x="523" y="391"/>
                  </a:lnTo>
                  <a:lnTo>
                    <a:pt x="529" y="389"/>
                  </a:lnTo>
                  <a:lnTo>
                    <a:pt x="535" y="386"/>
                  </a:lnTo>
                  <a:lnTo>
                    <a:pt x="540" y="384"/>
                  </a:lnTo>
                  <a:lnTo>
                    <a:pt x="545" y="381"/>
                  </a:lnTo>
                  <a:lnTo>
                    <a:pt x="550" y="378"/>
                  </a:lnTo>
                  <a:lnTo>
                    <a:pt x="553" y="374"/>
                  </a:lnTo>
                  <a:lnTo>
                    <a:pt x="558" y="369"/>
                  </a:lnTo>
                  <a:lnTo>
                    <a:pt x="561" y="365"/>
                  </a:lnTo>
                  <a:lnTo>
                    <a:pt x="564" y="360"/>
                  </a:lnTo>
                  <a:lnTo>
                    <a:pt x="567" y="354"/>
                  </a:lnTo>
                  <a:lnTo>
                    <a:pt x="568" y="349"/>
                  </a:lnTo>
                  <a:lnTo>
                    <a:pt x="570" y="343"/>
                  </a:lnTo>
                  <a:lnTo>
                    <a:pt x="571" y="337"/>
                  </a:lnTo>
                  <a:lnTo>
                    <a:pt x="571" y="332"/>
                  </a:lnTo>
                  <a:lnTo>
                    <a:pt x="570" y="322"/>
                  </a:lnTo>
                  <a:lnTo>
                    <a:pt x="568" y="312"/>
                  </a:lnTo>
                  <a:lnTo>
                    <a:pt x="565" y="304"/>
                  </a:lnTo>
                  <a:lnTo>
                    <a:pt x="560" y="296"/>
                  </a:lnTo>
                  <a:lnTo>
                    <a:pt x="711" y="114"/>
                  </a:lnTo>
                  <a:lnTo>
                    <a:pt x="717" y="117"/>
                  </a:lnTo>
                  <a:lnTo>
                    <a:pt x="724" y="119"/>
                  </a:lnTo>
                  <a:lnTo>
                    <a:pt x="730" y="120"/>
                  </a:lnTo>
                  <a:lnTo>
                    <a:pt x="737" y="120"/>
                  </a:lnTo>
                  <a:lnTo>
                    <a:pt x="743" y="120"/>
                  </a:lnTo>
                  <a:lnTo>
                    <a:pt x="750" y="119"/>
                  </a:lnTo>
                  <a:lnTo>
                    <a:pt x="755" y="118"/>
                  </a:lnTo>
                  <a:lnTo>
                    <a:pt x="760" y="116"/>
                  </a:lnTo>
                  <a:lnTo>
                    <a:pt x="766" y="113"/>
                  </a:lnTo>
                  <a:lnTo>
                    <a:pt x="771" y="110"/>
                  </a:lnTo>
                  <a:lnTo>
                    <a:pt x="775" y="106"/>
                  </a:lnTo>
                  <a:lnTo>
                    <a:pt x="780" y="103"/>
                  </a:lnTo>
                  <a:lnTo>
                    <a:pt x="784" y="99"/>
                  </a:lnTo>
                  <a:lnTo>
                    <a:pt x="787" y="94"/>
                  </a:lnTo>
                  <a:lnTo>
                    <a:pt x="790" y="89"/>
                  </a:lnTo>
                  <a:lnTo>
                    <a:pt x="792" y="84"/>
                  </a:lnTo>
                  <a:lnTo>
                    <a:pt x="795" y="79"/>
                  </a:lnTo>
                  <a:lnTo>
                    <a:pt x="796" y="72"/>
                  </a:lnTo>
                  <a:lnTo>
                    <a:pt x="797" y="67"/>
                  </a:lnTo>
                  <a:lnTo>
                    <a:pt x="797" y="60"/>
                  </a:lnTo>
                  <a:lnTo>
                    <a:pt x="797" y="54"/>
                  </a:lnTo>
                  <a:lnTo>
                    <a:pt x="796" y="48"/>
                  </a:lnTo>
                  <a:lnTo>
                    <a:pt x="795" y="42"/>
                  </a:lnTo>
                  <a:lnTo>
                    <a:pt x="792" y="37"/>
                  </a:lnTo>
                  <a:lnTo>
                    <a:pt x="790" y="31"/>
                  </a:lnTo>
                  <a:lnTo>
                    <a:pt x="787" y="27"/>
                  </a:lnTo>
                  <a:lnTo>
                    <a:pt x="784" y="22"/>
                  </a:lnTo>
                  <a:lnTo>
                    <a:pt x="780" y="17"/>
                  </a:lnTo>
                  <a:lnTo>
                    <a:pt x="775" y="14"/>
                  </a:lnTo>
                  <a:lnTo>
                    <a:pt x="771" y="10"/>
                  </a:lnTo>
                  <a:lnTo>
                    <a:pt x="766" y="8"/>
                  </a:lnTo>
                  <a:lnTo>
                    <a:pt x="760" y="5"/>
                  </a:lnTo>
                  <a:lnTo>
                    <a:pt x="755" y="2"/>
                  </a:lnTo>
                  <a:lnTo>
                    <a:pt x="750" y="1"/>
                  </a:lnTo>
                  <a:lnTo>
                    <a:pt x="743" y="0"/>
                  </a:lnTo>
                  <a:lnTo>
                    <a:pt x="737" y="0"/>
                  </a:lnTo>
                  <a:lnTo>
                    <a:pt x="731" y="0"/>
                  </a:lnTo>
                  <a:lnTo>
                    <a:pt x="725" y="1"/>
                  </a:lnTo>
                  <a:lnTo>
                    <a:pt x="719" y="2"/>
                  </a:lnTo>
                  <a:lnTo>
                    <a:pt x="713" y="5"/>
                  </a:lnTo>
                  <a:lnTo>
                    <a:pt x="709" y="8"/>
                  </a:lnTo>
                  <a:lnTo>
                    <a:pt x="703" y="10"/>
                  </a:lnTo>
                  <a:lnTo>
                    <a:pt x="699" y="14"/>
                  </a:lnTo>
                  <a:lnTo>
                    <a:pt x="695" y="17"/>
                  </a:lnTo>
                  <a:lnTo>
                    <a:pt x="691" y="22"/>
                  </a:lnTo>
                  <a:lnTo>
                    <a:pt x="687" y="27"/>
                  </a:lnTo>
                  <a:lnTo>
                    <a:pt x="684" y="31"/>
                  </a:lnTo>
                  <a:lnTo>
                    <a:pt x="682" y="37"/>
                  </a:lnTo>
                  <a:lnTo>
                    <a:pt x="680" y="42"/>
                  </a:lnTo>
                  <a:lnTo>
                    <a:pt x="678" y="48"/>
                  </a:lnTo>
                  <a:lnTo>
                    <a:pt x="677" y="54"/>
                  </a:lnTo>
                  <a:lnTo>
                    <a:pt x="677" y="60"/>
                  </a:lnTo>
                  <a:lnTo>
                    <a:pt x="678" y="70"/>
                  </a:lnTo>
                  <a:lnTo>
                    <a:pt x="680" y="79"/>
                  </a:lnTo>
                  <a:lnTo>
                    <a:pt x="683" y="87"/>
                  </a:lnTo>
                  <a:lnTo>
                    <a:pt x="688" y="96"/>
                  </a:lnTo>
                  <a:lnTo>
                    <a:pt x="537" y="277"/>
                  </a:lnTo>
                  <a:lnTo>
                    <a:pt x="531" y="275"/>
                  </a:lnTo>
                  <a:lnTo>
                    <a:pt x="524" y="273"/>
                  </a:lnTo>
                  <a:lnTo>
                    <a:pt x="518" y="272"/>
                  </a:lnTo>
                  <a:lnTo>
                    <a:pt x="511" y="271"/>
                  </a:lnTo>
                  <a:lnTo>
                    <a:pt x="504" y="272"/>
                  </a:lnTo>
                  <a:lnTo>
                    <a:pt x="496" y="273"/>
                  </a:lnTo>
                  <a:lnTo>
                    <a:pt x="490" y="275"/>
                  </a:lnTo>
                  <a:lnTo>
                    <a:pt x="484" y="278"/>
                  </a:lnTo>
                  <a:lnTo>
                    <a:pt x="478" y="281"/>
                  </a:lnTo>
                  <a:lnTo>
                    <a:pt x="472" y="286"/>
                  </a:lnTo>
                  <a:lnTo>
                    <a:pt x="467" y="291"/>
                  </a:lnTo>
                  <a:lnTo>
                    <a:pt x="463" y="295"/>
                  </a:lnTo>
                  <a:lnTo>
                    <a:pt x="345" y="248"/>
                  </a:lnTo>
                  <a:lnTo>
                    <a:pt x="345" y="245"/>
                  </a:lnTo>
                  <a:lnTo>
                    <a:pt x="345" y="240"/>
                  </a:lnTo>
                  <a:lnTo>
                    <a:pt x="345" y="235"/>
                  </a:lnTo>
                  <a:lnTo>
                    <a:pt x="344" y="229"/>
                  </a:lnTo>
                  <a:lnTo>
                    <a:pt x="343" y="223"/>
                  </a:lnTo>
                  <a:lnTo>
                    <a:pt x="341" y="218"/>
                  </a:lnTo>
                  <a:lnTo>
                    <a:pt x="339" y="213"/>
                  </a:lnTo>
                  <a:lnTo>
                    <a:pt x="336" y="207"/>
                  </a:lnTo>
                  <a:lnTo>
                    <a:pt x="332" y="203"/>
                  </a:lnTo>
                  <a:lnTo>
                    <a:pt x="328" y="199"/>
                  </a:lnTo>
                  <a:lnTo>
                    <a:pt x="324" y="194"/>
                  </a:lnTo>
                  <a:lnTo>
                    <a:pt x="319" y="191"/>
                  </a:lnTo>
                  <a:lnTo>
                    <a:pt x="314" y="188"/>
                  </a:lnTo>
                  <a:lnTo>
                    <a:pt x="309" y="186"/>
                  </a:lnTo>
                  <a:lnTo>
                    <a:pt x="303" y="184"/>
                  </a:lnTo>
                  <a:lnTo>
                    <a:pt x="298" y="181"/>
                  </a:lnTo>
                  <a:lnTo>
                    <a:pt x="292" y="181"/>
                  </a:lnTo>
                  <a:lnTo>
                    <a:pt x="285" y="180"/>
                  </a:lnTo>
                  <a:lnTo>
                    <a:pt x="280" y="181"/>
                  </a:lnTo>
                  <a:lnTo>
                    <a:pt x="273" y="181"/>
                  </a:lnTo>
                  <a:lnTo>
                    <a:pt x="268" y="184"/>
                  </a:lnTo>
                  <a:lnTo>
                    <a:pt x="262" y="186"/>
                  </a:lnTo>
                  <a:lnTo>
                    <a:pt x="257" y="188"/>
                  </a:lnTo>
                  <a:lnTo>
                    <a:pt x="252" y="191"/>
                  </a:lnTo>
                  <a:lnTo>
                    <a:pt x="248" y="194"/>
                  </a:lnTo>
                  <a:lnTo>
                    <a:pt x="243" y="199"/>
                  </a:lnTo>
                  <a:lnTo>
                    <a:pt x="239" y="203"/>
                  </a:lnTo>
                  <a:lnTo>
                    <a:pt x="236" y="207"/>
                  </a:lnTo>
                  <a:lnTo>
                    <a:pt x="233" y="213"/>
                  </a:lnTo>
                  <a:lnTo>
                    <a:pt x="230" y="218"/>
                  </a:lnTo>
                  <a:lnTo>
                    <a:pt x="228" y="223"/>
                  </a:lnTo>
                  <a:lnTo>
                    <a:pt x="226" y="229"/>
                  </a:lnTo>
                  <a:lnTo>
                    <a:pt x="225" y="235"/>
                  </a:lnTo>
                  <a:lnTo>
                    <a:pt x="225" y="240"/>
                  </a:lnTo>
                  <a:lnTo>
                    <a:pt x="226" y="248"/>
                  </a:lnTo>
                  <a:lnTo>
                    <a:pt x="227" y="254"/>
                  </a:lnTo>
                  <a:lnTo>
                    <a:pt x="229" y="261"/>
                  </a:lnTo>
                  <a:lnTo>
                    <a:pt x="231" y="267"/>
                  </a:lnTo>
                  <a:lnTo>
                    <a:pt x="94" y="387"/>
                  </a:lnTo>
                  <a:lnTo>
                    <a:pt x="86" y="382"/>
                  </a:lnTo>
                  <a:lnTo>
                    <a:pt x="78" y="379"/>
                  </a:lnTo>
                  <a:lnTo>
                    <a:pt x="68" y="377"/>
                  </a:lnTo>
                  <a:lnTo>
                    <a:pt x="60" y="377"/>
                  </a:lnTo>
                  <a:lnTo>
                    <a:pt x="53" y="377"/>
                  </a:lnTo>
                  <a:lnTo>
                    <a:pt x="47" y="378"/>
                  </a:lnTo>
                  <a:lnTo>
                    <a:pt x="42" y="379"/>
                  </a:lnTo>
                  <a:lnTo>
                    <a:pt x="36" y="381"/>
                  </a:lnTo>
                  <a:lnTo>
                    <a:pt x="31" y="383"/>
                  </a:lnTo>
                  <a:lnTo>
                    <a:pt x="26" y="386"/>
                  </a:lnTo>
                  <a:lnTo>
                    <a:pt x="21" y="391"/>
                  </a:lnTo>
                  <a:lnTo>
                    <a:pt x="17" y="394"/>
                  </a:lnTo>
                  <a:lnTo>
                    <a:pt x="13" y="398"/>
                  </a:lnTo>
                  <a:lnTo>
                    <a:pt x="9" y="402"/>
                  </a:lnTo>
                  <a:lnTo>
                    <a:pt x="6" y="408"/>
                  </a:lnTo>
                  <a:lnTo>
                    <a:pt x="4" y="413"/>
                  </a:lnTo>
                  <a:lnTo>
                    <a:pt x="2" y="419"/>
                  </a:lnTo>
                  <a:lnTo>
                    <a:pt x="1" y="425"/>
                  </a:lnTo>
                  <a:lnTo>
                    <a:pt x="0" y="430"/>
                  </a:lnTo>
                  <a:lnTo>
                    <a:pt x="0" y="437"/>
                  </a:lnTo>
                  <a:lnTo>
                    <a:pt x="0" y="443"/>
                  </a:lnTo>
                  <a:lnTo>
                    <a:pt x="1" y="449"/>
                  </a:lnTo>
                  <a:lnTo>
                    <a:pt x="2" y="455"/>
                  </a:lnTo>
                  <a:lnTo>
                    <a:pt x="4" y="460"/>
                  </a:lnTo>
                  <a:lnTo>
                    <a:pt x="6" y="466"/>
                  </a:lnTo>
                  <a:lnTo>
                    <a:pt x="9" y="470"/>
                  </a:lnTo>
                  <a:lnTo>
                    <a:pt x="13" y="475"/>
                  </a:lnTo>
                  <a:lnTo>
                    <a:pt x="17" y="480"/>
                  </a:lnTo>
                  <a:lnTo>
                    <a:pt x="21" y="483"/>
                  </a:lnTo>
                  <a:lnTo>
                    <a:pt x="26" y="486"/>
                  </a:lnTo>
                  <a:lnTo>
                    <a:pt x="31" y="489"/>
                  </a:lnTo>
                  <a:lnTo>
                    <a:pt x="36" y="493"/>
                  </a:lnTo>
                  <a:lnTo>
                    <a:pt x="42" y="494"/>
                  </a:lnTo>
                  <a:lnTo>
                    <a:pt x="47" y="496"/>
                  </a:lnTo>
                  <a:lnTo>
                    <a:pt x="53" y="497"/>
                  </a:lnTo>
                  <a:lnTo>
                    <a:pt x="60" y="497"/>
                  </a:lnTo>
                  <a:close/>
                </a:path>
              </a:pathLst>
            </a:custGeom>
            <a:solidFill>
              <a:srgbClr val="125680"/>
            </a:solidFill>
            <a:ln>
              <a:noFill/>
            </a:ln>
            <a:effectLst/>
            <a:extLst/>
          </p:spPr>
          <p:txBody>
            <a:bodyPr vert="horz" wrap="square" lIns="91440" tIns="45720" rIns="91440" bIns="45720" numCol="1" anchor="t" anchorCtr="0" compatLnSpc="1">
              <a:prstTxWarp prst="textNoShape">
                <a:avLst/>
              </a:prstTxWarp>
            </a:bodyPr>
            <a:lstStyle/>
            <a:p>
              <a:endParaRPr lang="en-US"/>
            </a:p>
          </p:txBody>
        </p:sp>
      </p:grpSp>
      <p:sp>
        <p:nvSpPr>
          <p:cNvPr id="99" name="TextBox 98"/>
          <p:cNvSpPr txBox="1"/>
          <p:nvPr/>
        </p:nvSpPr>
        <p:spPr>
          <a:xfrm>
            <a:off x="1188959" y="2929297"/>
            <a:ext cx="1955358" cy="849463"/>
          </a:xfrm>
          <a:prstGeom prst="rect">
            <a:avLst/>
          </a:prstGeom>
        </p:spPr>
        <p:txBody>
          <a:bodyPr vert="horz" wrap="square" lIns="0" tIns="0" rIns="0" bIns="0" rtlCol="0">
            <a:spAutoFit/>
          </a:bodyPr>
          <a:lstStyle>
            <a:defPPr>
              <a:defRPr lang="en-US"/>
            </a:defPPr>
            <a:lvl1pPr indent="0" rtl="1">
              <a:lnSpc>
                <a:spcPts val="1700"/>
              </a:lnSpc>
              <a:spcBef>
                <a:spcPts val="0"/>
              </a:spcBef>
              <a:buFont typeface="Arial" panose="020B0604020202020204" pitchFamily="34" charset="0"/>
              <a:buNone/>
              <a:defRPr sz="1100">
                <a:solidFill>
                  <a:srgbClr val="B0F7F4"/>
                </a:solidFill>
                <a:latin typeface="Segoe UI" panose="020B0502040204020203" pitchFamily="34" charset="0"/>
                <a:cs typeface="Segoe UI" panose="020B0502040204020203" pitchFamily="34" charset="0"/>
              </a:defRPr>
            </a:lvl1pPr>
            <a:lvl2pPr marL="234000" indent="-234000">
              <a:lnSpc>
                <a:spcPct val="90000"/>
              </a:lnSpc>
              <a:spcBef>
                <a:spcPts val="600"/>
              </a:spcBef>
              <a:buFont typeface="Arial" panose="020B0604020202020204" pitchFamily="34" charset="0"/>
              <a:buChar char="•"/>
              <a:defRPr sz="1100"/>
            </a:lvl2pPr>
            <a:lvl3pPr marL="234000" indent="-234000">
              <a:lnSpc>
                <a:spcPct val="90000"/>
              </a:lnSpc>
              <a:spcBef>
                <a:spcPts val="600"/>
              </a:spcBef>
              <a:buFont typeface="Arial" panose="020B0604020202020204" pitchFamily="34" charset="0"/>
              <a:buChar char="•"/>
              <a:defRPr sz="1100"/>
            </a:lvl3pPr>
            <a:lvl4pPr marL="234000" indent="-234000">
              <a:lnSpc>
                <a:spcPct val="90000"/>
              </a:lnSpc>
              <a:spcBef>
                <a:spcPts val="600"/>
              </a:spcBef>
              <a:buFont typeface="Arial" panose="020B0604020202020204" pitchFamily="34" charset="0"/>
              <a:buChar char="•"/>
              <a:defRPr sz="1100"/>
            </a:lvl4pPr>
            <a:lvl5pPr marL="234000" indent="-234000">
              <a:lnSpc>
                <a:spcPct val="90000"/>
              </a:lnSpc>
              <a:spcBef>
                <a:spcPts val="600"/>
              </a:spcBef>
              <a:buFont typeface="Arial" panose="020B0604020202020204" pitchFamily="34" charset="0"/>
              <a:buChar char="•"/>
              <a:defRPr sz="11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smtClean="0"/>
              <a:t>The Dust Bowl occurred due to massive deforestation, large farms, and bad agricultural practices.</a:t>
            </a:r>
            <a:endParaRPr lang="en-US" dirty="0"/>
          </a:p>
        </p:txBody>
      </p:sp>
      <p:sp>
        <p:nvSpPr>
          <p:cNvPr id="100" name="TextBox 99"/>
          <p:cNvSpPr txBox="1"/>
          <p:nvPr/>
        </p:nvSpPr>
        <p:spPr>
          <a:xfrm>
            <a:off x="3847851" y="3003097"/>
            <a:ext cx="1955358" cy="872034"/>
          </a:xfrm>
          <a:prstGeom prst="rect">
            <a:avLst/>
          </a:prstGeom>
        </p:spPr>
        <p:txBody>
          <a:bodyPr vert="horz" wrap="square" lIns="0" tIns="0" rIns="0" bIns="0" rtlCol="0">
            <a:spAutoFit/>
          </a:bodyPr>
          <a:lstStyle>
            <a:defPPr>
              <a:defRPr lang="en-US"/>
            </a:defPPr>
            <a:lvl1pPr indent="0" rtl="1">
              <a:lnSpc>
                <a:spcPts val="1700"/>
              </a:lnSpc>
              <a:spcBef>
                <a:spcPts val="0"/>
              </a:spcBef>
              <a:buFont typeface="Arial" panose="020B0604020202020204" pitchFamily="34" charset="0"/>
              <a:buNone/>
              <a:defRPr sz="1100">
                <a:solidFill>
                  <a:srgbClr val="B0F7F4"/>
                </a:solidFill>
                <a:latin typeface="Segoe UI" panose="020B0502040204020203" pitchFamily="34" charset="0"/>
                <a:cs typeface="Segoe UI" panose="020B0502040204020203" pitchFamily="34" charset="0"/>
              </a:defRPr>
            </a:lvl1pPr>
            <a:lvl2pPr marL="234000" indent="-234000">
              <a:lnSpc>
                <a:spcPct val="90000"/>
              </a:lnSpc>
              <a:spcBef>
                <a:spcPts val="600"/>
              </a:spcBef>
              <a:buFont typeface="Arial" panose="020B0604020202020204" pitchFamily="34" charset="0"/>
              <a:buChar char="•"/>
              <a:defRPr sz="1100"/>
            </a:lvl2pPr>
            <a:lvl3pPr marL="234000" indent="-234000">
              <a:lnSpc>
                <a:spcPct val="90000"/>
              </a:lnSpc>
              <a:spcBef>
                <a:spcPts val="600"/>
              </a:spcBef>
              <a:buFont typeface="Arial" panose="020B0604020202020204" pitchFamily="34" charset="0"/>
              <a:buChar char="•"/>
              <a:defRPr sz="1100"/>
            </a:lvl3pPr>
            <a:lvl4pPr marL="234000" indent="-234000">
              <a:lnSpc>
                <a:spcPct val="90000"/>
              </a:lnSpc>
              <a:spcBef>
                <a:spcPts val="600"/>
              </a:spcBef>
              <a:buFont typeface="Arial" panose="020B0604020202020204" pitchFamily="34" charset="0"/>
              <a:buChar char="•"/>
              <a:defRPr sz="1100"/>
            </a:lvl4pPr>
            <a:lvl5pPr marL="234000" indent="-234000">
              <a:lnSpc>
                <a:spcPct val="90000"/>
              </a:lnSpc>
              <a:spcBef>
                <a:spcPts val="600"/>
              </a:spcBef>
              <a:buFont typeface="Arial" panose="020B0604020202020204" pitchFamily="34" charset="0"/>
              <a:buChar char="•"/>
              <a:defRPr sz="11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smtClean="0"/>
              <a:t>We fixed Climate Change in the 1930s by planting trees. Those Shelterbelt trees are now being cut down.</a:t>
            </a:r>
            <a:endParaRPr lang="en-US" dirty="0"/>
          </a:p>
        </p:txBody>
      </p:sp>
      <p:sp>
        <p:nvSpPr>
          <p:cNvPr id="101" name="Freeform 4347"/>
          <p:cNvSpPr>
            <a:spLocks/>
          </p:cNvSpPr>
          <p:nvPr/>
        </p:nvSpPr>
        <p:spPr bwMode="auto">
          <a:xfrm>
            <a:off x="3459072" y="3003135"/>
            <a:ext cx="284163" cy="284163"/>
          </a:xfrm>
          <a:custGeom>
            <a:avLst/>
            <a:gdLst>
              <a:gd name="T0" fmla="*/ 795 w 891"/>
              <a:gd name="T1" fmla="*/ 575 h 893"/>
              <a:gd name="T2" fmla="*/ 727 w 891"/>
              <a:gd name="T3" fmla="*/ 560 h 893"/>
              <a:gd name="T4" fmla="*/ 546 w 891"/>
              <a:gd name="T5" fmla="*/ 446 h 893"/>
              <a:gd name="T6" fmla="*/ 742 w 891"/>
              <a:gd name="T7" fmla="*/ 331 h 893"/>
              <a:gd name="T8" fmla="*/ 831 w 891"/>
              <a:gd name="T9" fmla="*/ 295 h 893"/>
              <a:gd name="T10" fmla="*/ 877 w 891"/>
              <a:gd name="T11" fmla="*/ 233 h 893"/>
              <a:gd name="T12" fmla="*/ 891 w 891"/>
              <a:gd name="T13" fmla="*/ 163 h 893"/>
              <a:gd name="T14" fmla="*/ 876 w 891"/>
              <a:gd name="T15" fmla="*/ 101 h 893"/>
              <a:gd name="T16" fmla="*/ 856 w 891"/>
              <a:gd name="T17" fmla="*/ 98 h 893"/>
              <a:gd name="T18" fmla="*/ 797 w 891"/>
              <a:gd name="T19" fmla="*/ 36 h 893"/>
              <a:gd name="T20" fmla="*/ 794 w 891"/>
              <a:gd name="T21" fmla="*/ 15 h 893"/>
              <a:gd name="T22" fmla="*/ 709 w 891"/>
              <a:gd name="T23" fmla="*/ 1 h 893"/>
              <a:gd name="T24" fmla="*/ 620 w 891"/>
              <a:gd name="T25" fmla="*/ 38 h 893"/>
              <a:gd name="T26" fmla="*/ 574 w 891"/>
              <a:gd name="T27" fmla="*/ 97 h 893"/>
              <a:gd name="T28" fmla="*/ 559 w 891"/>
              <a:gd name="T29" fmla="*/ 163 h 893"/>
              <a:gd name="T30" fmla="*/ 446 w 891"/>
              <a:gd name="T31" fmla="*/ 345 h 893"/>
              <a:gd name="T32" fmla="*/ 331 w 891"/>
              <a:gd name="T33" fmla="*/ 163 h 893"/>
              <a:gd name="T34" fmla="*/ 316 w 891"/>
              <a:gd name="T35" fmla="*/ 97 h 893"/>
              <a:gd name="T36" fmla="*/ 274 w 891"/>
              <a:gd name="T37" fmla="*/ 40 h 893"/>
              <a:gd name="T38" fmla="*/ 209 w 891"/>
              <a:gd name="T39" fmla="*/ 6 h 893"/>
              <a:gd name="T40" fmla="*/ 139 w 891"/>
              <a:gd name="T41" fmla="*/ 3 h 893"/>
              <a:gd name="T42" fmla="*/ 96 w 891"/>
              <a:gd name="T43" fmla="*/ 21 h 893"/>
              <a:gd name="T44" fmla="*/ 179 w 891"/>
              <a:gd name="T45" fmla="*/ 105 h 893"/>
              <a:gd name="T46" fmla="*/ 28 w 891"/>
              <a:gd name="T47" fmla="*/ 95 h 893"/>
              <a:gd name="T48" fmla="*/ 8 w 891"/>
              <a:gd name="T49" fmla="*/ 116 h 893"/>
              <a:gd name="T50" fmla="*/ 1 w 891"/>
              <a:gd name="T51" fmla="*/ 188 h 893"/>
              <a:gd name="T52" fmla="*/ 24 w 891"/>
              <a:gd name="T53" fmla="*/ 256 h 893"/>
              <a:gd name="T54" fmla="*/ 76 w 891"/>
              <a:gd name="T55" fmla="*/ 308 h 893"/>
              <a:gd name="T56" fmla="*/ 140 w 891"/>
              <a:gd name="T57" fmla="*/ 331 h 893"/>
              <a:gd name="T58" fmla="*/ 209 w 891"/>
              <a:gd name="T59" fmla="*/ 327 h 893"/>
              <a:gd name="T60" fmla="*/ 179 w 891"/>
              <a:gd name="T61" fmla="*/ 561 h 893"/>
              <a:gd name="T62" fmla="*/ 87 w 891"/>
              <a:gd name="T63" fmla="*/ 580 h 893"/>
              <a:gd name="T64" fmla="*/ 24 w 891"/>
              <a:gd name="T65" fmla="*/ 638 h 893"/>
              <a:gd name="T66" fmla="*/ 1 w 891"/>
              <a:gd name="T67" fmla="*/ 707 h 893"/>
              <a:gd name="T68" fmla="*/ 8 w 891"/>
              <a:gd name="T69" fmla="*/ 778 h 893"/>
              <a:gd name="T70" fmla="*/ 28 w 891"/>
              <a:gd name="T71" fmla="*/ 800 h 893"/>
              <a:gd name="T72" fmla="*/ 179 w 891"/>
              <a:gd name="T73" fmla="*/ 786 h 893"/>
              <a:gd name="T74" fmla="*/ 96 w 891"/>
              <a:gd name="T75" fmla="*/ 871 h 893"/>
              <a:gd name="T76" fmla="*/ 152 w 891"/>
              <a:gd name="T77" fmla="*/ 892 h 893"/>
              <a:gd name="T78" fmla="*/ 231 w 891"/>
              <a:gd name="T79" fmla="*/ 879 h 893"/>
              <a:gd name="T80" fmla="*/ 299 w 891"/>
              <a:gd name="T81" fmla="*/ 825 h 893"/>
              <a:gd name="T82" fmla="*/ 328 w 891"/>
              <a:gd name="T83" fmla="*/ 763 h 893"/>
              <a:gd name="T84" fmla="*/ 328 w 891"/>
              <a:gd name="T85" fmla="*/ 694 h 893"/>
              <a:gd name="T86" fmla="*/ 563 w 891"/>
              <a:gd name="T87" fmla="*/ 694 h 893"/>
              <a:gd name="T88" fmla="*/ 564 w 891"/>
              <a:gd name="T89" fmla="*/ 762 h 893"/>
              <a:gd name="T90" fmla="*/ 592 w 891"/>
              <a:gd name="T91" fmla="*/ 825 h 893"/>
              <a:gd name="T92" fmla="*/ 662 w 891"/>
              <a:gd name="T93" fmla="*/ 879 h 893"/>
              <a:gd name="T94" fmla="*/ 758 w 891"/>
              <a:gd name="T95" fmla="*/ 889 h 893"/>
              <a:gd name="T96" fmla="*/ 799 w 891"/>
              <a:gd name="T97" fmla="*/ 867 h 893"/>
              <a:gd name="T98" fmla="*/ 718 w 891"/>
              <a:gd name="T99" fmla="*/ 717 h 893"/>
              <a:gd name="T100" fmla="*/ 866 w 891"/>
              <a:gd name="T101" fmla="*/ 800 h 893"/>
              <a:gd name="T102" fmla="*/ 886 w 891"/>
              <a:gd name="T103" fmla="*/ 767 h 893"/>
              <a:gd name="T104" fmla="*/ 889 w 891"/>
              <a:gd name="T105" fmla="*/ 695 h 893"/>
              <a:gd name="T106" fmla="*/ 859 w 891"/>
              <a:gd name="T107" fmla="*/ 628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91" h="893">
                <a:moveTo>
                  <a:pt x="843" y="608"/>
                </a:moveTo>
                <a:lnTo>
                  <a:pt x="834" y="600"/>
                </a:lnTo>
                <a:lnTo>
                  <a:pt x="825" y="593"/>
                </a:lnTo>
                <a:lnTo>
                  <a:pt x="815" y="586"/>
                </a:lnTo>
                <a:lnTo>
                  <a:pt x="805" y="580"/>
                </a:lnTo>
                <a:lnTo>
                  <a:pt x="795" y="575"/>
                </a:lnTo>
                <a:lnTo>
                  <a:pt x="784" y="571"/>
                </a:lnTo>
                <a:lnTo>
                  <a:pt x="773" y="567"/>
                </a:lnTo>
                <a:lnTo>
                  <a:pt x="762" y="564"/>
                </a:lnTo>
                <a:lnTo>
                  <a:pt x="751" y="562"/>
                </a:lnTo>
                <a:lnTo>
                  <a:pt x="739" y="560"/>
                </a:lnTo>
                <a:lnTo>
                  <a:pt x="727" y="560"/>
                </a:lnTo>
                <a:lnTo>
                  <a:pt x="717" y="560"/>
                </a:lnTo>
                <a:lnTo>
                  <a:pt x="705" y="561"/>
                </a:lnTo>
                <a:lnTo>
                  <a:pt x="693" y="563"/>
                </a:lnTo>
                <a:lnTo>
                  <a:pt x="681" y="566"/>
                </a:lnTo>
                <a:lnTo>
                  <a:pt x="671" y="570"/>
                </a:lnTo>
                <a:lnTo>
                  <a:pt x="546" y="446"/>
                </a:lnTo>
                <a:lnTo>
                  <a:pt x="671" y="323"/>
                </a:lnTo>
                <a:lnTo>
                  <a:pt x="683" y="327"/>
                </a:lnTo>
                <a:lnTo>
                  <a:pt x="697" y="329"/>
                </a:lnTo>
                <a:lnTo>
                  <a:pt x="711" y="331"/>
                </a:lnTo>
                <a:lnTo>
                  <a:pt x="725" y="331"/>
                </a:lnTo>
                <a:lnTo>
                  <a:pt x="742" y="331"/>
                </a:lnTo>
                <a:lnTo>
                  <a:pt x="758" y="329"/>
                </a:lnTo>
                <a:lnTo>
                  <a:pt x="774" y="325"/>
                </a:lnTo>
                <a:lnTo>
                  <a:pt x="789" y="319"/>
                </a:lnTo>
                <a:lnTo>
                  <a:pt x="803" y="313"/>
                </a:lnTo>
                <a:lnTo>
                  <a:pt x="817" y="304"/>
                </a:lnTo>
                <a:lnTo>
                  <a:pt x="831" y="295"/>
                </a:lnTo>
                <a:lnTo>
                  <a:pt x="843" y="284"/>
                </a:lnTo>
                <a:lnTo>
                  <a:pt x="851" y="275"/>
                </a:lnTo>
                <a:lnTo>
                  <a:pt x="859" y="265"/>
                </a:lnTo>
                <a:lnTo>
                  <a:pt x="866" y="254"/>
                </a:lnTo>
                <a:lnTo>
                  <a:pt x="873" y="243"/>
                </a:lnTo>
                <a:lnTo>
                  <a:pt x="877" y="233"/>
                </a:lnTo>
                <a:lnTo>
                  <a:pt x="882" y="221"/>
                </a:lnTo>
                <a:lnTo>
                  <a:pt x="886" y="210"/>
                </a:lnTo>
                <a:lnTo>
                  <a:pt x="889" y="199"/>
                </a:lnTo>
                <a:lnTo>
                  <a:pt x="890" y="187"/>
                </a:lnTo>
                <a:lnTo>
                  <a:pt x="891" y="175"/>
                </a:lnTo>
                <a:lnTo>
                  <a:pt x="891" y="163"/>
                </a:lnTo>
                <a:lnTo>
                  <a:pt x="891" y="151"/>
                </a:lnTo>
                <a:lnTo>
                  <a:pt x="889" y="140"/>
                </a:lnTo>
                <a:lnTo>
                  <a:pt x="886" y="128"/>
                </a:lnTo>
                <a:lnTo>
                  <a:pt x="882" y="116"/>
                </a:lnTo>
                <a:lnTo>
                  <a:pt x="878" y="104"/>
                </a:lnTo>
                <a:lnTo>
                  <a:pt x="876" y="101"/>
                </a:lnTo>
                <a:lnTo>
                  <a:pt x="874" y="98"/>
                </a:lnTo>
                <a:lnTo>
                  <a:pt x="871" y="96"/>
                </a:lnTo>
                <a:lnTo>
                  <a:pt x="866" y="96"/>
                </a:lnTo>
                <a:lnTo>
                  <a:pt x="863" y="95"/>
                </a:lnTo>
                <a:lnTo>
                  <a:pt x="859" y="96"/>
                </a:lnTo>
                <a:lnTo>
                  <a:pt x="856" y="98"/>
                </a:lnTo>
                <a:lnTo>
                  <a:pt x="852" y="100"/>
                </a:lnTo>
                <a:lnTo>
                  <a:pt x="785" y="179"/>
                </a:lnTo>
                <a:lnTo>
                  <a:pt x="718" y="179"/>
                </a:lnTo>
                <a:lnTo>
                  <a:pt x="718" y="105"/>
                </a:lnTo>
                <a:lnTo>
                  <a:pt x="795" y="38"/>
                </a:lnTo>
                <a:lnTo>
                  <a:pt x="797" y="36"/>
                </a:lnTo>
                <a:lnTo>
                  <a:pt x="799" y="33"/>
                </a:lnTo>
                <a:lnTo>
                  <a:pt x="799" y="28"/>
                </a:lnTo>
                <a:lnTo>
                  <a:pt x="799" y="25"/>
                </a:lnTo>
                <a:lnTo>
                  <a:pt x="798" y="21"/>
                </a:lnTo>
                <a:lnTo>
                  <a:pt x="796" y="18"/>
                </a:lnTo>
                <a:lnTo>
                  <a:pt x="794" y="15"/>
                </a:lnTo>
                <a:lnTo>
                  <a:pt x="790" y="13"/>
                </a:lnTo>
                <a:lnTo>
                  <a:pt x="774" y="7"/>
                </a:lnTo>
                <a:lnTo>
                  <a:pt x="758" y="3"/>
                </a:lnTo>
                <a:lnTo>
                  <a:pt x="742" y="1"/>
                </a:lnTo>
                <a:lnTo>
                  <a:pt x="725" y="0"/>
                </a:lnTo>
                <a:lnTo>
                  <a:pt x="709" y="1"/>
                </a:lnTo>
                <a:lnTo>
                  <a:pt x="693" y="3"/>
                </a:lnTo>
                <a:lnTo>
                  <a:pt x="677" y="7"/>
                </a:lnTo>
                <a:lnTo>
                  <a:pt x="662" y="12"/>
                </a:lnTo>
                <a:lnTo>
                  <a:pt x="647" y="20"/>
                </a:lnTo>
                <a:lnTo>
                  <a:pt x="633" y="28"/>
                </a:lnTo>
                <a:lnTo>
                  <a:pt x="620" y="38"/>
                </a:lnTo>
                <a:lnTo>
                  <a:pt x="609" y="49"/>
                </a:lnTo>
                <a:lnTo>
                  <a:pt x="600" y="57"/>
                </a:lnTo>
                <a:lnTo>
                  <a:pt x="592" y="67"/>
                </a:lnTo>
                <a:lnTo>
                  <a:pt x="586" y="77"/>
                </a:lnTo>
                <a:lnTo>
                  <a:pt x="580" y="86"/>
                </a:lnTo>
                <a:lnTo>
                  <a:pt x="574" y="97"/>
                </a:lnTo>
                <a:lnTo>
                  <a:pt x="570" y="108"/>
                </a:lnTo>
                <a:lnTo>
                  <a:pt x="567" y="118"/>
                </a:lnTo>
                <a:lnTo>
                  <a:pt x="564" y="129"/>
                </a:lnTo>
                <a:lnTo>
                  <a:pt x="561" y="141"/>
                </a:lnTo>
                <a:lnTo>
                  <a:pt x="560" y="153"/>
                </a:lnTo>
                <a:lnTo>
                  <a:pt x="559" y="163"/>
                </a:lnTo>
                <a:lnTo>
                  <a:pt x="560" y="175"/>
                </a:lnTo>
                <a:lnTo>
                  <a:pt x="561" y="187"/>
                </a:lnTo>
                <a:lnTo>
                  <a:pt x="563" y="199"/>
                </a:lnTo>
                <a:lnTo>
                  <a:pt x="566" y="209"/>
                </a:lnTo>
                <a:lnTo>
                  <a:pt x="569" y="221"/>
                </a:lnTo>
                <a:lnTo>
                  <a:pt x="446" y="345"/>
                </a:lnTo>
                <a:lnTo>
                  <a:pt x="322" y="221"/>
                </a:lnTo>
                <a:lnTo>
                  <a:pt x="325" y="209"/>
                </a:lnTo>
                <a:lnTo>
                  <a:pt x="328" y="199"/>
                </a:lnTo>
                <a:lnTo>
                  <a:pt x="330" y="187"/>
                </a:lnTo>
                <a:lnTo>
                  <a:pt x="331" y="175"/>
                </a:lnTo>
                <a:lnTo>
                  <a:pt x="331" y="163"/>
                </a:lnTo>
                <a:lnTo>
                  <a:pt x="330" y="153"/>
                </a:lnTo>
                <a:lnTo>
                  <a:pt x="329" y="141"/>
                </a:lnTo>
                <a:lnTo>
                  <a:pt x="327" y="129"/>
                </a:lnTo>
                <a:lnTo>
                  <a:pt x="324" y="118"/>
                </a:lnTo>
                <a:lnTo>
                  <a:pt x="321" y="108"/>
                </a:lnTo>
                <a:lnTo>
                  <a:pt x="316" y="97"/>
                </a:lnTo>
                <a:lnTo>
                  <a:pt x="311" y="86"/>
                </a:lnTo>
                <a:lnTo>
                  <a:pt x="305" y="77"/>
                </a:lnTo>
                <a:lnTo>
                  <a:pt x="298" y="67"/>
                </a:lnTo>
                <a:lnTo>
                  <a:pt x="291" y="57"/>
                </a:lnTo>
                <a:lnTo>
                  <a:pt x="282" y="49"/>
                </a:lnTo>
                <a:lnTo>
                  <a:pt x="274" y="40"/>
                </a:lnTo>
                <a:lnTo>
                  <a:pt x="264" y="33"/>
                </a:lnTo>
                <a:lnTo>
                  <a:pt x="253" y="25"/>
                </a:lnTo>
                <a:lnTo>
                  <a:pt x="243" y="20"/>
                </a:lnTo>
                <a:lnTo>
                  <a:pt x="232" y="15"/>
                </a:lnTo>
                <a:lnTo>
                  <a:pt x="221" y="10"/>
                </a:lnTo>
                <a:lnTo>
                  <a:pt x="209" y="6"/>
                </a:lnTo>
                <a:lnTo>
                  <a:pt x="199" y="4"/>
                </a:lnTo>
                <a:lnTo>
                  <a:pt x="187" y="2"/>
                </a:lnTo>
                <a:lnTo>
                  <a:pt x="175" y="1"/>
                </a:lnTo>
                <a:lnTo>
                  <a:pt x="162" y="1"/>
                </a:lnTo>
                <a:lnTo>
                  <a:pt x="151" y="2"/>
                </a:lnTo>
                <a:lnTo>
                  <a:pt x="139" y="3"/>
                </a:lnTo>
                <a:lnTo>
                  <a:pt x="127" y="5"/>
                </a:lnTo>
                <a:lnTo>
                  <a:pt x="115" y="9"/>
                </a:lnTo>
                <a:lnTo>
                  <a:pt x="103" y="13"/>
                </a:lnTo>
                <a:lnTo>
                  <a:pt x="100" y="16"/>
                </a:lnTo>
                <a:lnTo>
                  <a:pt x="97" y="18"/>
                </a:lnTo>
                <a:lnTo>
                  <a:pt x="96" y="21"/>
                </a:lnTo>
                <a:lnTo>
                  <a:pt x="95" y="25"/>
                </a:lnTo>
                <a:lnTo>
                  <a:pt x="94" y="28"/>
                </a:lnTo>
                <a:lnTo>
                  <a:pt x="95" y="33"/>
                </a:lnTo>
                <a:lnTo>
                  <a:pt x="97" y="36"/>
                </a:lnTo>
                <a:lnTo>
                  <a:pt x="99" y="38"/>
                </a:lnTo>
                <a:lnTo>
                  <a:pt x="179" y="105"/>
                </a:lnTo>
                <a:lnTo>
                  <a:pt x="179" y="179"/>
                </a:lnTo>
                <a:lnTo>
                  <a:pt x="106" y="179"/>
                </a:lnTo>
                <a:lnTo>
                  <a:pt x="38" y="100"/>
                </a:lnTo>
                <a:lnTo>
                  <a:pt x="35" y="98"/>
                </a:lnTo>
                <a:lnTo>
                  <a:pt x="32" y="96"/>
                </a:lnTo>
                <a:lnTo>
                  <a:pt x="28" y="95"/>
                </a:lnTo>
                <a:lnTo>
                  <a:pt x="24" y="96"/>
                </a:lnTo>
                <a:lnTo>
                  <a:pt x="20" y="96"/>
                </a:lnTo>
                <a:lnTo>
                  <a:pt x="17" y="98"/>
                </a:lnTo>
                <a:lnTo>
                  <a:pt x="15" y="101"/>
                </a:lnTo>
                <a:lnTo>
                  <a:pt x="13" y="104"/>
                </a:lnTo>
                <a:lnTo>
                  <a:pt x="8" y="116"/>
                </a:lnTo>
                <a:lnTo>
                  <a:pt x="5" y="128"/>
                </a:lnTo>
                <a:lnTo>
                  <a:pt x="2" y="140"/>
                </a:lnTo>
                <a:lnTo>
                  <a:pt x="1" y="151"/>
                </a:lnTo>
                <a:lnTo>
                  <a:pt x="0" y="164"/>
                </a:lnTo>
                <a:lnTo>
                  <a:pt x="0" y="176"/>
                </a:lnTo>
                <a:lnTo>
                  <a:pt x="1" y="188"/>
                </a:lnTo>
                <a:lnTo>
                  <a:pt x="3" y="200"/>
                </a:lnTo>
                <a:lnTo>
                  <a:pt x="5" y="211"/>
                </a:lnTo>
                <a:lnTo>
                  <a:pt x="9" y="223"/>
                </a:lnTo>
                <a:lnTo>
                  <a:pt x="14" y="235"/>
                </a:lnTo>
                <a:lnTo>
                  <a:pt x="19" y="246"/>
                </a:lnTo>
                <a:lnTo>
                  <a:pt x="24" y="256"/>
                </a:lnTo>
                <a:lnTo>
                  <a:pt x="32" y="266"/>
                </a:lnTo>
                <a:lnTo>
                  <a:pt x="39" y="276"/>
                </a:lnTo>
                <a:lnTo>
                  <a:pt x="48" y="285"/>
                </a:lnTo>
                <a:lnTo>
                  <a:pt x="56" y="294"/>
                </a:lnTo>
                <a:lnTo>
                  <a:pt x="66" y="300"/>
                </a:lnTo>
                <a:lnTo>
                  <a:pt x="76" y="308"/>
                </a:lnTo>
                <a:lnTo>
                  <a:pt x="85" y="313"/>
                </a:lnTo>
                <a:lnTo>
                  <a:pt x="96" y="318"/>
                </a:lnTo>
                <a:lnTo>
                  <a:pt x="107" y="323"/>
                </a:lnTo>
                <a:lnTo>
                  <a:pt x="117" y="326"/>
                </a:lnTo>
                <a:lnTo>
                  <a:pt x="128" y="329"/>
                </a:lnTo>
                <a:lnTo>
                  <a:pt x="140" y="331"/>
                </a:lnTo>
                <a:lnTo>
                  <a:pt x="152" y="332"/>
                </a:lnTo>
                <a:lnTo>
                  <a:pt x="162" y="333"/>
                </a:lnTo>
                <a:lnTo>
                  <a:pt x="174" y="332"/>
                </a:lnTo>
                <a:lnTo>
                  <a:pt x="186" y="331"/>
                </a:lnTo>
                <a:lnTo>
                  <a:pt x="198" y="329"/>
                </a:lnTo>
                <a:lnTo>
                  <a:pt x="209" y="327"/>
                </a:lnTo>
                <a:lnTo>
                  <a:pt x="220" y="323"/>
                </a:lnTo>
                <a:lnTo>
                  <a:pt x="344" y="447"/>
                </a:lnTo>
                <a:lnTo>
                  <a:pt x="220" y="570"/>
                </a:lnTo>
                <a:lnTo>
                  <a:pt x="207" y="566"/>
                </a:lnTo>
                <a:lnTo>
                  <a:pt x="193" y="562"/>
                </a:lnTo>
                <a:lnTo>
                  <a:pt x="179" y="561"/>
                </a:lnTo>
                <a:lnTo>
                  <a:pt x="166" y="560"/>
                </a:lnTo>
                <a:lnTo>
                  <a:pt x="148" y="561"/>
                </a:lnTo>
                <a:lnTo>
                  <a:pt x="132" y="563"/>
                </a:lnTo>
                <a:lnTo>
                  <a:pt x="117" y="568"/>
                </a:lnTo>
                <a:lnTo>
                  <a:pt x="101" y="573"/>
                </a:lnTo>
                <a:lnTo>
                  <a:pt x="87" y="580"/>
                </a:lnTo>
                <a:lnTo>
                  <a:pt x="74" y="588"/>
                </a:lnTo>
                <a:lnTo>
                  <a:pt x="61" y="598"/>
                </a:lnTo>
                <a:lnTo>
                  <a:pt x="48" y="608"/>
                </a:lnTo>
                <a:lnTo>
                  <a:pt x="39" y="618"/>
                </a:lnTo>
                <a:lnTo>
                  <a:pt x="32" y="628"/>
                </a:lnTo>
                <a:lnTo>
                  <a:pt x="24" y="638"/>
                </a:lnTo>
                <a:lnTo>
                  <a:pt x="19" y="649"/>
                </a:lnTo>
                <a:lnTo>
                  <a:pt x="14" y="660"/>
                </a:lnTo>
                <a:lnTo>
                  <a:pt x="9" y="671"/>
                </a:lnTo>
                <a:lnTo>
                  <a:pt x="5" y="683"/>
                </a:lnTo>
                <a:lnTo>
                  <a:pt x="3" y="695"/>
                </a:lnTo>
                <a:lnTo>
                  <a:pt x="1" y="707"/>
                </a:lnTo>
                <a:lnTo>
                  <a:pt x="0" y="719"/>
                </a:lnTo>
                <a:lnTo>
                  <a:pt x="0" y="730"/>
                </a:lnTo>
                <a:lnTo>
                  <a:pt x="1" y="743"/>
                </a:lnTo>
                <a:lnTo>
                  <a:pt x="2" y="755"/>
                </a:lnTo>
                <a:lnTo>
                  <a:pt x="5" y="767"/>
                </a:lnTo>
                <a:lnTo>
                  <a:pt x="8" y="778"/>
                </a:lnTo>
                <a:lnTo>
                  <a:pt x="13" y="790"/>
                </a:lnTo>
                <a:lnTo>
                  <a:pt x="15" y="793"/>
                </a:lnTo>
                <a:lnTo>
                  <a:pt x="17" y="797"/>
                </a:lnTo>
                <a:lnTo>
                  <a:pt x="20" y="799"/>
                </a:lnTo>
                <a:lnTo>
                  <a:pt x="24" y="800"/>
                </a:lnTo>
                <a:lnTo>
                  <a:pt x="28" y="800"/>
                </a:lnTo>
                <a:lnTo>
                  <a:pt x="32" y="799"/>
                </a:lnTo>
                <a:lnTo>
                  <a:pt x="35" y="798"/>
                </a:lnTo>
                <a:lnTo>
                  <a:pt x="38" y="796"/>
                </a:lnTo>
                <a:lnTo>
                  <a:pt x="106" y="717"/>
                </a:lnTo>
                <a:lnTo>
                  <a:pt x="179" y="717"/>
                </a:lnTo>
                <a:lnTo>
                  <a:pt x="179" y="786"/>
                </a:lnTo>
                <a:lnTo>
                  <a:pt x="99" y="853"/>
                </a:lnTo>
                <a:lnTo>
                  <a:pt x="97" y="857"/>
                </a:lnTo>
                <a:lnTo>
                  <a:pt x="95" y="860"/>
                </a:lnTo>
                <a:lnTo>
                  <a:pt x="94" y="863"/>
                </a:lnTo>
                <a:lnTo>
                  <a:pt x="95" y="867"/>
                </a:lnTo>
                <a:lnTo>
                  <a:pt x="96" y="871"/>
                </a:lnTo>
                <a:lnTo>
                  <a:pt x="97" y="875"/>
                </a:lnTo>
                <a:lnTo>
                  <a:pt x="100" y="877"/>
                </a:lnTo>
                <a:lnTo>
                  <a:pt x="103" y="879"/>
                </a:lnTo>
                <a:lnTo>
                  <a:pt x="120" y="884"/>
                </a:lnTo>
                <a:lnTo>
                  <a:pt x="135" y="889"/>
                </a:lnTo>
                <a:lnTo>
                  <a:pt x="152" y="892"/>
                </a:lnTo>
                <a:lnTo>
                  <a:pt x="168" y="893"/>
                </a:lnTo>
                <a:lnTo>
                  <a:pt x="168" y="893"/>
                </a:lnTo>
                <a:lnTo>
                  <a:pt x="184" y="892"/>
                </a:lnTo>
                <a:lnTo>
                  <a:pt x="200" y="889"/>
                </a:lnTo>
                <a:lnTo>
                  <a:pt x="216" y="885"/>
                </a:lnTo>
                <a:lnTo>
                  <a:pt x="231" y="879"/>
                </a:lnTo>
                <a:lnTo>
                  <a:pt x="245" y="873"/>
                </a:lnTo>
                <a:lnTo>
                  <a:pt x="259" y="864"/>
                </a:lnTo>
                <a:lnTo>
                  <a:pt x="271" y="854"/>
                </a:lnTo>
                <a:lnTo>
                  <a:pt x="284" y="843"/>
                </a:lnTo>
                <a:lnTo>
                  <a:pt x="292" y="834"/>
                </a:lnTo>
                <a:lnTo>
                  <a:pt x="299" y="825"/>
                </a:lnTo>
                <a:lnTo>
                  <a:pt x="306" y="816"/>
                </a:lnTo>
                <a:lnTo>
                  <a:pt x="312" y="806"/>
                </a:lnTo>
                <a:lnTo>
                  <a:pt x="317" y="796"/>
                </a:lnTo>
                <a:lnTo>
                  <a:pt x="322" y="785"/>
                </a:lnTo>
                <a:lnTo>
                  <a:pt x="325" y="774"/>
                </a:lnTo>
                <a:lnTo>
                  <a:pt x="328" y="763"/>
                </a:lnTo>
                <a:lnTo>
                  <a:pt x="330" y="752"/>
                </a:lnTo>
                <a:lnTo>
                  <a:pt x="331" y="741"/>
                </a:lnTo>
                <a:lnTo>
                  <a:pt x="331" y="729"/>
                </a:lnTo>
                <a:lnTo>
                  <a:pt x="331" y="717"/>
                </a:lnTo>
                <a:lnTo>
                  <a:pt x="330" y="706"/>
                </a:lnTo>
                <a:lnTo>
                  <a:pt x="328" y="694"/>
                </a:lnTo>
                <a:lnTo>
                  <a:pt x="325" y="682"/>
                </a:lnTo>
                <a:lnTo>
                  <a:pt x="322" y="671"/>
                </a:lnTo>
                <a:lnTo>
                  <a:pt x="446" y="547"/>
                </a:lnTo>
                <a:lnTo>
                  <a:pt x="569" y="671"/>
                </a:lnTo>
                <a:lnTo>
                  <a:pt x="566" y="682"/>
                </a:lnTo>
                <a:lnTo>
                  <a:pt x="563" y="694"/>
                </a:lnTo>
                <a:lnTo>
                  <a:pt x="561" y="706"/>
                </a:lnTo>
                <a:lnTo>
                  <a:pt x="560" y="716"/>
                </a:lnTo>
                <a:lnTo>
                  <a:pt x="559" y="728"/>
                </a:lnTo>
                <a:lnTo>
                  <a:pt x="560" y="740"/>
                </a:lnTo>
                <a:lnTo>
                  <a:pt x="561" y="752"/>
                </a:lnTo>
                <a:lnTo>
                  <a:pt x="564" y="762"/>
                </a:lnTo>
                <a:lnTo>
                  <a:pt x="567" y="774"/>
                </a:lnTo>
                <a:lnTo>
                  <a:pt x="570" y="785"/>
                </a:lnTo>
                <a:lnTo>
                  <a:pt x="574" y="796"/>
                </a:lnTo>
                <a:lnTo>
                  <a:pt x="580" y="805"/>
                </a:lnTo>
                <a:lnTo>
                  <a:pt x="586" y="816"/>
                </a:lnTo>
                <a:lnTo>
                  <a:pt x="592" y="825"/>
                </a:lnTo>
                <a:lnTo>
                  <a:pt x="600" y="834"/>
                </a:lnTo>
                <a:lnTo>
                  <a:pt x="609" y="843"/>
                </a:lnTo>
                <a:lnTo>
                  <a:pt x="620" y="854"/>
                </a:lnTo>
                <a:lnTo>
                  <a:pt x="634" y="864"/>
                </a:lnTo>
                <a:lnTo>
                  <a:pt x="648" y="873"/>
                </a:lnTo>
                <a:lnTo>
                  <a:pt x="662" y="879"/>
                </a:lnTo>
                <a:lnTo>
                  <a:pt x="678" y="885"/>
                </a:lnTo>
                <a:lnTo>
                  <a:pt x="693" y="889"/>
                </a:lnTo>
                <a:lnTo>
                  <a:pt x="709" y="892"/>
                </a:lnTo>
                <a:lnTo>
                  <a:pt x="725" y="893"/>
                </a:lnTo>
                <a:lnTo>
                  <a:pt x="741" y="892"/>
                </a:lnTo>
                <a:lnTo>
                  <a:pt x="758" y="889"/>
                </a:lnTo>
                <a:lnTo>
                  <a:pt x="774" y="884"/>
                </a:lnTo>
                <a:lnTo>
                  <a:pt x="790" y="879"/>
                </a:lnTo>
                <a:lnTo>
                  <a:pt x="794" y="877"/>
                </a:lnTo>
                <a:lnTo>
                  <a:pt x="796" y="875"/>
                </a:lnTo>
                <a:lnTo>
                  <a:pt x="798" y="871"/>
                </a:lnTo>
                <a:lnTo>
                  <a:pt x="799" y="867"/>
                </a:lnTo>
                <a:lnTo>
                  <a:pt x="799" y="863"/>
                </a:lnTo>
                <a:lnTo>
                  <a:pt x="799" y="860"/>
                </a:lnTo>
                <a:lnTo>
                  <a:pt x="797" y="857"/>
                </a:lnTo>
                <a:lnTo>
                  <a:pt x="795" y="853"/>
                </a:lnTo>
                <a:lnTo>
                  <a:pt x="718" y="786"/>
                </a:lnTo>
                <a:lnTo>
                  <a:pt x="718" y="717"/>
                </a:lnTo>
                <a:lnTo>
                  <a:pt x="785" y="717"/>
                </a:lnTo>
                <a:lnTo>
                  <a:pt x="854" y="796"/>
                </a:lnTo>
                <a:lnTo>
                  <a:pt x="856" y="798"/>
                </a:lnTo>
                <a:lnTo>
                  <a:pt x="859" y="799"/>
                </a:lnTo>
                <a:lnTo>
                  <a:pt x="863" y="800"/>
                </a:lnTo>
                <a:lnTo>
                  <a:pt x="866" y="800"/>
                </a:lnTo>
                <a:lnTo>
                  <a:pt x="871" y="799"/>
                </a:lnTo>
                <a:lnTo>
                  <a:pt x="874" y="797"/>
                </a:lnTo>
                <a:lnTo>
                  <a:pt x="876" y="793"/>
                </a:lnTo>
                <a:lnTo>
                  <a:pt x="878" y="790"/>
                </a:lnTo>
                <a:lnTo>
                  <a:pt x="882" y="778"/>
                </a:lnTo>
                <a:lnTo>
                  <a:pt x="886" y="767"/>
                </a:lnTo>
                <a:lnTo>
                  <a:pt x="889" y="755"/>
                </a:lnTo>
                <a:lnTo>
                  <a:pt x="891" y="743"/>
                </a:lnTo>
                <a:lnTo>
                  <a:pt x="891" y="730"/>
                </a:lnTo>
                <a:lnTo>
                  <a:pt x="891" y="719"/>
                </a:lnTo>
                <a:lnTo>
                  <a:pt x="890" y="707"/>
                </a:lnTo>
                <a:lnTo>
                  <a:pt x="889" y="695"/>
                </a:lnTo>
                <a:lnTo>
                  <a:pt x="886" y="683"/>
                </a:lnTo>
                <a:lnTo>
                  <a:pt x="882" y="671"/>
                </a:lnTo>
                <a:lnTo>
                  <a:pt x="877" y="660"/>
                </a:lnTo>
                <a:lnTo>
                  <a:pt x="872" y="649"/>
                </a:lnTo>
                <a:lnTo>
                  <a:pt x="866" y="638"/>
                </a:lnTo>
                <a:lnTo>
                  <a:pt x="859" y="628"/>
                </a:lnTo>
                <a:lnTo>
                  <a:pt x="851" y="618"/>
                </a:lnTo>
                <a:lnTo>
                  <a:pt x="843" y="608"/>
                </a:lnTo>
                <a:close/>
              </a:path>
            </a:pathLst>
          </a:custGeom>
          <a:solidFill>
            <a:srgbClr val="B0F7F4"/>
          </a:solidFill>
          <a:ln>
            <a:noFill/>
          </a:ln>
          <a:effectLst/>
          <a:extLst/>
        </p:spPr>
        <p:txBody>
          <a:bodyPr vert="horz" wrap="square" lIns="91440" tIns="45720" rIns="91440" bIns="45720" numCol="1" anchor="t" anchorCtr="0" compatLnSpc="1">
            <a:prstTxWarp prst="textNoShape">
              <a:avLst/>
            </a:prstTxWarp>
          </a:bodyPr>
          <a:lstStyle/>
          <a:p>
            <a:endParaRPr lang="en-US"/>
          </a:p>
        </p:txBody>
      </p:sp>
      <p:cxnSp>
        <p:nvCxnSpPr>
          <p:cNvPr id="106" name="Straight Connector 105"/>
          <p:cNvCxnSpPr/>
          <p:nvPr/>
        </p:nvCxnSpPr>
        <p:spPr>
          <a:xfrm>
            <a:off x="826809" y="2767939"/>
            <a:ext cx="4588265" cy="0"/>
          </a:xfrm>
          <a:prstGeom prst="line">
            <a:avLst/>
          </a:prstGeom>
          <a:ln>
            <a:solidFill>
              <a:srgbClr val="B0F7F4">
                <a:alpha val="50000"/>
              </a:srgbClr>
            </a:solidFill>
          </a:ln>
        </p:spPr>
        <p:style>
          <a:lnRef idx="1">
            <a:schemeClr val="accent1"/>
          </a:lnRef>
          <a:fillRef idx="0">
            <a:schemeClr val="accent1"/>
          </a:fillRef>
          <a:effectRef idx="0">
            <a:schemeClr val="accent1"/>
          </a:effectRef>
          <a:fontRef idx="minor">
            <a:schemeClr val="tx1"/>
          </a:fontRef>
        </p:style>
      </p:cxnSp>
      <p:sp>
        <p:nvSpPr>
          <p:cNvPr id="89" name="TextBox 88"/>
          <p:cNvSpPr txBox="1"/>
          <p:nvPr/>
        </p:nvSpPr>
        <p:spPr>
          <a:xfrm>
            <a:off x="851965" y="927664"/>
            <a:ext cx="3858749" cy="369332"/>
          </a:xfrm>
          <a:prstGeom prst="rect">
            <a:avLst/>
          </a:prstGeom>
          <a:noFill/>
        </p:spPr>
        <p:txBody>
          <a:bodyPr wrap="none" lIns="0" tIns="0" rIns="0" bIns="0" rtlCol="0" anchor="ctr">
            <a:spAutoFit/>
          </a:bodyPr>
          <a:lstStyle/>
          <a:p>
            <a:r>
              <a:rPr lang="cy-GB" sz="2400" dirty="0" smtClean="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rPr>
              <a:t>The Great Plains Shelterbelt</a:t>
            </a:r>
            <a:endParaRPr lang="en-US" sz="2400" dirty="0">
              <a:solidFill>
                <a:schemeClr val="bg1"/>
              </a:solidFill>
              <a:latin typeface="Segoe UI Semibold" panose="020B0702040204020203" pitchFamily="34" charset="0"/>
              <a:ea typeface="Segoe UI Black" panose="020B0A02040204020203" pitchFamily="34" charset="0"/>
              <a:cs typeface="Segoe UI Semibold" panose="020B0702040204020203" pitchFamily="34" charset="0"/>
            </a:endParaRPr>
          </a:p>
        </p:txBody>
      </p:sp>
      <p:pic>
        <p:nvPicPr>
          <p:cNvPr id="5122" name="Picture 2" descr="E:\CV News\CONTENT\Geoengineering and Breaking the Water Cycle\Powerpoint\icons\tre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4996" y="2957203"/>
            <a:ext cx="247572" cy="330096"/>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p:cNvSpPr txBox="1"/>
          <p:nvPr/>
        </p:nvSpPr>
        <p:spPr>
          <a:xfrm rot="16200000">
            <a:off x="8024420" y="3576130"/>
            <a:ext cx="3511474" cy="369332"/>
          </a:xfrm>
          <a:prstGeom prst="rect">
            <a:avLst/>
          </a:prstGeom>
          <a:noFill/>
        </p:spPr>
        <p:txBody>
          <a:bodyPr wrap="none" lIns="0" tIns="0" rIns="0" bIns="0" rtlCol="0" anchor="ctr">
            <a:spAutoFit/>
          </a:bodyPr>
          <a:lstStyle/>
          <a:p>
            <a:r>
              <a:rPr lang="cy-GB" sz="2400" dirty="0" smtClean="0">
                <a:solidFill>
                  <a:srgbClr val="002060"/>
                </a:solidFill>
                <a:latin typeface="Segoe UI Semibold" panose="020B0702040204020203" pitchFamily="34" charset="0"/>
                <a:ea typeface="Segoe UI Black" panose="020B0A02040204020203" pitchFamily="34" charset="0"/>
                <a:cs typeface="Segoe UI Semibold" panose="020B0702040204020203" pitchFamily="34" charset="0"/>
              </a:rPr>
              <a:t>220 Million Trees Planted</a:t>
            </a:r>
            <a:endParaRPr lang="en-US" sz="2400" dirty="0">
              <a:solidFill>
                <a:srgbClr val="002060"/>
              </a:solidFill>
              <a:latin typeface="Segoe UI Semibold" panose="020B0702040204020203" pitchFamily="34" charset="0"/>
              <a:ea typeface="Segoe UI Black" panose="020B0A02040204020203" pitchFamily="34" charset="0"/>
              <a:cs typeface="Segoe UI Semibold" panose="020B0702040204020203" pitchFamily="34" charset="0"/>
            </a:endParaRPr>
          </a:p>
        </p:txBody>
      </p:sp>
      <p:pic>
        <p:nvPicPr>
          <p:cNvPr id="5123" name="Picture 3" descr="E:\CV News\CONTENT\Geoengineering and Breaking the Water Cycle\dustbowl-promo-16_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996" y="3959489"/>
            <a:ext cx="4911467" cy="257852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E:\CV News\CONTENT\Geoengineering and Breaking the Water Cycle\Shelterbelt_Project_planting_area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43024" y="779344"/>
            <a:ext cx="1637924" cy="4642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102342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Lato Black"/>
        <a:ea typeface=""/>
        <a:cs typeface=""/>
      </a:majorFont>
      <a:minorFont>
        <a:latin typeface="Lato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1608</TotalTime>
  <Words>2310</Words>
  <Application>Microsoft Office PowerPoint</Application>
  <PresentationFormat>Custom</PresentationFormat>
  <Paragraphs>179</Paragraphs>
  <Slides>30</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2" baseType="lpstr">
      <vt:lpstr>Office Theme</vt:lpstr>
      <vt:lpstr>Adobe Photoshop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Fauzy Lukman</dc:creator>
  <cp:lastModifiedBy>Jim Lee</cp:lastModifiedBy>
  <cp:revision>90</cp:revision>
  <dcterms:created xsi:type="dcterms:W3CDTF">2017-03-29T09:23:02Z</dcterms:created>
  <dcterms:modified xsi:type="dcterms:W3CDTF">2018-07-30T06:32:47Z</dcterms:modified>
</cp:coreProperties>
</file>